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tags/tag27.xml" ContentType="application/vnd.openxmlformats-officedocument.presentationml.tags+xml"/>
  <Override PartName="/ppt/notesSlides/notesSlide33.xml" ContentType="application/vnd.openxmlformats-officedocument.presentationml.notesSlide+xml"/>
  <Override PartName="/ppt/tags/tag28.xml" ContentType="application/vnd.openxmlformats-officedocument.presentationml.tags+xml"/>
  <Override PartName="/ppt/notesSlides/notesSlide34.xml" ContentType="application/vnd.openxmlformats-officedocument.presentationml.notesSlide+xml"/>
  <Override PartName="/ppt/tags/tag29.xml" ContentType="application/vnd.openxmlformats-officedocument.presentationml.tags+xml"/>
  <Override PartName="/ppt/notesSlides/notesSlide35.xml" ContentType="application/vnd.openxmlformats-officedocument.presentationml.notesSlide+xml"/>
  <Override PartName="/ppt/tags/tag30.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1.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0" r:id="rId2"/>
  </p:sldMasterIdLst>
  <p:notesMasterIdLst>
    <p:notesMasterId r:id="rId54"/>
  </p:notesMasterIdLst>
  <p:sldIdLst>
    <p:sldId id="483" r:id="rId3"/>
    <p:sldId id="331" r:id="rId4"/>
    <p:sldId id="1173" r:id="rId5"/>
    <p:sldId id="1235" r:id="rId6"/>
    <p:sldId id="1237" r:id="rId7"/>
    <p:sldId id="1242" r:id="rId8"/>
    <p:sldId id="1200" r:id="rId9"/>
    <p:sldId id="1204" r:id="rId10"/>
    <p:sldId id="1239" r:id="rId11"/>
    <p:sldId id="1201" r:id="rId12"/>
    <p:sldId id="1295" r:id="rId13"/>
    <p:sldId id="1245" r:id="rId14"/>
    <p:sldId id="1202" r:id="rId15"/>
    <p:sldId id="1206" r:id="rId16"/>
    <p:sldId id="1207" r:id="rId17"/>
    <p:sldId id="1221" r:id="rId18"/>
    <p:sldId id="1300" r:id="rId19"/>
    <p:sldId id="1296" r:id="rId20"/>
    <p:sldId id="1224" r:id="rId21"/>
    <p:sldId id="1223" r:id="rId22"/>
    <p:sldId id="1220" r:id="rId23"/>
    <p:sldId id="1263" r:id="rId24"/>
    <p:sldId id="1181" r:id="rId25"/>
    <p:sldId id="1229" r:id="rId26"/>
    <p:sldId id="1230" r:id="rId27"/>
    <p:sldId id="1297" r:id="rId28"/>
    <p:sldId id="1231" r:id="rId29"/>
    <p:sldId id="1232" r:id="rId30"/>
    <p:sldId id="1298" r:id="rId31"/>
    <p:sldId id="1182" r:id="rId32"/>
    <p:sldId id="1233" r:id="rId33"/>
    <p:sldId id="1234" r:id="rId34"/>
    <p:sldId id="1299" r:id="rId35"/>
    <p:sldId id="1301" r:id="rId36"/>
    <p:sldId id="1260" r:id="rId37"/>
    <p:sldId id="1259" r:id="rId38"/>
    <p:sldId id="1226" r:id="rId39"/>
    <p:sldId id="1191" r:id="rId40"/>
    <p:sldId id="1248" r:id="rId41"/>
    <p:sldId id="487" r:id="rId42"/>
    <p:sldId id="1302" r:id="rId43"/>
    <p:sldId id="1303" r:id="rId44"/>
    <p:sldId id="1304" r:id="rId45"/>
    <p:sldId id="1312" r:id="rId46"/>
    <p:sldId id="1313" r:id="rId47"/>
    <p:sldId id="1314" r:id="rId48"/>
    <p:sldId id="1315" r:id="rId49"/>
    <p:sldId id="1306" r:id="rId50"/>
    <p:sldId id="1309" r:id="rId51"/>
    <p:sldId id="1316" r:id="rId52"/>
    <p:sldId id="1305" r:id="rId53"/>
  </p:sldIdLst>
  <p:sldSz cx="12192000" cy="6858000"/>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f. James Won-Ki Hong" initials="JWH" lastIdx="3" clrIdx="0">
    <p:extLst>
      <p:ext uri="{19B8F6BF-5375-455C-9EA6-DF929625EA0E}">
        <p15:presenceInfo xmlns:p15="http://schemas.microsoft.com/office/powerpoint/2012/main" userId="Prof. James Won-Ki Hong" providerId="None"/>
      </p:ext>
    </p:extLst>
  </p:cmAuthor>
  <p:cmAuthor id="2" name="pos" initials="p" lastIdx="1" clrIdx="1">
    <p:extLst>
      <p:ext uri="{19B8F6BF-5375-455C-9EA6-DF929625EA0E}">
        <p15:presenceInfo xmlns:p15="http://schemas.microsoft.com/office/powerpoint/2012/main" userId="p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00FF"/>
    <a:srgbClr val="FF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보통 스타일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어두운 스타일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1" autoAdjust="0"/>
    <p:restoredTop sz="96391" autoAdjust="0"/>
  </p:normalViewPr>
  <p:slideViewPr>
    <p:cSldViewPr>
      <p:cViewPr varScale="1">
        <p:scale>
          <a:sx n="111" d="100"/>
          <a:sy n="111" d="100"/>
        </p:scale>
        <p:origin x="504" y="90"/>
      </p:cViewPr>
      <p:guideLst>
        <p:guide orient="horz" pos="2160"/>
        <p:guide pos="3840"/>
      </p:guideLst>
    </p:cSldViewPr>
  </p:slideViewPr>
  <p:outlineViewPr>
    <p:cViewPr>
      <p:scale>
        <a:sx n="33" d="100"/>
        <a:sy n="33" d="100"/>
      </p:scale>
      <p:origin x="60" y="28320"/>
    </p:cViewPr>
  </p:outlineViewPr>
  <p:notesTextViewPr>
    <p:cViewPr>
      <p:scale>
        <a:sx n="140" d="100"/>
        <a:sy n="140" d="100"/>
      </p:scale>
      <p:origin x="0" y="0"/>
    </p:cViewPr>
  </p:notesTextViewPr>
  <p:sorterViewPr>
    <p:cViewPr>
      <p:scale>
        <a:sx n="100" d="100"/>
        <a:sy n="100" d="100"/>
      </p:scale>
      <p:origin x="0" y="1464"/>
    </p:cViewPr>
  </p:sorterViewPr>
  <p:notesViewPr>
    <p:cSldViewPr>
      <p:cViewPr varScale="1">
        <p:scale>
          <a:sx n="85" d="100"/>
          <a:sy n="85" d="100"/>
        </p:scale>
        <p:origin x="390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C5D8BB4-F9F7-42AF-91B5-F58789880A54}" type="datetimeFigureOut">
              <a:rPr lang="ko-KR" altLang="en-US" smtClean="0"/>
              <a:pPr/>
              <a:t>2024-07-12</a:t>
            </a:fld>
            <a:endParaRPr lang="ko-KR" altLang="en-US"/>
          </a:p>
        </p:txBody>
      </p:sp>
      <p:sp>
        <p:nvSpPr>
          <p:cNvPr id="4" name="슬라이드 이미지 개체 틀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6" name="바닥글 개체 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30DE30E-BEA1-4274-ACA5-755779479033}" type="slidenum">
              <a:rPr lang="ko-KR" altLang="en-US" smtClean="0"/>
              <a:pPr/>
              <a:t>‹#›</a:t>
            </a:fld>
            <a:endParaRPr lang="ko-KR" altLang="en-US"/>
          </a:p>
        </p:txBody>
      </p:sp>
    </p:spTree>
    <p:extLst>
      <p:ext uri="{BB962C8B-B14F-4D97-AF65-F5344CB8AC3E}">
        <p14:creationId xmlns:p14="http://schemas.microsoft.com/office/powerpoint/2010/main" val="2485485792"/>
      </p:ext>
    </p:extLst>
  </p:cSld>
  <p:clrMap bg1="lt1" tx1="dk1" bg2="lt2" tx2="dk2" accent1="accent1" accent2="accent2" accent3="accent3" accent4="accent4" accent5="accent5" accent6="accent6" hlink="hlink" folHlink="folHlink"/>
  <p:notesStyle>
    <a:lvl1pPr marL="0" algn="l" defTabSz="914400" rtl="0" eaLnBrk="1" latinLnBrk="1" hangingPunct="1">
      <a:defRPr sz="1600" kern="1200">
        <a:solidFill>
          <a:schemeClr val="tx1"/>
        </a:solidFill>
        <a:latin typeface="+mn-lt"/>
        <a:ea typeface="+mn-ea"/>
        <a:cs typeface="+mn-cs"/>
      </a:defRPr>
    </a:lvl1pPr>
    <a:lvl2pPr marL="457200" algn="l" defTabSz="914400" rtl="0" eaLnBrk="1" latinLnBrk="1" hangingPunct="1">
      <a:defRPr sz="1600" kern="1200">
        <a:solidFill>
          <a:schemeClr val="tx1"/>
        </a:solidFill>
        <a:latin typeface="+mn-lt"/>
        <a:ea typeface="+mn-ea"/>
        <a:cs typeface="+mn-cs"/>
      </a:defRPr>
    </a:lvl2pPr>
    <a:lvl3pPr marL="914400" algn="l" defTabSz="914400" rtl="0" eaLnBrk="1" latinLnBrk="1" hangingPunct="1">
      <a:defRPr sz="1600" kern="1200">
        <a:solidFill>
          <a:schemeClr val="tx1"/>
        </a:solidFill>
        <a:latin typeface="+mn-lt"/>
        <a:ea typeface="+mn-ea"/>
        <a:cs typeface="+mn-cs"/>
      </a:defRPr>
    </a:lvl3pPr>
    <a:lvl4pPr marL="1371600" algn="l" defTabSz="914400" rtl="0" eaLnBrk="1" latinLnBrk="1" hangingPunct="1">
      <a:defRPr sz="1600" kern="1200">
        <a:solidFill>
          <a:schemeClr val="tx1"/>
        </a:solidFill>
        <a:latin typeface="+mn-lt"/>
        <a:ea typeface="+mn-ea"/>
        <a:cs typeface="+mn-cs"/>
      </a:defRPr>
    </a:lvl4pPr>
    <a:lvl5pPr marL="1828800" algn="l" defTabSz="914400" rtl="0" eaLnBrk="1" latinLnBrk="1" hangingPunct="1">
      <a:defRPr sz="16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a:t>
            </a:fld>
            <a:endParaRPr lang="ko-KR" altLang="en-US"/>
          </a:p>
        </p:txBody>
      </p:sp>
    </p:spTree>
    <p:extLst>
      <p:ext uri="{BB962C8B-B14F-4D97-AF65-F5344CB8AC3E}">
        <p14:creationId xmlns:p14="http://schemas.microsoft.com/office/powerpoint/2010/main" val="19116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70000" lnSpcReduction="20000"/>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a:effectLst/>
              </a:rPr>
              <a:t>In general, media servers such as the SFU in </a:t>
            </a:r>
            <a:r>
              <a:rPr lang="en-US" altLang="ko-KR" baseline="0" dirty="0" err="1">
                <a:effectLst/>
              </a:rPr>
              <a:t>WebRTC</a:t>
            </a:r>
            <a:r>
              <a:rPr lang="en-US" altLang="ko-KR" baseline="0" dirty="0">
                <a:effectLst/>
              </a:rPr>
              <a:t>-based video conferencing systems implement GCC as the congestion control algorithm to maintain compatibility with client-side components like web browsers.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a:effectLst/>
              </a:rPr>
              <a:t>So, the delay-based controller of the SFU mainly consists of a remote rate controller, overuse detector, and arrival-time filter. The process through which the SFU estimates the available bandwidth of receivers using GCC can be summarized as follows.</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a:effectLst/>
              </a:rPr>
              <a:t>The arrival-time filter measures the one-way delay gradient of packets through RTCP messages (e.g., REMB and TWCC) and utilizes a </a:t>
            </a:r>
            <a:r>
              <a:rPr lang="en-US" altLang="ko-KR" baseline="0" dirty="0" err="1">
                <a:effectLst/>
              </a:rPr>
              <a:t>Kalman</a:t>
            </a:r>
            <a:r>
              <a:rPr lang="en-US" altLang="ko-KR" baseline="0" dirty="0">
                <a:effectLst/>
              </a:rPr>
              <a:t> filter to remove jitter noise and make more accurate predictions. Then, the overuse detector generates a signal based on the delay gradient and its threshold. At this point, the estimated one-way delay gradient of the arrival-time filter serves as input to the over-use detector.</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a:effectLst/>
              </a:rPr>
              <a:t>If the delay gradient exceeds the threshold of the detector as shown in Figure 3.2, the overuse detector produces an overuse signal, which is considered as the occurrence of congestion. Finally, the remote rate controller runs a control algorithm (Equation 3.1) to estimate the available bandwidth based on a finite state machine (FSM) and state transitions as shown in Figure 3.3.</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a:effectLst/>
              </a:rPr>
              <a:t>For instance, if an overuse signal occurs in the previous state resulting in a transition to the Decrease state, the available bandwidth of next state </a:t>
            </a:r>
            <a:r>
              <a:rPr lang="en-US" altLang="ko-KR" baseline="0" dirty="0" err="1">
                <a:effectLst/>
              </a:rPr>
              <a:t>Ar</a:t>
            </a:r>
            <a:r>
              <a:rPr lang="en-US" altLang="ko-KR" baseline="0" dirty="0">
                <a:effectLst/>
              </a:rPr>
              <a:t>(</a:t>
            </a:r>
            <a:r>
              <a:rPr lang="en-US" altLang="ko-KR" baseline="0" dirty="0" err="1">
                <a:effectLst/>
              </a:rPr>
              <a:t>ti</a:t>
            </a:r>
            <a:r>
              <a:rPr lang="en-US" altLang="ko-KR" baseline="0" dirty="0">
                <a:effectLst/>
              </a:rPr>
              <a:t>) is predicted as αRr(</a:t>
            </a:r>
            <a:r>
              <a:rPr lang="en-US" altLang="ko-KR" baseline="0" dirty="0" err="1">
                <a:effectLst/>
              </a:rPr>
              <a:t>ti</a:t>
            </a:r>
            <a:r>
              <a:rPr lang="en-US" altLang="ko-KR" baseline="0" dirty="0">
                <a:effectLst/>
              </a:rPr>
              <a:t>), where α is a decreasing rate smaller than 1, and Rr(</a:t>
            </a:r>
            <a:r>
              <a:rPr lang="en-US" altLang="ko-KR" baseline="0" dirty="0" err="1">
                <a:effectLst/>
              </a:rPr>
              <a:t>ti</a:t>
            </a:r>
            <a:r>
              <a:rPr lang="en-US" altLang="ko-KR" baseline="0" dirty="0">
                <a:effectLst/>
              </a:rPr>
              <a:t>) represents the recently measured receiving rate.</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a:effectLst/>
              </a:rPr>
              <a:t>To enhance the overall </a:t>
            </a:r>
            <a:r>
              <a:rPr lang="en-US" altLang="ko-KR" baseline="0" dirty="0" err="1">
                <a:effectLst/>
              </a:rPr>
              <a:t>QoS</a:t>
            </a:r>
            <a:r>
              <a:rPr lang="en-US" altLang="ko-KR" baseline="0" dirty="0">
                <a:effectLst/>
              </a:rPr>
              <a:t> of video conferencing environments, it is necessary to estimate users’ available bandwidth more accurately and adaptively, according to various network conditions. To this end, this research proposes a new approach to apply DRL to the bandwidth estimation by replacing the overuse detector with my proposed DRL agent.</a:t>
            </a: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10</a:t>
            </a:fld>
            <a:endParaRPr lang="ko-KR" altLang="en-US"/>
          </a:p>
        </p:txBody>
      </p:sp>
    </p:spTree>
    <p:extLst>
      <p:ext uri="{BB962C8B-B14F-4D97-AF65-F5344CB8AC3E}">
        <p14:creationId xmlns:p14="http://schemas.microsoft.com/office/powerpoint/2010/main" val="3907965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70000" lnSpcReduction="20000"/>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a:effectLst/>
              </a:rPr>
              <a:t>In general, media servers such as the SFU in </a:t>
            </a:r>
            <a:r>
              <a:rPr lang="en-US" altLang="ko-KR" baseline="0" dirty="0" err="1">
                <a:effectLst/>
              </a:rPr>
              <a:t>WebRTC</a:t>
            </a:r>
            <a:r>
              <a:rPr lang="en-US" altLang="ko-KR" baseline="0" dirty="0">
                <a:effectLst/>
              </a:rPr>
              <a:t>-based video conferencing systems implement GCC as the congestion control algorithm to maintain compatibility with client-side components like web browsers.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a:effectLst/>
              </a:rPr>
              <a:t>So, the delay-based controller of the SFU mainly consists of a remote rate controller, overuse detector, and arrival-time filter. The process through which the SFU estimates the available bandwidth of receivers using GCC can be summarized as follows.</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a:effectLst/>
              </a:rPr>
              <a:t>The arrival-time filter measures the one-way delay gradient of packets through RTCP messages (e.g., REMB and TWCC) and utilizes a </a:t>
            </a:r>
            <a:r>
              <a:rPr lang="en-US" altLang="ko-KR" baseline="0" dirty="0" err="1">
                <a:effectLst/>
              </a:rPr>
              <a:t>Kalman</a:t>
            </a:r>
            <a:r>
              <a:rPr lang="en-US" altLang="ko-KR" baseline="0" dirty="0">
                <a:effectLst/>
              </a:rPr>
              <a:t> filter to remove jitter noise and make more accurate predictions. Then, the overuse detector generates a signal based on the delay gradient and its threshold. At this point, the estimated one-way delay gradient of the arrival-time filter serves as input to the over-use detector.</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a:effectLst/>
              </a:rPr>
              <a:t>If the delay gradient exceeds the threshold of the detector as shown in Figure 3.2, the overuse detector produces an overuse signal, which is considered as the occurrence of congestion. Finally, the remote rate controller runs a control algorithm (Equation 3.1) to estimate the available bandwidth based on a finite state machine (FSM) and state transitions as shown in Figure 3.3.</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a:effectLst/>
              </a:rPr>
              <a:t>For instance, if an overuse signal occurs in the previous state resulting in a transition to the Decrease state, the available bandwidth of next state </a:t>
            </a:r>
            <a:r>
              <a:rPr lang="en-US" altLang="ko-KR" baseline="0" dirty="0" err="1">
                <a:effectLst/>
              </a:rPr>
              <a:t>Ar</a:t>
            </a:r>
            <a:r>
              <a:rPr lang="en-US" altLang="ko-KR" baseline="0" dirty="0">
                <a:effectLst/>
              </a:rPr>
              <a:t>(</a:t>
            </a:r>
            <a:r>
              <a:rPr lang="en-US" altLang="ko-KR" baseline="0" dirty="0" err="1">
                <a:effectLst/>
              </a:rPr>
              <a:t>ti</a:t>
            </a:r>
            <a:r>
              <a:rPr lang="en-US" altLang="ko-KR" baseline="0" dirty="0">
                <a:effectLst/>
              </a:rPr>
              <a:t>) is predicted as αRr(</a:t>
            </a:r>
            <a:r>
              <a:rPr lang="en-US" altLang="ko-KR" baseline="0" dirty="0" err="1">
                <a:effectLst/>
              </a:rPr>
              <a:t>ti</a:t>
            </a:r>
            <a:r>
              <a:rPr lang="en-US" altLang="ko-KR" baseline="0" dirty="0">
                <a:effectLst/>
              </a:rPr>
              <a:t>), where α is a decreasing rate smaller than 1, and Rr(</a:t>
            </a:r>
            <a:r>
              <a:rPr lang="en-US" altLang="ko-KR" baseline="0" dirty="0" err="1">
                <a:effectLst/>
              </a:rPr>
              <a:t>ti</a:t>
            </a:r>
            <a:r>
              <a:rPr lang="en-US" altLang="ko-KR" baseline="0" dirty="0">
                <a:effectLst/>
              </a:rPr>
              <a:t>) represents the recently measured receiving rate.</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a:effectLst/>
              </a:rPr>
              <a:t>To enhance the overall </a:t>
            </a:r>
            <a:r>
              <a:rPr lang="en-US" altLang="ko-KR" baseline="0" dirty="0" err="1">
                <a:effectLst/>
              </a:rPr>
              <a:t>QoS</a:t>
            </a:r>
            <a:r>
              <a:rPr lang="en-US" altLang="ko-KR" baseline="0" dirty="0">
                <a:effectLst/>
              </a:rPr>
              <a:t> of video conferencing environments, it is necessary to estimate users’ available bandwidth more accurately and adaptively, according to various network conditions. To this end, this research proposes a new approach to apply DRL to the bandwidth estimation by replacing the overuse detector with my proposed DRL agent.</a:t>
            </a: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11</a:t>
            </a:fld>
            <a:endParaRPr lang="ko-KR" altLang="en-US"/>
          </a:p>
        </p:txBody>
      </p:sp>
    </p:spTree>
    <p:extLst>
      <p:ext uri="{BB962C8B-B14F-4D97-AF65-F5344CB8AC3E}">
        <p14:creationId xmlns:p14="http://schemas.microsoft.com/office/powerpoint/2010/main" val="1394245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47500" lnSpcReduction="20000"/>
          </a:bodyPr>
          <a:lstStyle/>
          <a:p>
            <a:r>
              <a:rPr lang="en-US" altLang="ko-KR" b="1" dirty="0">
                <a:effectLst/>
              </a:rPr>
              <a:t>Introduction to PPO</a:t>
            </a:r>
            <a:endParaRPr lang="en-US" altLang="ko-KR" dirty="0">
              <a:effectLst/>
            </a:endParaRPr>
          </a:p>
          <a:p>
            <a:r>
              <a:rPr lang="en-US" altLang="ko-KR" dirty="0">
                <a:effectLst/>
              </a:rPr>
              <a:t>Type: Reinforcement Learning Algorithm</a:t>
            </a:r>
          </a:p>
          <a:p>
            <a:r>
              <a:rPr lang="en-US" altLang="ko-KR" dirty="0">
                <a:effectLst/>
              </a:rPr>
              <a:t>Designed for training deep neural networks to make decisions in complex environments.</a:t>
            </a:r>
          </a:p>
          <a:p>
            <a:endParaRPr lang="en-US" altLang="ko-KR" dirty="0">
              <a:effectLst/>
            </a:endParaRPr>
          </a:p>
          <a:p>
            <a:r>
              <a:rPr lang="en-US" altLang="ko-KR" b="1" dirty="0">
                <a:effectLst/>
              </a:rPr>
              <a:t>Key Features</a:t>
            </a:r>
            <a:endParaRPr lang="en-US" altLang="ko-KR" dirty="0">
              <a:effectLst/>
            </a:endParaRPr>
          </a:p>
          <a:p>
            <a:r>
              <a:rPr lang="en-US" altLang="ko-KR" dirty="0">
                <a:effectLst/>
              </a:rPr>
              <a:t>Balances exploration and exploitation efficiently.</a:t>
            </a:r>
          </a:p>
          <a:p>
            <a:r>
              <a:rPr lang="en-US" altLang="ko-KR" dirty="0">
                <a:effectLst/>
              </a:rPr>
              <a:t>Robust to </a:t>
            </a:r>
            <a:r>
              <a:rPr lang="en-US" altLang="ko-KR" dirty="0" err="1">
                <a:effectLst/>
              </a:rPr>
              <a:t>hyperparameter</a:t>
            </a:r>
            <a:r>
              <a:rPr lang="en-US" altLang="ko-KR" dirty="0">
                <a:effectLst/>
              </a:rPr>
              <a:t> settings, making it user-friendly for a variety of problems.</a:t>
            </a:r>
          </a:p>
          <a:p>
            <a:r>
              <a:rPr lang="en-US" altLang="ko-KR" dirty="0">
                <a:effectLst/>
              </a:rPr>
              <a:t>Uses a clipped surrogate objective function to maintain a trust region, promoting stable learning.</a:t>
            </a:r>
          </a:p>
          <a:p>
            <a:endParaRPr lang="en-US" altLang="ko-KR" dirty="0">
              <a:effectLst/>
            </a:endParaRPr>
          </a:p>
          <a:p>
            <a:r>
              <a:rPr lang="en-US" altLang="ko-KR" b="1" dirty="0">
                <a:effectLst/>
              </a:rPr>
              <a:t>How PPO Works</a:t>
            </a:r>
            <a:endParaRPr lang="en-US" altLang="ko-KR" dirty="0">
              <a:effectLst/>
            </a:endParaRPr>
          </a:p>
          <a:p>
            <a:r>
              <a:rPr lang="en-US" altLang="ko-KR" b="1" dirty="0">
                <a:effectLst/>
              </a:rPr>
              <a:t>Policy Update Rule</a:t>
            </a:r>
            <a:r>
              <a:rPr lang="en-US" altLang="ko-KR" dirty="0">
                <a:effectLst/>
              </a:rPr>
              <a:t>: PPO updates policies by taking small steps to improve performance while avoiding drastic changes that could harm learning.</a:t>
            </a:r>
          </a:p>
          <a:p>
            <a:r>
              <a:rPr lang="en-US" altLang="ko-KR" b="1" dirty="0">
                <a:effectLst/>
              </a:rPr>
              <a:t>Clipping Mechanism</a:t>
            </a:r>
            <a:r>
              <a:rPr lang="en-US" altLang="ko-KR" dirty="0">
                <a:effectLst/>
              </a:rPr>
              <a:t>: Limits the policy update, ensuring the new policy isn’t too far from the old, maintaining stability.</a:t>
            </a:r>
          </a:p>
          <a:p>
            <a:r>
              <a:rPr lang="en-US" altLang="ko-KR" b="1" dirty="0">
                <a:effectLst/>
              </a:rPr>
              <a:t>Advantage Estimation</a:t>
            </a:r>
            <a:r>
              <a:rPr lang="en-US" altLang="ko-KR" dirty="0">
                <a:effectLst/>
              </a:rPr>
              <a:t>: Uses the advantage function to understand how much better an action is compared to the average.</a:t>
            </a:r>
          </a:p>
          <a:p>
            <a:endParaRPr lang="en-US" altLang="ko-KR" b="1" dirty="0">
              <a:effectLst/>
            </a:endParaRPr>
          </a:p>
          <a:p>
            <a:r>
              <a:rPr lang="en-US" altLang="ko-KR" b="1" dirty="0">
                <a:effectLst/>
              </a:rPr>
              <a:t>Advantages of PPO</a:t>
            </a:r>
            <a:endParaRPr lang="en-US" altLang="ko-KR" dirty="0">
              <a:effectLst/>
            </a:endParaRPr>
          </a:p>
          <a:p>
            <a:r>
              <a:rPr lang="en-US" altLang="ko-KR" b="1" dirty="0">
                <a:effectLst/>
              </a:rPr>
              <a:t>Stability and Reliability</a:t>
            </a:r>
            <a:r>
              <a:rPr lang="en-US" altLang="ko-KR" dirty="0">
                <a:effectLst/>
              </a:rPr>
              <a:t>: Less prone to hyperparameter tuning issues.</a:t>
            </a:r>
          </a:p>
          <a:p>
            <a:r>
              <a:rPr lang="en-US" altLang="ko-KR" b="1" dirty="0">
                <a:effectLst/>
              </a:rPr>
              <a:t>Sample Efficiency</a:t>
            </a:r>
            <a:r>
              <a:rPr lang="en-US" altLang="ko-KR" dirty="0">
                <a:effectLst/>
              </a:rPr>
              <a:t>: Makes better use of data compared to older methods.</a:t>
            </a:r>
          </a:p>
          <a:p>
            <a:r>
              <a:rPr lang="en-US" altLang="ko-KR" b="1" dirty="0">
                <a:effectLst/>
              </a:rPr>
              <a:t>Ease of Implementation</a:t>
            </a:r>
            <a:r>
              <a:rPr lang="en-US" altLang="ko-KR" dirty="0">
                <a:effectLst/>
              </a:rPr>
              <a:t>: Simpler to implement than many other advanced algorithms.</a:t>
            </a:r>
          </a:p>
          <a:p>
            <a:endParaRPr lang="en-US" altLang="ko-KR" b="1" dirty="0">
              <a:effectLst/>
            </a:endParaRPr>
          </a:p>
          <a:p>
            <a:r>
              <a:rPr lang="en-US" altLang="ko-KR" b="1" dirty="0">
                <a:effectLst/>
              </a:rPr>
              <a:t>Applications</a:t>
            </a:r>
            <a:endParaRPr lang="en-US" altLang="ko-KR" dirty="0">
              <a:effectLst/>
            </a:endParaRPr>
          </a:p>
          <a:p>
            <a:r>
              <a:rPr lang="en-US" altLang="ko-KR" dirty="0">
                <a:effectLst/>
              </a:rPr>
              <a:t>Widely used in robotics, game playing (like </a:t>
            </a:r>
            <a:r>
              <a:rPr lang="en-US" altLang="ko-KR" dirty="0" err="1">
                <a:effectLst/>
              </a:rPr>
              <a:t>Dota</a:t>
            </a:r>
            <a:r>
              <a:rPr lang="en-US" altLang="ko-KR" dirty="0">
                <a:effectLst/>
              </a:rPr>
              <a:t> 2, chess), and any domain requiring decision-making under uncertainty.</a:t>
            </a:r>
          </a:p>
          <a:p>
            <a:endParaRPr lang="en-US" altLang="ko-KR" b="1" dirty="0">
              <a:effectLst/>
            </a:endParaRPr>
          </a:p>
          <a:p>
            <a:r>
              <a:rPr lang="en-US" altLang="ko-KR" b="1" dirty="0">
                <a:effectLst/>
              </a:rPr>
              <a:t>Conclusion</a:t>
            </a:r>
            <a:endParaRPr lang="en-US" altLang="ko-KR" dirty="0">
              <a:effectLst/>
            </a:endParaRPr>
          </a:p>
          <a:p>
            <a:r>
              <a:rPr lang="en-US" altLang="ko-KR" dirty="0">
                <a:effectLst/>
              </a:rPr>
              <a:t>PPO has become a go-to algorithm in reinforcement learning for its efficiency, ease of use, and strong performance across a variety of tasks.</a:t>
            </a:r>
          </a:p>
          <a:p>
            <a:r>
              <a:rPr lang="en-US" altLang="ko-KR" dirty="0"/>
              <a:t/>
            </a:r>
            <a:br>
              <a:rPr lang="en-US" altLang="ko-KR" dirty="0"/>
            </a:br>
            <a:r>
              <a:rPr lang="en-US" altLang="ko-KR" dirty="0"/>
              <a:t>PPO</a:t>
            </a:r>
            <a:r>
              <a:rPr lang="ko-KR" altLang="en-US" dirty="0"/>
              <a:t>에서는 </a:t>
            </a:r>
            <a:r>
              <a:rPr lang="en-US" altLang="ko-KR" b="1" dirty="0"/>
              <a:t>policy</a:t>
            </a:r>
            <a:r>
              <a:rPr lang="ko-KR" altLang="en-US" b="1" dirty="0"/>
              <a:t>와 </a:t>
            </a:r>
            <a:r>
              <a:rPr lang="en-US" altLang="ko-KR" b="1" dirty="0"/>
              <a:t>value function</a:t>
            </a:r>
            <a:r>
              <a:rPr lang="ko-KR" altLang="en-US" b="1" dirty="0"/>
              <a:t>의 </a:t>
            </a:r>
            <a:r>
              <a:rPr lang="en-US" altLang="ko-KR" b="1" dirty="0"/>
              <a:t>parameter sharing</a:t>
            </a:r>
            <a:r>
              <a:rPr lang="ko-KR" altLang="en-US" b="1" dirty="0"/>
              <a:t>이 되는 구조의 </a:t>
            </a:r>
            <a:r>
              <a:rPr lang="en-US" altLang="ko-KR" b="1" dirty="0"/>
              <a:t>neural network architecture</a:t>
            </a:r>
            <a:r>
              <a:rPr lang="ko-KR" altLang="en-US" dirty="0"/>
              <a:t>를 사용하는데</a:t>
            </a:r>
            <a:r>
              <a:rPr lang="en-US" altLang="ko-KR" dirty="0"/>
              <a:t>, </a:t>
            </a:r>
            <a:r>
              <a:rPr lang="ko-KR" altLang="en-US" dirty="0"/>
              <a:t>이를 위해 </a:t>
            </a:r>
            <a:r>
              <a:rPr lang="en-US" altLang="ko-KR" dirty="0"/>
              <a:t>loss function</a:t>
            </a:r>
            <a:r>
              <a:rPr lang="ko-KR" altLang="en-US" dirty="0"/>
              <a:t>이 </a:t>
            </a:r>
            <a:r>
              <a:rPr lang="en-US" altLang="ko-KR" dirty="0"/>
              <a:t>policy surrogate</a:t>
            </a:r>
            <a:r>
              <a:rPr lang="ko-KR" altLang="en-US" dirty="0"/>
              <a:t>와 </a:t>
            </a:r>
            <a:r>
              <a:rPr lang="en-US" altLang="ko-KR" dirty="0"/>
              <a:t>value function error</a:t>
            </a:r>
            <a:r>
              <a:rPr lang="ko-KR" altLang="en-US" dirty="0"/>
              <a:t>와 관련된 </a:t>
            </a:r>
            <a:r>
              <a:rPr lang="en-US" altLang="ko-KR" dirty="0"/>
              <a:t>term</a:t>
            </a:r>
            <a:r>
              <a:rPr lang="ko-KR" altLang="en-US" dirty="0"/>
              <a:t>을 결합되어 설계된다</a:t>
            </a:r>
            <a:r>
              <a:rPr lang="en-US" altLang="ko-KR" dirty="0"/>
              <a:t>.</a:t>
            </a:r>
          </a:p>
          <a:p>
            <a:endParaRPr lang="en-US" altLang="ko-KR" baseline="0" dirty="0">
              <a:effectLst/>
            </a:endParaRPr>
          </a:p>
          <a:p>
            <a:endParaRPr lang="en-US" altLang="ko-KR" baseline="0" dirty="0">
              <a:effectLst/>
            </a:endParaRPr>
          </a:p>
          <a:p>
            <a:r>
              <a:rPr lang="en-US" altLang="ko-KR" baseline="0" dirty="0">
                <a:effectLst/>
              </a:rPr>
              <a:t>------</a:t>
            </a:r>
          </a:p>
          <a:p>
            <a:r>
              <a:rPr lang="en-US" altLang="ko-KR" baseline="0" dirty="0">
                <a:effectLst/>
              </a:rPr>
              <a:t>1. </a:t>
            </a:r>
            <a:r>
              <a:rPr lang="ko-KR" altLang="en-US" baseline="0" dirty="0">
                <a:effectLst/>
              </a:rPr>
              <a:t>정답을 모르지만</a:t>
            </a:r>
            <a:r>
              <a:rPr lang="en-US" altLang="ko-KR" baseline="0" dirty="0">
                <a:effectLst/>
              </a:rPr>
              <a:t>, </a:t>
            </a:r>
            <a:r>
              <a:rPr lang="ko-KR" altLang="en-US" baseline="0" dirty="0">
                <a:effectLst/>
              </a:rPr>
              <a:t>해동에 대한 보상</a:t>
            </a:r>
            <a:r>
              <a:rPr lang="en-US" altLang="ko-KR" baseline="0" dirty="0">
                <a:effectLst/>
              </a:rPr>
              <a:t>/</a:t>
            </a:r>
            <a:r>
              <a:rPr lang="ko-KR" altLang="en-US" baseline="0" dirty="0">
                <a:effectLst/>
              </a:rPr>
              <a:t>다음 상태가 주어질 수 있는 경우</a:t>
            </a:r>
          </a:p>
          <a:p>
            <a:r>
              <a:rPr lang="en-US" altLang="ko-KR" baseline="0" dirty="0">
                <a:effectLst/>
              </a:rPr>
              <a:t>2. </a:t>
            </a:r>
            <a:r>
              <a:rPr lang="ko-KR" altLang="en-US" baseline="0" dirty="0">
                <a:effectLst/>
              </a:rPr>
              <a:t>현재의 의사결정이 미래에 영향을 미치는 경우</a:t>
            </a:r>
          </a:p>
          <a:p>
            <a:r>
              <a:rPr lang="en-US" altLang="ko-KR" baseline="0" dirty="0">
                <a:effectLst/>
              </a:rPr>
              <a:t>3. </a:t>
            </a:r>
            <a:r>
              <a:rPr lang="ko-KR" altLang="en-US" baseline="0" dirty="0">
                <a:effectLst/>
              </a:rPr>
              <a:t>문제의 구조를 정확히 알 수 없는 경우</a:t>
            </a:r>
          </a:p>
          <a:p>
            <a:endParaRPr lang="ko-KR" altLang="en-US" baseline="0" dirty="0">
              <a:effectLst/>
            </a:endParaRPr>
          </a:p>
          <a:p>
            <a:r>
              <a:rPr lang="en-US" altLang="ko-KR" baseline="0" dirty="0">
                <a:effectLst/>
              </a:rPr>
              <a:t>—&gt; </a:t>
            </a:r>
            <a:r>
              <a:rPr lang="ko-KR" altLang="en-US" baseline="0" dirty="0">
                <a:effectLst/>
              </a:rPr>
              <a:t>강화학습을 써야함 </a:t>
            </a:r>
            <a:r>
              <a:rPr lang="en-US" altLang="ko-KR" baseline="0" dirty="0">
                <a:effectLst/>
              </a:rPr>
              <a:t>(supervised learning </a:t>
            </a:r>
            <a:r>
              <a:rPr lang="ko-KR" altLang="en-US" baseline="0" dirty="0">
                <a:effectLst/>
              </a:rPr>
              <a:t>대신</a:t>
            </a:r>
            <a:r>
              <a:rPr lang="en-US" altLang="ko-KR" baseline="0" dirty="0">
                <a:effectLst/>
              </a:rPr>
              <a:t>)</a:t>
            </a: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12</a:t>
            </a:fld>
            <a:endParaRPr lang="ko-KR" altLang="en-US"/>
          </a:p>
        </p:txBody>
      </p:sp>
    </p:spTree>
    <p:extLst>
      <p:ext uri="{BB962C8B-B14F-4D97-AF65-F5344CB8AC3E}">
        <p14:creationId xmlns:p14="http://schemas.microsoft.com/office/powerpoint/2010/main" val="653525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13</a:t>
            </a:fld>
            <a:endParaRPr lang="ko-KR" altLang="en-US"/>
          </a:p>
        </p:txBody>
      </p:sp>
    </p:spTree>
    <p:extLst>
      <p:ext uri="{BB962C8B-B14F-4D97-AF65-F5344CB8AC3E}">
        <p14:creationId xmlns:p14="http://schemas.microsoft.com/office/powerpoint/2010/main" val="2395129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400" baseline="0" dirty="0"/>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14</a:t>
            </a:fld>
            <a:endParaRPr lang="ko-KR" altLang="en-US"/>
          </a:p>
        </p:txBody>
      </p:sp>
    </p:spTree>
    <p:extLst>
      <p:ext uri="{BB962C8B-B14F-4D97-AF65-F5344CB8AC3E}">
        <p14:creationId xmlns:p14="http://schemas.microsoft.com/office/powerpoint/2010/main" val="3861585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15</a:t>
            </a:fld>
            <a:endParaRPr lang="ko-KR" altLang="en-US"/>
          </a:p>
        </p:txBody>
      </p:sp>
    </p:spTree>
    <p:extLst>
      <p:ext uri="{BB962C8B-B14F-4D97-AF65-F5344CB8AC3E}">
        <p14:creationId xmlns:p14="http://schemas.microsoft.com/office/powerpoint/2010/main" val="1931557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0" i="0" dirty="0">
              <a:solidFill>
                <a:srgbClr val="FFFFFF"/>
              </a:solidFill>
              <a:effectLst/>
              <a:latin typeface="Söhne"/>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16</a:t>
            </a:fld>
            <a:endParaRPr lang="ko-KR" altLang="en-US"/>
          </a:p>
        </p:txBody>
      </p:sp>
    </p:spTree>
    <p:extLst>
      <p:ext uri="{BB962C8B-B14F-4D97-AF65-F5344CB8AC3E}">
        <p14:creationId xmlns:p14="http://schemas.microsoft.com/office/powerpoint/2010/main" val="299331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17</a:t>
            </a:fld>
            <a:endParaRPr lang="ko-KR" altLang="en-US"/>
          </a:p>
        </p:txBody>
      </p:sp>
    </p:spTree>
    <p:extLst>
      <p:ext uri="{BB962C8B-B14F-4D97-AF65-F5344CB8AC3E}">
        <p14:creationId xmlns:p14="http://schemas.microsoft.com/office/powerpoint/2010/main" val="499237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18</a:t>
            </a:fld>
            <a:endParaRPr lang="ko-KR" altLang="en-US"/>
          </a:p>
        </p:txBody>
      </p:sp>
    </p:spTree>
    <p:extLst>
      <p:ext uri="{BB962C8B-B14F-4D97-AF65-F5344CB8AC3E}">
        <p14:creationId xmlns:p14="http://schemas.microsoft.com/office/powerpoint/2010/main" val="1540168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19</a:t>
            </a:fld>
            <a:endParaRPr lang="ko-KR" altLang="en-US"/>
          </a:p>
        </p:txBody>
      </p:sp>
    </p:spTree>
    <p:extLst>
      <p:ext uri="{BB962C8B-B14F-4D97-AF65-F5344CB8AC3E}">
        <p14:creationId xmlns:p14="http://schemas.microsoft.com/office/powerpoint/2010/main" val="1256139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400" baseline="0" dirty="0"/>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2</a:t>
            </a:fld>
            <a:endParaRPr lang="ko-KR" altLang="en-US"/>
          </a:p>
        </p:txBody>
      </p:sp>
    </p:spTree>
    <p:extLst>
      <p:ext uri="{BB962C8B-B14F-4D97-AF65-F5344CB8AC3E}">
        <p14:creationId xmlns:p14="http://schemas.microsoft.com/office/powerpoint/2010/main" val="1572823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20</a:t>
            </a:fld>
            <a:endParaRPr lang="ko-KR" altLang="en-US"/>
          </a:p>
        </p:txBody>
      </p:sp>
    </p:spTree>
    <p:extLst>
      <p:ext uri="{BB962C8B-B14F-4D97-AF65-F5344CB8AC3E}">
        <p14:creationId xmlns:p14="http://schemas.microsoft.com/office/powerpoint/2010/main" val="3800957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21</a:t>
            </a:fld>
            <a:endParaRPr lang="ko-KR" altLang="en-US"/>
          </a:p>
        </p:txBody>
      </p:sp>
    </p:spTree>
    <p:extLst>
      <p:ext uri="{BB962C8B-B14F-4D97-AF65-F5344CB8AC3E}">
        <p14:creationId xmlns:p14="http://schemas.microsoft.com/office/powerpoint/2010/main" val="64503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22</a:t>
            </a:fld>
            <a:endParaRPr lang="ko-KR" altLang="en-US"/>
          </a:p>
        </p:txBody>
      </p:sp>
    </p:spTree>
    <p:extLst>
      <p:ext uri="{BB962C8B-B14F-4D97-AF65-F5344CB8AC3E}">
        <p14:creationId xmlns:p14="http://schemas.microsoft.com/office/powerpoint/2010/main" val="1353108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400" baseline="0" dirty="0"/>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23</a:t>
            </a:fld>
            <a:endParaRPr lang="ko-KR" altLang="en-US"/>
          </a:p>
        </p:txBody>
      </p:sp>
    </p:spTree>
    <p:extLst>
      <p:ext uri="{BB962C8B-B14F-4D97-AF65-F5344CB8AC3E}">
        <p14:creationId xmlns:p14="http://schemas.microsoft.com/office/powerpoint/2010/main" val="479415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a:effectLst/>
              </a:rPr>
              <a:t>Edge1 Edge2 Edge3 </a:t>
            </a:r>
            <a:r>
              <a:rPr lang="ko-KR" altLang="en-US" baseline="0" dirty="0" err="1">
                <a:effectLst/>
              </a:rPr>
              <a:t>엣지</a:t>
            </a:r>
            <a:r>
              <a:rPr lang="ko-KR" altLang="en-US" baseline="0" dirty="0">
                <a:effectLst/>
              </a:rPr>
              <a:t> 그림 고치기</a:t>
            </a:r>
            <a:endParaRPr lang="en-US" altLang="ko-KR" baseline="0" dirty="0">
              <a:effectLs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baseline="0" dirty="0" err="1">
                <a:effectLst/>
              </a:rPr>
              <a:t>딜레이</a:t>
            </a:r>
            <a:r>
              <a:rPr lang="ko-KR" altLang="en-US" baseline="0" dirty="0">
                <a:effectLst/>
              </a:rPr>
              <a:t> </a:t>
            </a:r>
            <a:r>
              <a:rPr lang="ko-KR" altLang="en-US" baseline="0" dirty="0" err="1">
                <a:effectLst/>
              </a:rPr>
              <a:t>잘못됫음</a:t>
            </a:r>
            <a:r>
              <a:rPr lang="en-US" altLang="ko-KR" baseline="0">
                <a:effectLst/>
              </a:rPr>
              <a:t>..</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24</a:t>
            </a:fld>
            <a:endParaRPr lang="ko-KR" altLang="en-US"/>
          </a:p>
        </p:txBody>
      </p:sp>
    </p:spTree>
    <p:extLst>
      <p:ext uri="{BB962C8B-B14F-4D97-AF65-F5344CB8AC3E}">
        <p14:creationId xmlns:p14="http://schemas.microsoft.com/office/powerpoint/2010/main" val="870763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25</a:t>
            </a:fld>
            <a:endParaRPr lang="ko-KR" altLang="en-US"/>
          </a:p>
        </p:txBody>
      </p:sp>
    </p:spTree>
    <p:extLst>
      <p:ext uri="{BB962C8B-B14F-4D97-AF65-F5344CB8AC3E}">
        <p14:creationId xmlns:p14="http://schemas.microsoft.com/office/powerpoint/2010/main" val="2352848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26</a:t>
            </a:fld>
            <a:endParaRPr lang="ko-KR" altLang="en-US"/>
          </a:p>
        </p:txBody>
      </p:sp>
    </p:spTree>
    <p:extLst>
      <p:ext uri="{BB962C8B-B14F-4D97-AF65-F5344CB8AC3E}">
        <p14:creationId xmlns:p14="http://schemas.microsoft.com/office/powerpoint/2010/main" val="3584251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27</a:t>
            </a:fld>
            <a:endParaRPr lang="ko-KR" altLang="en-US"/>
          </a:p>
        </p:txBody>
      </p:sp>
    </p:spTree>
    <p:extLst>
      <p:ext uri="{BB962C8B-B14F-4D97-AF65-F5344CB8AC3E}">
        <p14:creationId xmlns:p14="http://schemas.microsoft.com/office/powerpoint/2010/main" val="3016067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28</a:t>
            </a:fld>
            <a:endParaRPr lang="ko-KR" altLang="en-US"/>
          </a:p>
        </p:txBody>
      </p:sp>
    </p:spTree>
    <p:extLst>
      <p:ext uri="{BB962C8B-B14F-4D97-AF65-F5344CB8AC3E}">
        <p14:creationId xmlns:p14="http://schemas.microsoft.com/office/powerpoint/2010/main" val="3908643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29</a:t>
            </a:fld>
            <a:endParaRPr lang="ko-KR" altLang="en-US"/>
          </a:p>
        </p:txBody>
      </p:sp>
    </p:spTree>
    <p:extLst>
      <p:ext uri="{BB962C8B-B14F-4D97-AF65-F5344CB8AC3E}">
        <p14:creationId xmlns:p14="http://schemas.microsoft.com/office/powerpoint/2010/main" val="4198139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3</a:t>
            </a:fld>
            <a:endParaRPr lang="ko-KR" altLang="en-US"/>
          </a:p>
        </p:txBody>
      </p:sp>
    </p:spTree>
    <p:extLst>
      <p:ext uri="{BB962C8B-B14F-4D97-AF65-F5344CB8AC3E}">
        <p14:creationId xmlns:p14="http://schemas.microsoft.com/office/powerpoint/2010/main" val="634733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400" baseline="0" dirty="0"/>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30</a:t>
            </a:fld>
            <a:endParaRPr lang="ko-KR" altLang="en-US"/>
          </a:p>
        </p:txBody>
      </p:sp>
    </p:spTree>
    <p:extLst>
      <p:ext uri="{BB962C8B-B14F-4D97-AF65-F5344CB8AC3E}">
        <p14:creationId xmlns:p14="http://schemas.microsoft.com/office/powerpoint/2010/main" val="2287120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31</a:t>
            </a:fld>
            <a:endParaRPr lang="ko-KR" altLang="en-US"/>
          </a:p>
        </p:txBody>
      </p:sp>
    </p:spTree>
    <p:extLst>
      <p:ext uri="{BB962C8B-B14F-4D97-AF65-F5344CB8AC3E}">
        <p14:creationId xmlns:p14="http://schemas.microsoft.com/office/powerpoint/2010/main" val="1961929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32</a:t>
            </a:fld>
            <a:endParaRPr lang="ko-KR" altLang="en-US"/>
          </a:p>
        </p:txBody>
      </p:sp>
    </p:spTree>
    <p:extLst>
      <p:ext uri="{BB962C8B-B14F-4D97-AF65-F5344CB8AC3E}">
        <p14:creationId xmlns:p14="http://schemas.microsoft.com/office/powerpoint/2010/main" val="4142851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33</a:t>
            </a:fld>
            <a:endParaRPr lang="ko-KR" altLang="en-US"/>
          </a:p>
        </p:txBody>
      </p:sp>
    </p:spTree>
    <p:extLst>
      <p:ext uri="{BB962C8B-B14F-4D97-AF65-F5344CB8AC3E}">
        <p14:creationId xmlns:p14="http://schemas.microsoft.com/office/powerpoint/2010/main" val="1294492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34</a:t>
            </a:fld>
            <a:endParaRPr lang="ko-KR" altLang="en-US"/>
          </a:p>
        </p:txBody>
      </p:sp>
    </p:spTree>
    <p:extLst>
      <p:ext uri="{BB962C8B-B14F-4D97-AF65-F5344CB8AC3E}">
        <p14:creationId xmlns:p14="http://schemas.microsoft.com/office/powerpoint/2010/main" val="3655991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35</a:t>
            </a:fld>
            <a:endParaRPr lang="ko-KR" altLang="en-US"/>
          </a:p>
        </p:txBody>
      </p:sp>
    </p:spTree>
    <p:extLst>
      <p:ext uri="{BB962C8B-B14F-4D97-AF65-F5344CB8AC3E}">
        <p14:creationId xmlns:p14="http://schemas.microsoft.com/office/powerpoint/2010/main" val="2734444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36</a:t>
            </a:fld>
            <a:endParaRPr lang="ko-KR" altLang="en-US"/>
          </a:p>
        </p:txBody>
      </p:sp>
    </p:spTree>
    <p:extLst>
      <p:ext uri="{BB962C8B-B14F-4D97-AF65-F5344CB8AC3E}">
        <p14:creationId xmlns:p14="http://schemas.microsoft.com/office/powerpoint/2010/main" val="3455567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400" baseline="0" dirty="0"/>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37</a:t>
            </a:fld>
            <a:endParaRPr lang="ko-KR" altLang="en-US"/>
          </a:p>
        </p:txBody>
      </p:sp>
    </p:spTree>
    <p:extLst>
      <p:ext uri="{BB962C8B-B14F-4D97-AF65-F5344CB8AC3E}">
        <p14:creationId xmlns:p14="http://schemas.microsoft.com/office/powerpoint/2010/main" val="3737988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38</a:t>
            </a:fld>
            <a:endParaRPr lang="ko-KR" altLang="en-US"/>
          </a:p>
        </p:txBody>
      </p:sp>
    </p:spTree>
    <p:extLst>
      <p:ext uri="{BB962C8B-B14F-4D97-AF65-F5344CB8AC3E}">
        <p14:creationId xmlns:p14="http://schemas.microsoft.com/office/powerpoint/2010/main" val="2253696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sz="1600" b="0" i="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39</a:t>
            </a:fld>
            <a:endParaRPr lang="ko-KR" altLang="en-US"/>
          </a:p>
        </p:txBody>
      </p:sp>
    </p:spTree>
    <p:extLst>
      <p:ext uri="{BB962C8B-B14F-4D97-AF65-F5344CB8AC3E}">
        <p14:creationId xmlns:p14="http://schemas.microsoft.com/office/powerpoint/2010/main" val="28869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4</a:t>
            </a:fld>
            <a:endParaRPr lang="ko-KR" altLang="en-US"/>
          </a:p>
        </p:txBody>
      </p:sp>
    </p:spTree>
    <p:extLst>
      <p:ext uri="{BB962C8B-B14F-4D97-AF65-F5344CB8AC3E}">
        <p14:creationId xmlns:p14="http://schemas.microsoft.com/office/powerpoint/2010/main" val="13530299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sz="1600" b="0" i="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40</a:t>
            </a:fld>
            <a:endParaRPr lang="ko-KR" altLang="en-US"/>
          </a:p>
        </p:txBody>
      </p:sp>
    </p:spTree>
    <p:extLst>
      <p:ext uri="{BB962C8B-B14F-4D97-AF65-F5344CB8AC3E}">
        <p14:creationId xmlns:p14="http://schemas.microsoft.com/office/powerpoint/2010/main" val="131738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5</a:t>
            </a:fld>
            <a:endParaRPr lang="ko-KR" altLang="en-US"/>
          </a:p>
        </p:txBody>
      </p:sp>
    </p:spTree>
    <p:extLst>
      <p:ext uri="{BB962C8B-B14F-4D97-AF65-F5344CB8AC3E}">
        <p14:creationId xmlns:p14="http://schemas.microsoft.com/office/powerpoint/2010/main" val="230193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0" dirty="0">
                <a:latin typeface="Arial" panose="020B0604020202020204" pitchFamily="34" charset="0"/>
                <a:cs typeface="Arial" panose="020B0604020202020204" pitchFamily="34" charset="0"/>
              </a:rPr>
              <a:t>Data-driven approaches of generating ABR algorithms which can adapt to various network conditions</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0" dirty="0">
              <a:latin typeface="Arial" panose="020B0604020202020204" pitchFamily="34" charset="0"/>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0" dirty="0">
                <a:latin typeface="Arial" panose="020B0604020202020204" pitchFamily="34" charset="0"/>
                <a:cs typeface="Arial" panose="020B0604020202020204" pitchFamily="34" charset="0"/>
              </a:rPr>
              <a:t>Interactive video services exert a challenging demand on network conditions such as latency</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0" dirty="0">
                <a:latin typeface="Arial" panose="020B0604020202020204" pitchFamily="34" charset="0"/>
                <a:cs typeface="Arial" panose="020B0604020202020204" pitchFamily="34" charset="0"/>
              </a:rPr>
              <a:t>- Low tolerance to e2e delay: Multi-party video conferencing’s tolerable delay is around 400 </a:t>
            </a:r>
            <a:r>
              <a:rPr lang="en-US" altLang="ko-KR" b="0" dirty="0" err="1">
                <a:latin typeface="Arial" panose="020B0604020202020204" pitchFamily="34" charset="0"/>
                <a:cs typeface="Arial" panose="020B0604020202020204" pitchFamily="34" charset="0"/>
              </a:rPr>
              <a:t>ms</a:t>
            </a:r>
            <a:r>
              <a:rPr lang="en-US" altLang="ko-KR" b="0" dirty="0">
                <a:latin typeface="Arial" panose="020B0604020202020204" pitchFamily="34" charset="0"/>
                <a:cs typeface="Arial" panose="020B0604020202020204" pitchFamily="34" charset="0"/>
              </a:rPr>
              <a:t> [11]</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0" dirty="0">
              <a:latin typeface="Arial" panose="020B0604020202020204" pitchFamily="34" charset="0"/>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dirty="0"/>
              <a:t>Mobile users often experience a decline in quality</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b="0" dirty="0">
                <a:latin typeface="Arial" panose="020B0604020202020204" pitchFamily="34" charset="0"/>
                <a:cs typeface="Arial" panose="020B0604020202020204" pitchFamily="34" charset="0"/>
              </a:rPr>
              <a:t>- </a:t>
            </a:r>
            <a:r>
              <a:rPr lang="en-US" altLang="ko-KR" sz="1600" dirty="0"/>
              <a:t>The dynamic nature of network conditions can significantly degrade </a:t>
            </a:r>
            <a:r>
              <a:rPr lang="en-US" altLang="ko-KR" sz="1600" dirty="0" err="1"/>
              <a:t>QoS</a:t>
            </a:r>
            <a:r>
              <a:rPr lang="en-US" altLang="ko-KR" sz="1600" dirty="0"/>
              <a:t> of video conferences</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0" dirty="0">
              <a:latin typeface="Arial" panose="020B0604020202020204" pitchFamily="34" charset="0"/>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0" dirty="0">
              <a:latin typeface="Arial" panose="020B0604020202020204" pitchFamily="34" charset="0"/>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0" dirty="0">
                <a:latin typeface="Arial" panose="020B0604020202020204" pitchFamily="34" charset="0"/>
                <a:cs typeface="Arial" panose="020B0604020202020204" pitchFamily="34" charset="0"/>
              </a:rPr>
              <a:t>1. </a:t>
            </a:r>
            <a:r>
              <a:rPr lang="ko-KR" altLang="en-US" b="0" dirty="0">
                <a:latin typeface="Arial" panose="020B0604020202020204" pitchFamily="34" charset="0"/>
                <a:cs typeface="Arial" panose="020B0604020202020204" pitchFamily="34" charset="0"/>
              </a:rPr>
              <a:t>정답을 모르지만</a:t>
            </a:r>
            <a:r>
              <a:rPr lang="en-US" altLang="ko-KR" b="0" dirty="0">
                <a:latin typeface="Arial" panose="020B0604020202020204" pitchFamily="34" charset="0"/>
                <a:cs typeface="Arial" panose="020B0604020202020204" pitchFamily="34" charset="0"/>
              </a:rPr>
              <a:t>, </a:t>
            </a:r>
            <a:r>
              <a:rPr lang="ko-KR" altLang="en-US" b="0" dirty="0">
                <a:latin typeface="Arial" panose="020B0604020202020204" pitchFamily="34" charset="0"/>
                <a:cs typeface="Arial" panose="020B0604020202020204" pitchFamily="34" charset="0"/>
              </a:rPr>
              <a:t>행동에 대한 보상</a:t>
            </a:r>
            <a:r>
              <a:rPr lang="en-US" altLang="ko-KR" b="0" dirty="0">
                <a:latin typeface="Arial" panose="020B0604020202020204" pitchFamily="34" charset="0"/>
                <a:cs typeface="Arial" panose="020B0604020202020204" pitchFamily="34" charset="0"/>
              </a:rPr>
              <a:t>/</a:t>
            </a:r>
            <a:r>
              <a:rPr lang="ko-KR" altLang="en-US" b="0" dirty="0">
                <a:latin typeface="Arial" panose="020B0604020202020204" pitchFamily="34" charset="0"/>
                <a:cs typeface="Arial" panose="020B0604020202020204" pitchFamily="34" charset="0"/>
              </a:rPr>
              <a:t>다음 상태가 주어질 수 있는 경우</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0" dirty="0">
                <a:latin typeface="Arial" panose="020B0604020202020204" pitchFamily="34" charset="0"/>
                <a:cs typeface="Arial" panose="020B0604020202020204" pitchFamily="34" charset="0"/>
              </a:rPr>
              <a:t>2. </a:t>
            </a:r>
            <a:r>
              <a:rPr lang="ko-KR" altLang="en-US" b="0" dirty="0">
                <a:latin typeface="Arial" panose="020B0604020202020204" pitchFamily="34" charset="0"/>
                <a:cs typeface="Arial" panose="020B0604020202020204" pitchFamily="34" charset="0"/>
              </a:rPr>
              <a:t>현재의 의사결정이 미래에 영향을 미치는 경우</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0" dirty="0">
                <a:latin typeface="Arial" panose="020B0604020202020204" pitchFamily="34" charset="0"/>
                <a:cs typeface="Arial" panose="020B0604020202020204" pitchFamily="34" charset="0"/>
              </a:rPr>
              <a:t>3. </a:t>
            </a:r>
            <a:r>
              <a:rPr lang="ko-KR" altLang="en-US" b="0" dirty="0">
                <a:latin typeface="Arial" panose="020B0604020202020204" pitchFamily="34" charset="0"/>
                <a:cs typeface="Arial" panose="020B0604020202020204" pitchFamily="34" charset="0"/>
              </a:rPr>
              <a:t>문제의 구조를 정확히 알 수 없는 경우</a:t>
            </a:r>
            <a:endParaRPr lang="en-US" altLang="ko-KR" b="0" dirty="0">
              <a:latin typeface="Arial" panose="020B0604020202020204" pitchFamily="34" charset="0"/>
              <a:cs typeface="Arial" panose="020B0604020202020204" pitchFamily="34" charset="0"/>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6</a:t>
            </a:fld>
            <a:endParaRPr lang="ko-KR" altLang="en-US"/>
          </a:p>
        </p:txBody>
      </p:sp>
    </p:spTree>
    <p:extLst>
      <p:ext uri="{BB962C8B-B14F-4D97-AF65-F5344CB8AC3E}">
        <p14:creationId xmlns:p14="http://schemas.microsoft.com/office/powerpoint/2010/main" val="429124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a:effectLst/>
              </a:rPr>
              <a:t>Precisely estimate users’ available bandwidth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a:effectLst/>
              </a:rPr>
              <a:t>- Replace the GCC’ bandwidth estimation algorithm with DRL agent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a:effectLst/>
              </a:rPr>
              <a:t>- DRL model learns diverse and dynamic network conditions</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a:effectLst/>
              </a:rPr>
              <a:t>Deliver better quality's video streams to users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a:effectLst/>
              </a:rPr>
              <a:t>- Adjust a mechanism of allocating video streams by DRL agent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baseline="0" dirty="0">
                <a:effectLst/>
              </a:rPr>
              <a:t>- DRL model optimizes the utilization of link capacity</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effectLst/>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7</a:t>
            </a:fld>
            <a:endParaRPr lang="ko-KR" altLang="en-US"/>
          </a:p>
        </p:txBody>
      </p:sp>
    </p:spTree>
    <p:extLst>
      <p:ext uri="{BB962C8B-B14F-4D97-AF65-F5344CB8AC3E}">
        <p14:creationId xmlns:p14="http://schemas.microsoft.com/office/powerpoint/2010/main" val="1389768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400" baseline="0" dirty="0"/>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8</a:t>
            </a:fld>
            <a:endParaRPr lang="ko-KR" altLang="en-US"/>
          </a:p>
        </p:txBody>
      </p:sp>
    </p:spTree>
    <p:extLst>
      <p:ext uri="{BB962C8B-B14F-4D97-AF65-F5344CB8AC3E}">
        <p14:creationId xmlns:p14="http://schemas.microsoft.com/office/powerpoint/2010/main" val="1372078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b="0" i="0" kern="1200" dirty="0">
                <a:solidFill>
                  <a:schemeClr val="tx1"/>
                </a:solidFill>
                <a:effectLst/>
                <a:latin typeface="+mn-lt"/>
                <a:ea typeface="+mn-ea"/>
                <a:cs typeface="+mn-cs"/>
              </a:rPr>
              <a:t>UDP is a Transport Layer protocol. It is a part of Internet Protocol suite.</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b="0" i="0" kern="1200" dirty="0">
                <a:solidFill>
                  <a:schemeClr val="tx1"/>
                </a:solidFill>
                <a:effectLst/>
                <a:latin typeface="+mn-lt"/>
                <a:ea typeface="+mn-ea"/>
                <a:cs typeface="+mn-cs"/>
              </a:rPr>
              <a:t>Real-Time Transport Protocol (RTP) is a internet protocol which is used for delivering audio and video over networks.</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나눔고딕" panose="020D0804000000000000" pitchFamily="50" charset="-127"/>
              <a:ea typeface="나눔고딕" panose="020D0804000000000000" pitchFamily="50" charset="-127"/>
            </a:endParaRP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9</a:t>
            </a:fld>
            <a:endParaRPr lang="ko-KR" altLang="en-US"/>
          </a:p>
        </p:txBody>
      </p:sp>
    </p:spTree>
    <p:extLst>
      <p:ext uri="{BB962C8B-B14F-4D97-AF65-F5344CB8AC3E}">
        <p14:creationId xmlns:p14="http://schemas.microsoft.com/office/powerpoint/2010/main" val="241812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4" name="제목 3"/>
          <p:cNvSpPr>
            <a:spLocks noGrp="1"/>
          </p:cNvSpPr>
          <p:nvPr>
            <p:ph type="title"/>
          </p:nvPr>
        </p:nvSpPr>
        <p:spPr>
          <a:xfrm>
            <a:off x="619200" y="500042"/>
            <a:ext cx="10953600" cy="2642400"/>
          </a:xfrm>
          <a:prstGeom prst="roundRect">
            <a:avLst>
              <a:gd name="adj" fmla="val 8387"/>
            </a:avLst>
          </a:prstGeom>
          <a:solidFill>
            <a:schemeClr val="accent1">
              <a:alpha val="90000"/>
            </a:schemeClr>
          </a:solidFill>
          <a:effectLst>
            <a:outerShdw blurRad="50800" dist="38100" algn="l" rotWithShape="0">
              <a:prstClr val="black">
                <a:alpha val="40000"/>
              </a:prstClr>
            </a:outerShdw>
          </a:effectLst>
        </p:spPr>
        <p:txBody>
          <a:bodyPr/>
          <a:lstStyle>
            <a:lvl1pPr algn="ctr">
              <a:defRPr sz="4400">
                <a:latin typeface="Arial" panose="020B0604020202020204" pitchFamily="34" charset="0"/>
                <a:cs typeface="Arial" panose="020B0604020202020204" pitchFamily="34" charset="0"/>
              </a:defRPr>
            </a:lvl1pPr>
          </a:lstStyle>
          <a:p>
            <a:r>
              <a:rPr lang="ko-KR" altLang="en-US" dirty="0"/>
              <a:t>마스터 제목 스타일 편집</a:t>
            </a:r>
          </a:p>
        </p:txBody>
      </p:sp>
      <p:sp>
        <p:nvSpPr>
          <p:cNvPr id="6" name="부제목 1">
            <a:extLst>
              <a:ext uri="{FF2B5EF4-FFF2-40B4-BE49-F238E27FC236}">
                <a16:creationId xmlns:a16="http://schemas.microsoft.com/office/drawing/2014/main" id="{1C1CBF17-D74D-4376-9A9A-C2BC31A212E9}"/>
              </a:ext>
            </a:extLst>
          </p:cNvPr>
          <p:cNvSpPr txBox="1">
            <a:spLocks/>
          </p:cNvSpPr>
          <p:nvPr userDrawn="1"/>
        </p:nvSpPr>
        <p:spPr>
          <a:xfrm>
            <a:off x="1047715" y="3500438"/>
            <a:ext cx="10191821" cy="2643206"/>
          </a:xfrm>
          <a:prstGeom prst="rect">
            <a:avLst/>
          </a:prstGeom>
        </p:spPr>
        <p:txBody>
          <a:bodyPr>
            <a:normAutofit fontScale="25000" lnSpcReduction="20000"/>
          </a:bodyPr>
          <a:lstStyle>
            <a:lvl1pPr marL="342900" indent="-342900" algn="l" rtl="0" eaLnBrk="0" fontAlgn="base" latinLnBrk="0" hangingPunct="0">
              <a:spcBef>
                <a:spcPct val="20000"/>
              </a:spcBef>
              <a:spcAft>
                <a:spcPct val="0"/>
              </a:spcAft>
              <a:buFont typeface="Wingdings" pitchFamily="2" charset="2"/>
              <a:buChar char="§"/>
              <a:defRPr sz="2800" b="0" kern="1200" baseline="0">
                <a:solidFill>
                  <a:srgbClr val="000099"/>
                </a:solidFill>
                <a:latin typeface="Arial" pitchFamily="34" charset="0"/>
                <a:ea typeface="HY헤드라인M" panose="02030600000101010101" pitchFamily="18" charset="-127"/>
                <a:cs typeface="Arial" pitchFamily="34" charset="0"/>
              </a:defRPr>
            </a:lvl1pPr>
            <a:lvl2pPr marL="742950" indent="-285750" algn="l" rtl="0" eaLnBrk="0" fontAlgn="base" latinLnBrk="0" hangingPunct="0">
              <a:spcBef>
                <a:spcPct val="20000"/>
              </a:spcBef>
              <a:spcAft>
                <a:spcPct val="0"/>
              </a:spcAft>
              <a:buFont typeface="Arial" pitchFamily="34" charset="0"/>
              <a:buChar char="•"/>
              <a:defRPr sz="2400" b="0" kern="1200" baseline="0">
                <a:solidFill>
                  <a:schemeClr val="tx1"/>
                </a:solidFill>
                <a:latin typeface="Arial" pitchFamily="34" charset="0"/>
                <a:ea typeface="HY헤드라인M" panose="02030600000101010101" pitchFamily="18" charset="-127"/>
                <a:cs typeface="Arial" pitchFamily="34" charset="0"/>
              </a:defRPr>
            </a:lvl2pPr>
            <a:lvl3pPr marL="1143000" indent="-228600" algn="l" rtl="0" eaLnBrk="0" fontAlgn="base" latinLnBrk="0" hangingPunct="0">
              <a:spcBef>
                <a:spcPct val="20000"/>
              </a:spcBef>
              <a:spcAft>
                <a:spcPct val="0"/>
              </a:spcAft>
              <a:buFont typeface="Arial" pitchFamily="34" charset="0"/>
              <a:buChar char="−"/>
              <a:defRPr sz="2000" b="0" kern="1200" baseline="0">
                <a:solidFill>
                  <a:schemeClr val="tx1"/>
                </a:solidFill>
                <a:latin typeface="Arial" pitchFamily="34" charset="0"/>
                <a:ea typeface="HY헤드라인M" panose="02030600000101010101" pitchFamily="18" charset="-127"/>
                <a:cs typeface="Arial" pitchFamily="34" charset="0"/>
              </a:defRPr>
            </a:lvl3pPr>
            <a:lvl4pPr marL="1600200" indent="-228600" algn="l" rtl="0" eaLnBrk="0" fontAlgn="base" latinLnBrk="0" hangingPunct="0">
              <a:spcBef>
                <a:spcPct val="20000"/>
              </a:spcBef>
              <a:spcAft>
                <a:spcPct val="0"/>
              </a:spcAft>
              <a:buFont typeface="Arial" charset="0"/>
              <a:buChar char="–"/>
              <a:defRPr sz="1800" b="0" kern="1200" baseline="0">
                <a:solidFill>
                  <a:schemeClr val="tx1"/>
                </a:solidFill>
                <a:latin typeface="Arial" pitchFamily="34" charset="0"/>
                <a:ea typeface="HY헤드라인M" panose="02030600000101010101" pitchFamily="18" charset="-127"/>
                <a:cs typeface="Arial" pitchFamily="34" charset="0"/>
              </a:defRPr>
            </a:lvl4pPr>
            <a:lvl5pPr marL="2057400" indent="-228600" algn="l" rtl="0" eaLnBrk="0" fontAlgn="base" latinLnBrk="0" hangingPunct="0">
              <a:spcBef>
                <a:spcPct val="20000"/>
              </a:spcBef>
              <a:spcAft>
                <a:spcPct val="0"/>
              </a:spcAft>
              <a:buFont typeface="Arial" charset="0"/>
              <a:buChar char="»"/>
              <a:defRPr sz="1600" b="0" kern="1200" baseline="0">
                <a:solidFill>
                  <a:schemeClr val="tx1"/>
                </a:solidFill>
                <a:latin typeface="Arial" pitchFamily="34" charset="0"/>
                <a:ea typeface="HY헤드라인M" panose="02030600000101010101" pitchFamily="18" charset="-127"/>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u="sng" dirty="0">
              <a:latin typeface="Arial" panose="020B0604020202020204" pitchFamily="34" charset="0"/>
              <a:ea typeface="+mn-ea"/>
              <a:cs typeface="Arial" panose="020B0604020202020204" pitchFamily="34" charset="0"/>
            </a:endParaRPr>
          </a:p>
          <a:p>
            <a:pPr marL="0" indent="0" algn="ctr">
              <a:buNone/>
            </a:pPr>
            <a:r>
              <a:rPr lang="en-US" altLang="ko-KR" sz="9600" b="1" u="sng" dirty="0" err="1">
                <a:solidFill>
                  <a:schemeClr val="tx1"/>
                </a:solidFill>
                <a:latin typeface="Arial" panose="020B0604020202020204" pitchFamily="34" charset="0"/>
                <a:ea typeface="+mn-ea"/>
                <a:cs typeface="Arial" panose="020B0604020202020204" pitchFamily="34" charset="0"/>
              </a:rPr>
              <a:t>Hee-Gon</a:t>
            </a:r>
            <a:r>
              <a:rPr lang="en-US" altLang="ko-KR" sz="9600" b="1" u="sng" dirty="0">
                <a:solidFill>
                  <a:schemeClr val="tx1"/>
                </a:solidFill>
                <a:latin typeface="Arial" panose="020B0604020202020204" pitchFamily="34" charset="0"/>
                <a:ea typeface="+mn-ea"/>
                <a:cs typeface="Arial" panose="020B0604020202020204" pitchFamily="34" charset="0"/>
              </a:rPr>
              <a:t> Kim</a:t>
            </a:r>
            <a:endParaRPr lang="en-US" altLang="ko-KR" sz="9600" b="1" dirty="0">
              <a:solidFill>
                <a:schemeClr val="tx1"/>
              </a:solidFill>
              <a:latin typeface="Arial" panose="020B0604020202020204" pitchFamily="34" charset="0"/>
              <a:ea typeface="+mn-ea"/>
              <a:cs typeface="Arial" panose="020B0604020202020204" pitchFamily="34" charset="0"/>
            </a:endParaRPr>
          </a:p>
          <a:p>
            <a:pPr marL="0" indent="0" algn="ctr">
              <a:buNone/>
            </a:pPr>
            <a:endParaRPr lang="en-US" altLang="ko-KR" sz="6400" dirty="0">
              <a:solidFill>
                <a:schemeClr val="tx1"/>
              </a:solidFill>
              <a:latin typeface="Arial" panose="020B0604020202020204" pitchFamily="34" charset="0"/>
              <a:ea typeface="+mn-ea"/>
              <a:cs typeface="Arial" panose="020B0604020202020204" pitchFamily="34" charset="0"/>
            </a:endParaRPr>
          </a:p>
          <a:p>
            <a:pPr marL="0" indent="0" algn="ctr">
              <a:buNone/>
            </a:pPr>
            <a:r>
              <a:rPr lang="en-US" altLang="ko-KR" sz="7200" b="1" dirty="0">
                <a:solidFill>
                  <a:schemeClr val="tx1"/>
                </a:solidFill>
                <a:latin typeface="Arial" panose="020B0604020202020204" pitchFamily="34" charset="0"/>
                <a:ea typeface="+mn-ea"/>
                <a:cs typeface="Arial" panose="020B0604020202020204" pitchFamily="34" charset="0"/>
              </a:rPr>
              <a:t>Supervisor: Prof. James Won-Ki Hong</a:t>
            </a:r>
          </a:p>
          <a:p>
            <a:pPr marL="0" indent="0" algn="ctr">
              <a:buNone/>
            </a:pPr>
            <a:endParaRPr lang="en-US" altLang="ko-KR" sz="6400" b="1" dirty="0">
              <a:solidFill>
                <a:schemeClr val="tx1"/>
              </a:solidFill>
              <a:latin typeface="Arial" panose="020B0604020202020204" pitchFamily="34" charset="0"/>
              <a:ea typeface="+mn-ea"/>
              <a:cs typeface="Arial" panose="020B0604020202020204" pitchFamily="34" charset="0"/>
            </a:endParaRPr>
          </a:p>
          <a:p>
            <a:pPr marL="0" indent="0" algn="ctr">
              <a:buNone/>
            </a:pPr>
            <a:r>
              <a:rPr lang="en-US" altLang="ko-KR" sz="6400" b="1" dirty="0">
                <a:solidFill>
                  <a:schemeClr val="tx1"/>
                </a:solidFill>
                <a:latin typeface="Arial" panose="020B0604020202020204" pitchFamily="34" charset="0"/>
                <a:ea typeface="+mn-ea"/>
                <a:cs typeface="Arial" panose="020B0604020202020204" pitchFamily="34" charset="0"/>
              </a:rPr>
              <a:t>Distributed Processing and Network Management (DPNM) Lab.</a:t>
            </a:r>
          </a:p>
          <a:p>
            <a:pPr marL="0" indent="0" algn="ctr">
              <a:buNone/>
            </a:pPr>
            <a:r>
              <a:rPr lang="en-US" altLang="ko-KR" sz="6400" b="1" dirty="0">
                <a:solidFill>
                  <a:schemeClr val="tx1"/>
                </a:solidFill>
                <a:latin typeface="Arial" panose="020B0604020202020204" pitchFamily="34" charset="0"/>
                <a:ea typeface="+mn-ea"/>
                <a:cs typeface="Arial" panose="020B0604020202020204" pitchFamily="34" charset="0"/>
              </a:rPr>
              <a:t>Dept. of Computer Science and Engineering</a:t>
            </a:r>
          </a:p>
          <a:p>
            <a:pPr marL="0" indent="0" algn="ctr">
              <a:buNone/>
            </a:pPr>
            <a:r>
              <a:rPr lang="en-US" altLang="ko-KR" sz="6400" b="1" dirty="0">
                <a:solidFill>
                  <a:schemeClr val="tx1"/>
                </a:solidFill>
                <a:latin typeface="Arial" panose="020B0604020202020204" pitchFamily="34" charset="0"/>
                <a:ea typeface="+mn-ea"/>
                <a:cs typeface="Arial" panose="020B0604020202020204" pitchFamily="34" charset="0"/>
              </a:rPr>
              <a:t>Pohang University of Science and Technology, Korea</a:t>
            </a:r>
          </a:p>
          <a:p>
            <a:pPr marL="0" indent="0" algn="ctr">
              <a:buNone/>
            </a:pPr>
            <a:endParaRPr lang="en-US" altLang="ko-KR" sz="5600" dirty="0">
              <a:solidFill>
                <a:schemeClr val="tx1"/>
              </a:solidFill>
              <a:latin typeface="Arial" panose="020B0604020202020204" pitchFamily="34" charset="0"/>
              <a:cs typeface="Arial" panose="020B0604020202020204" pitchFamily="34" charset="0"/>
            </a:endParaRPr>
          </a:p>
          <a:p>
            <a:pPr marL="0" indent="0" algn="ctr">
              <a:buNone/>
            </a:pPr>
            <a:r>
              <a:rPr lang="en-US" altLang="ko-KR" sz="6400" b="1" dirty="0">
                <a:solidFill>
                  <a:schemeClr val="tx1"/>
                </a:solidFill>
                <a:latin typeface="Arial" panose="020B0604020202020204" pitchFamily="34" charset="0"/>
                <a:cs typeface="Arial" panose="020B0604020202020204" pitchFamily="34" charset="0"/>
              </a:rPr>
              <a:t>sinjint@postech.ac.kr</a:t>
            </a:r>
          </a:p>
          <a:p>
            <a:pPr marL="0" indent="0" algn="ctr">
              <a:buNone/>
            </a:pPr>
            <a:endParaRPr lang="en-US" altLang="ko-KR" sz="6400" dirty="0">
              <a:solidFill>
                <a:schemeClr val="tx1"/>
              </a:solidFill>
              <a:latin typeface="Arial" panose="020B0604020202020204" pitchFamily="34" charset="0"/>
              <a:cs typeface="Arial" panose="020B0604020202020204" pitchFamily="34" charset="0"/>
            </a:endParaRPr>
          </a:p>
          <a:p>
            <a:pPr marL="0" indent="0" algn="ctr">
              <a:buNone/>
            </a:pPr>
            <a:r>
              <a:rPr lang="en-US" altLang="ko-KR" sz="7200" b="1" dirty="0">
                <a:solidFill>
                  <a:schemeClr val="tx1"/>
                </a:solidFill>
                <a:latin typeface="Arial" panose="020B0604020202020204" pitchFamily="34" charset="0"/>
                <a:cs typeface="Arial" panose="020B0604020202020204" pitchFamily="34" charset="0"/>
              </a:rPr>
              <a:t>2024.06.14</a:t>
            </a:r>
            <a:endParaRPr lang="ko-KR" altLang="en-US" sz="7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2527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344472" cy="623416"/>
          </a:xfrm>
          <a:solidFill>
            <a:srgbClr val="000099">
              <a:alpha val="90000"/>
            </a:srgbClr>
          </a:solidFill>
        </p:spPr>
        <p:txBody>
          <a:bodyPr/>
          <a:lstStyle>
            <a:lvl1pPr algn="l">
              <a:defRPr sz="3600" b="1" baseline="0">
                <a:solidFill>
                  <a:schemeClr val="bg1"/>
                </a:solidFill>
                <a:latin typeface="Arial" pitchFamily="34" charset="0"/>
                <a:ea typeface="HY헤드라인M" pitchFamily="18" charset="-127"/>
              </a:defRPr>
            </a:lvl1pPr>
          </a:lstStyle>
          <a:p>
            <a:r>
              <a:rPr lang="ko-KR" altLang="en-US" dirty="0"/>
              <a:t>마스터 제목 스타일 편집</a:t>
            </a:r>
          </a:p>
        </p:txBody>
      </p:sp>
      <p:sp>
        <p:nvSpPr>
          <p:cNvPr id="3" name="내용 개체 틀 2"/>
          <p:cNvSpPr>
            <a:spLocks noGrp="1"/>
          </p:cNvSpPr>
          <p:nvPr>
            <p:ph idx="1"/>
          </p:nvPr>
        </p:nvSpPr>
        <p:spPr>
          <a:xfrm>
            <a:off x="191344" y="764704"/>
            <a:ext cx="11809312" cy="5616624"/>
          </a:xfrm>
          <a:prstGeom prst="rect">
            <a:avLst/>
          </a:prstGeom>
        </p:spPr>
        <p:txBody>
          <a:bodyPr>
            <a:normAutofit/>
          </a:bodyPr>
          <a:lstStyle>
            <a:lvl1pPr algn="l" latinLnBrk="0">
              <a:buFont typeface="Wingdings" pitchFamily="2" charset="2"/>
              <a:buChar char="§"/>
              <a:defRPr sz="2800" b="0" baseline="0">
                <a:solidFill>
                  <a:srgbClr val="000099"/>
                </a:solidFill>
                <a:latin typeface="Arial" pitchFamily="34" charset="0"/>
                <a:ea typeface="HY헤드라인M" panose="02030600000101010101" pitchFamily="18" charset="-127"/>
                <a:cs typeface="Arial" pitchFamily="34" charset="0"/>
              </a:defRPr>
            </a:lvl1pPr>
            <a:lvl2pPr algn="l" latinLnBrk="0">
              <a:buFont typeface="Arial" pitchFamily="34" charset="0"/>
              <a:buChar char="•"/>
              <a:defRPr sz="2400" b="0" baseline="0">
                <a:latin typeface="Arial" pitchFamily="34" charset="0"/>
                <a:ea typeface="HY헤드라인M" panose="02030600000101010101" pitchFamily="18" charset="-127"/>
                <a:cs typeface="Arial" pitchFamily="34" charset="0"/>
              </a:defRPr>
            </a:lvl2pPr>
            <a:lvl3pPr algn="l" latinLnBrk="0">
              <a:buFont typeface="Arial" pitchFamily="34" charset="0"/>
              <a:buChar char="−"/>
              <a:defRPr sz="2000" b="0" baseline="0">
                <a:latin typeface="Arial" pitchFamily="34" charset="0"/>
                <a:ea typeface="HY헤드라인M" panose="02030600000101010101" pitchFamily="18" charset="-127"/>
                <a:cs typeface="Arial" pitchFamily="34" charset="0"/>
              </a:defRPr>
            </a:lvl3pPr>
            <a:lvl4pPr algn="l" latinLnBrk="0">
              <a:defRPr sz="1800" b="0" baseline="0">
                <a:latin typeface="Arial" pitchFamily="34" charset="0"/>
                <a:ea typeface="HY헤드라인M" panose="02030600000101010101" pitchFamily="18" charset="-127"/>
                <a:cs typeface="Arial" pitchFamily="34" charset="0"/>
              </a:defRPr>
            </a:lvl4pPr>
            <a:lvl5pPr algn="l" latinLnBrk="0">
              <a:defRPr sz="1600" b="0" baseline="0">
                <a:latin typeface="Arial" pitchFamily="34" charset="0"/>
                <a:ea typeface="HY헤드라인M" panose="02030600000101010101" pitchFamily="18" charset="-127"/>
                <a:cs typeface="Arial" pitchFamily="34" charset="0"/>
              </a:defRPr>
            </a:lvl5pPr>
          </a:lstStyle>
          <a:p>
            <a:pPr lvl="0"/>
            <a:r>
              <a:rPr lang="ko-KR" altLang="en-US" dirty="0"/>
              <a:t>마스터 텍스트 스타일을 편집합니다</a:t>
            </a:r>
          </a:p>
          <a:p>
            <a:pPr lvl="1"/>
            <a:r>
              <a:rPr lang="ko-KR" altLang="en-US" dirty="0"/>
              <a:t> 둘째 수준</a:t>
            </a:r>
          </a:p>
          <a:p>
            <a:pPr lvl="2"/>
            <a:r>
              <a:rPr lang="ko-KR" altLang="en-US" dirty="0"/>
              <a:t>셋째 수준</a:t>
            </a:r>
          </a:p>
          <a:p>
            <a:pPr lvl="3"/>
            <a:r>
              <a:rPr lang="ko-KR" altLang="en-US" dirty="0"/>
              <a:t>넷째 수준</a:t>
            </a:r>
          </a:p>
          <a:p>
            <a:pPr lvl="4"/>
            <a:r>
              <a:rPr lang="ko-KR" altLang="en-US" dirty="0"/>
              <a:t>다섯째 수준</a:t>
            </a:r>
          </a:p>
        </p:txBody>
      </p:sp>
      <p:pic>
        <p:nvPicPr>
          <p:cNvPr id="5" name="그림 4"/>
          <p:cNvPicPr>
            <a:picLocks noChangeAspect="1"/>
          </p:cNvPicPr>
          <p:nvPr userDrawn="1"/>
        </p:nvPicPr>
        <p:blipFill>
          <a:blip r:embed="rId2"/>
          <a:stretch>
            <a:fillRect/>
          </a:stretch>
        </p:blipFill>
        <p:spPr>
          <a:xfrm>
            <a:off x="10417522" y="63302"/>
            <a:ext cx="1728192" cy="504056"/>
          </a:xfrm>
          <a:prstGeom prst="rect">
            <a:avLst/>
          </a:prstGeom>
        </p:spPr>
      </p:pic>
    </p:spTree>
    <p:extLst>
      <p:ext uri="{BB962C8B-B14F-4D97-AF65-F5344CB8AC3E}">
        <p14:creationId xmlns:p14="http://schemas.microsoft.com/office/powerpoint/2010/main" val="2046037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9005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제목 슬라이드">
    <p:spTree>
      <p:nvGrpSpPr>
        <p:cNvPr id="1" name=""/>
        <p:cNvGrpSpPr/>
        <p:nvPr/>
      </p:nvGrpSpPr>
      <p:grpSpPr>
        <a:xfrm>
          <a:off x="0" y="0"/>
          <a:ext cx="0" cy="0"/>
          <a:chOff x="0" y="0"/>
          <a:chExt cx="0" cy="0"/>
        </a:xfrm>
      </p:grpSpPr>
      <p:sp>
        <p:nvSpPr>
          <p:cNvPr id="3" name="부제목 2"/>
          <p:cNvSpPr>
            <a:spLocks noGrp="1"/>
          </p:cNvSpPr>
          <p:nvPr>
            <p:ph type="subTitle" idx="1" hasCustomPrompt="1"/>
          </p:nvPr>
        </p:nvSpPr>
        <p:spPr>
          <a:xfrm>
            <a:off x="1047715" y="3500438"/>
            <a:ext cx="10191821" cy="2643206"/>
          </a:xfrm>
          <a:prstGeom prst="rect">
            <a:avLst/>
          </a:prstGeom>
        </p:spPr>
        <p:txBody>
          <a:bodyPr rtlCol="0">
            <a:noAutofit/>
          </a:bodyPr>
          <a:lstStyle>
            <a:lvl1pPr marL="0" indent="0" algn="ctr" rtl="0" eaLnBrk="1" fontAlgn="auto" latinLnBrk="1" hangingPunct="1">
              <a:lnSpc>
                <a:spcPct val="80000"/>
              </a:lnSpc>
              <a:spcBef>
                <a:spcPct val="20000"/>
              </a:spcBef>
              <a:spcAft>
                <a:spcPts val="0"/>
              </a:spcAft>
              <a:buFont typeface="Arial" pitchFamily="34" charset="0"/>
              <a:buNone/>
              <a:defRPr lang="ko-KR" altLang="en-US" sz="2200" b="1" kern="1200" baseline="0">
                <a:solidFill>
                  <a:schemeClr val="tx1"/>
                </a:solidFill>
                <a:latin typeface="Arial" pitchFamily="34" charset="0"/>
                <a:ea typeface="HY헤드라인M" pitchFamily="18" charset="-127"/>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fontAlgn="auto" hangingPunct="1">
              <a:spcAft>
                <a:spcPts val="0"/>
              </a:spcAft>
              <a:buFont typeface="Arial" pitchFamily="34" charset="0"/>
              <a:buNone/>
              <a:defRPr/>
            </a:pPr>
            <a:r>
              <a:rPr lang="en-US" altLang="ko-KR" dirty="0"/>
              <a:t>Name</a:t>
            </a:r>
            <a:br>
              <a:rPr lang="en-US" altLang="ko-KR" dirty="0"/>
            </a:br>
            <a:r>
              <a:rPr lang="en-US" altLang="ko-KR" dirty="0"/>
              <a:t>DPNM Lab.</a:t>
            </a:r>
            <a:br>
              <a:rPr lang="en-US" altLang="ko-KR" dirty="0"/>
            </a:br>
            <a:r>
              <a:rPr lang="en-US" altLang="ko-KR" dirty="0"/>
              <a:t/>
            </a:r>
            <a:br>
              <a:rPr lang="en-US" altLang="ko-KR" dirty="0"/>
            </a:br>
            <a:r>
              <a:rPr lang="en-US" altLang="ko-KR" dirty="0">
                <a:solidFill>
                  <a:schemeClr val="tx1"/>
                </a:solidFill>
                <a:latin typeface="Arial" pitchFamily="34" charset="0"/>
                <a:cs typeface="Arial" pitchFamily="34" charset="0"/>
              </a:rPr>
              <a:t>Dept. of Computer Science and Engineering</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POSTECH, Korea</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mail@postech.ac.kr</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
            </a:r>
            <a:br>
              <a:rPr lang="en-US" altLang="ko-KR" dirty="0">
                <a:solidFill>
                  <a:schemeClr val="tx1"/>
                </a:solidFill>
                <a:latin typeface="Arial" pitchFamily="34" charset="0"/>
                <a:cs typeface="Arial" pitchFamily="34" charset="0"/>
              </a:rPr>
            </a:br>
            <a:r>
              <a:rPr lang="en-US" altLang="ko-KR" dirty="0"/>
              <a:t>2009. </a:t>
            </a:r>
            <a:endParaRPr lang="ko-KR" alt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961557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제목 슬라이드">
    <p:spTree>
      <p:nvGrpSpPr>
        <p:cNvPr id="1" name=""/>
        <p:cNvGrpSpPr/>
        <p:nvPr/>
      </p:nvGrpSpPr>
      <p:grpSpPr>
        <a:xfrm>
          <a:off x="0" y="0"/>
          <a:ext cx="0" cy="0"/>
          <a:chOff x="0" y="0"/>
          <a:chExt cx="0" cy="0"/>
        </a:xfrm>
      </p:grpSpPr>
      <p:sp>
        <p:nvSpPr>
          <p:cNvPr id="3" name="부제목 2"/>
          <p:cNvSpPr>
            <a:spLocks noGrp="1"/>
          </p:cNvSpPr>
          <p:nvPr>
            <p:ph type="subTitle" idx="1" hasCustomPrompt="1"/>
          </p:nvPr>
        </p:nvSpPr>
        <p:spPr>
          <a:xfrm>
            <a:off x="1047715" y="3500438"/>
            <a:ext cx="10191821" cy="2643206"/>
          </a:xfrm>
          <a:prstGeom prst="rect">
            <a:avLst/>
          </a:prstGeom>
        </p:spPr>
        <p:txBody>
          <a:bodyPr rtlCol="0">
            <a:noAutofit/>
          </a:bodyPr>
          <a:lstStyle>
            <a:lvl1pPr marL="0" indent="0" algn="ctr" rtl="0" eaLnBrk="1" fontAlgn="auto" latinLnBrk="1" hangingPunct="1">
              <a:lnSpc>
                <a:spcPct val="80000"/>
              </a:lnSpc>
              <a:spcBef>
                <a:spcPct val="20000"/>
              </a:spcBef>
              <a:spcAft>
                <a:spcPts val="0"/>
              </a:spcAft>
              <a:buFont typeface="Arial" pitchFamily="34" charset="0"/>
              <a:buNone/>
              <a:defRPr lang="ko-KR" altLang="en-US" sz="2200" b="1" kern="1200" baseline="0">
                <a:solidFill>
                  <a:schemeClr val="tx1"/>
                </a:solidFill>
                <a:latin typeface="Arial" pitchFamily="34" charset="0"/>
                <a:ea typeface="HY헤드라인M" pitchFamily="18" charset="-127"/>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fontAlgn="auto" hangingPunct="1">
              <a:spcAft>
                <a:spcPts val="0"/>
              </a:spcAft>
              <a:buFont typeface="Arial" pitchFamily="34" charset="0"/>
              <a:buNone/>
              <a:defRPr/>
            </a:pPr>
            <a:r>
              <a:rPr lang="en-US" altLang="ko-KR" dirty="0"/>
              <a:t>Name</a:t>
            </a:r>
            <a:br>
              <a:rPr lang="en-US" altLang="ko-KR" dirty="0"/>
            </a:br>
            <a:r>
              <a:rPr lang="en-US" altLang="ko-KR" dirty="0"/>
              <a:t>DPNM Lab.</a:t>
            </a:r>
            <a:br>
              <a:rPr lang="en-US" altLang="ko-KR" dirty="0"/>
            </a:br>
            <a:r>
              <a:rPr lang="en-US" altLang="ko-KR" dirty="0"/>
              <a:t/>
            </a:r>
            <a:br>
              <a:rPr lang="en-US" altLang="ko-KR" dirty="0"/>
            </a:br>
            <a:r>
              <a:rPr lang="en-US" altLang="ko-KR" dirty="0">
                <a:solidFill>
                  <a:schemeClr val="tx1"/>
                </a:solidFill>
                <a:latin typeface="Arial" pitchFamily="34" charset="0"/>
                <a:cs typeface="Arial" pitchFamily="34" charset="0"/>
              </a:rPr>
              <a:t>Dept. of Computer Science and Engineering</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POSTECH, Korea</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mail@postech.ac.kr</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
            </a:r>
            <a:br>
              <a:rPr lang="en-US" altLang="ko-KR" dirty="0">
                <a:solidFill>
                  <a:schemeClr val="tx1"/>
                </a:solidFill>
                <a:latin typeface="Arial" pitchFamily="34" charset="0"/>
                <a:cs typeface="Arial" pitchFamily="34" charset="0"/>
              </a:rPr>
            </a:br>
            <a:r>
              <a:rPr lang="en-US" altLang="ko-KR" dirty="0"/>
              <a:t>2009. </a:t>
            </a:r>
            <a:endParaRPr lang="ko-KR" altLang="en-US" dirty="0">
              <a:solidFill>
                <a:schemeClr val="tx1"/>
              </a:solidFill>
              <a:latin typeface="Arial" pitchFamily="34" charset="0"/>
              <a:cs typeface="Arial" pitchFamily="34" charset="0"/>
            </a:endParaRPr>
          </a:p>
        </p:txBody>
      </p:sp>
      <p:sp>
        <p:nvSpPr>
          <p:cNvPr id="26" name="직사각형 25"/>
          <p:cNvSpPr/>
          <p:nvPr userDrawn="1"/>
        </p:nvSpPr>
        <p:spPr>
          <a:xfrm>
            <a:off x="0" y="0"/>
            <a:ext cx="12192000" cy="3212976"/>
          </a:xfrm>
          <a:prstGeom prst="rect">
            <a:avLst/>
          </a:prstGeom>
          <a:solidFill>
            <a:schemeClr val="tx1">
              <a:lumMod val="95000"/>
              <a:lumOff val="5000"/>
            </a:scheme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Georgia"/>
              <a:ea typeface="+mn-ea"/>
              <a:cs typeface="+mn-cs"/>
            </a:endParaRPr>
          </a:p>
        </p:txBody>
      </p:sp>
    </p:spTree>
    <p:extLst>
      <p:ext uri="{BB962C8B-B14F-4D97-AF65-F5344CB8AC3E}">
        <p14:creationId xmlns:p14="http://schemas.microsoft.com/office/powerpoint/2010/main" val="133074411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사용자정의">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lvl1pPr>
              <a:defRPr>
                <a:latin typeface="나눔고딕" pitchFamily="50" charset="-127"/>
                <a:ea typeface="나눔고딕" pitchFamily="50" charset="-127"/>
              </a:defRPr>
            </a:lvl1pPr>
          </a:lstStyle>
          <a:p>
            <a:r>
              <a:rPr lang="ko-KR" altLang="en-US" dirty="0"/>
              <a:t>마스터 제목 스타일 편집</a:t>
            </a:r>
          </a:p>
        </p:txBody>
      </p:sp>
      <p:sp>
        <p:nvSpPr>
          <p:cNvPr id="3" name="부제목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나눔고딕" pitchFamily="50" charset="-127"/>
                <a:ea typeface="나눔고딕" pitchFamily="50" charset="-12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Tree>
    <p:extLst>
      <p:ext uri="{BB962C8B-B14F-4D97-AF65-F5344CB8AC3E}">
        <p14:creationId xmlns:p14="http://schemas.microsoft.com/office/powerpoint/2010/main" val="1747936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표지_텍스트">
    <p:spTree>
      <p:nvGrpSpPr>
        <p:cNvPr id="1" name=""/>
        <p:cNvGrpSpPr/>
        <p:nvPr/>
      </p:nvGrpSpPr>
      <p:grpSpPr>
        <a:xfrm>
          <a:off x="0" y="0"/>
          <a:ext cx="0" cy="0"/>
          <a:chOff x="0" y="0"/>
          <a:chExt cx="0" cy="0"/>
        </a:xfrm>
      </p:grpSpPr>
      <p:sp>
        <p:nvSpPr>
          <p:cNvPr id="6" name="직사각형 5"/>
          <p:cNvSpPr/>
          <p:nvPr userDrawn="1"/>
        </p:nvSpPr>
        <p:spPr>
          <a:xfrm>
            <a:off x="0" y="0"/>
            <a:ext cx="12192000" cy="686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Arial" pitchFamily="34" charset="0"/>
              <a:cs typeface="Arial" pitchFamily="34" charset="0"/>
            </a:endParaRPr>
          </a:p>
        </p:txBody>
      </p:sp>
      <p:sp>
        <p:nvSpPr>
          <p:cNvPr id="7" name="직사각형 6"/>
          <p:cNvSpPr/>
          <p:nvPr userDrawn="1"/>
        </p:nvSpPr>
        <p:spPr>
          <a:xfrm>
            <a:off x="719403" y="548680"/>
            <a:ext cx="10753195" cy="2736304"/>
          </a:xfrm>
          <a:prstGeom prst="rect">
            <a:avLst/>
          </a:prstGeom>
          <a:noFill/>
          <a:ln w="1270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Arial" pitchFamily="34" charset="0"/>
              <a:cs typeface="Arial" pitchFamily="34" charset="0"/>
            </a:endParaRPr>
          </a:p>
        </p:txBody>
      </p:sp>
      <p:sp>
        <p:nvSpPr>
          <p:cNvPr id="9" name="직사각형 8"/>
          <p:cNvSpPr/>
          <p:nvPr userDrawn="1"/>
        </p:nvSpPr>
        <p:spPr>
          <a:xfrm>
            <a:off x="719403" y="3284984"/>
            <a:ext cx="10753195" cy="1008112"/>
          </a:xfrm>
          <a:prstGeom prst="rect">
            <a:avLst/>
          </a:prstGeom>
          <a:noFill/>
          <a:ln w="1270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Arial" pitchFamily="34" charset="0"/>
              <a:cs typeface="Arial" pitchFamily="34" charset="0"/>
            </a:endParaRPr>
          </a:p>
        </p:txBody>
      </p:sp>
      <p:sp>
        <p:nvSpPr>
          <p:cNvPr id="10" name="직사각형 9"/>
          <p:cNvSpPr/>
          <p:nvPr userDrawn="1"/>
        </p:nvSpPr>
        <p:spPr>
          <a:xfrm>
            <a:off x="719403" y="4293096"/>
            <a:ext cx="10753195" cy="651806"/>
          </a:xfrm>
          <a:prstGeom prst="rect">
            <a:avLst/>
          </a:prstGeom>
          <a:noFill/>
          <a:ln w="1270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Arial" pitchFamily="34" charset="0"/>
              <a:cs typeface="Arial" pitchFamily="34" charset="0"/>
            </a:endParaRPr>
          </a:p>
        </p:txBody>
      </p:sp>
      <p:sp>
        <p:nvSpPr>
          <p:cNvPr id="12" name="제목 1"/>
          <p:cNvSpPr>
            <a:spLocks noGrp="1"/>
          </p:cNvSpPr>
          <p:nvPr>
            <p:ph type="title" hasCustomPrompt="1"/>
          </p:nvPr>
        </p:nvSpPr>
        <p:spPr>
          <a:xfrm>
            <a:off x="911424" y="709712"/>
            <a:ext cx="10369152" cy="2431256"/>
          </a:xfrm>
        </p:spPr>
        <p:txBody>
          <a:bodyPr anchor="t">
            <a:normAutofit/>
          </a:bodyPr>
          <a:lstStyle>
            <a:lvl1pPr algn="l">
              <a:defRPr sz="4800">
                <a:solidFill>
                  <a:schemeClr val="bg1"/>
                </a:solidFill>
                <a:latin typeface="Arial" pitchFamily="34" charset="0"/>
                <a:ea typeface="나눔고딕 ExtraBold" pitchFamily="50" charset="-127"/>
                <a:cs typeface="Arial" pitchFamily="34" charset="0"/>
              </a:defRPr>
            </a:lvl1pPr>
          </a:lstStyle>
          <a:p>
            <a:r>
              <a:rPr lang="en-US" altLang="ko-KR" dirty="0" err="1"/>
              <a:t>asdfasdf</a:t>
            </a:r>
            <a:endParaRPr lang="ko-KR" altLang="en-US" dirty="0"/>
          </a:p>
        </p:txBody>
      </p:sp>
      <p:sp>
        <p:nvSpPr>
          <p:cNvPr id="14" name="텍스트 개체 틀 2"/>
          <p:cNvSpPr>
            <a:spLocks noGrp="1"/>
          </p:cNvSpPr>
          <p:nvPr>
            <p:ph type="body" idx="1" hasCustomPrompt="1"/>
          </p:nvPr>
        </p:nvSpPr>
        <p:spPr>
          <a:xfrm>
            <a:off x="911424" y="3441502"/>
            <a:ext cx="10369152" cy="639762"/>
          </a:xfrm>
        </p:spPr>
        <p:txBody>
          <a:bodyPr anchor="ctr">
            <a:normAutofit/>
          </a:bodyPr>
          <a:lstStyle>
            <a:lvl1pPr marL="0" indent="0">
              <a:buNone/>
              <a:defRPr sz="3000" b="0">
                <a:solidFill>
                  <a:schemeClr val="bg1"/>
                </a:solidFill>
                <a:latin typeface="Arial" pitchFamily="34" charset="0"/>
                <a:ea typeface="나눔고딕 ExtraBold" pitchFamily="50" charset="-127"/>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a:t>부제목</a:t>
            </a:r>
          </a:p>
        </p:txBody>
      </p:sp>
      <p:sp>
        <p:nvSpPr>
          <p:cNvPr id="15" name="텍스트 개체 틀 4"/>
          <p:cNvSpPr>
            <a:spLocks noGrp="1"/>
          </p:cNvSpPr>
          <p:nvPr>
            <p:ph type="body" sz="quarter" idx="3" hasCustomPrompt="1"/>
          </p:nvPr>
        </p:nvSpPr>
        <p:spPr>
          <a:xfrm>
            <a:off x="911425" y="4437113"/>
            <a:ext cx="10369151" cy="360040"/>
          </a:xfrm>
        </p:spPr>
        <p:txBody>
          <a:bodyPr anchor="ctr">
            <a:normAutofit/>
          </a:bodyPr>
          <a:lstStyle>
            <a:lvl1pPr marL="0" indent="0">
              <a:buNone/>
              <a:defRPr sz="1000" b="1">
                <a:solidFill>
                  <a:schemeClr val="bg1"/>
                </a:solidFill>
                <a:latin typeface="Arial" pitchFamily="34" charset="0"/>
                <a:ea typeface="나눔고딕" pitchFamily="50" charset="-127"/>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텍스트를 입력합니다</a:t>
            </a:r>
            <a:r>
              <a:rPr lang="en-US" altLang="ko-KR"/>
              <a:t>.</a:t>
            </a:r>
            <a:endParaRPr lang="ko-KR" altLang="en-US"/>
          </a:p>
        </p:txBody>
      </p:sp>
    </p:spTree>
    <p:extLst>
      <p:ext uri="{BB962C8B-B14F-4D97-AF65-F5344CB8AC3E}">
        <p14:creationId xmlns:p14="http://schemas.microsoft.com/office/powerpoint/2010/main" val="115212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내지_텍스트">
    <p:spTree>
      <p:nvGrpSpPr>
        <p:cNvPr id="1" name=""/>
        <p:cNvGrpSpPr/>
        <p:nvPr/>
      </p:nvGrpSpPr>
      <p:grpSpPr>
        <a:xfrm>
          <a:off x="0" y="0"/>
          <a:ext cx="0" cy="0"/>
          <a:chOff x="0" y="0"/>
          <a:chExt cx="0" cy="0"/>
        </a:xfrm>
      </p:grpSpPr>
      <p:sp>
        <p:nvSpPr>
          <p:cNvPr id="2" name="제목 1"/>
          <p:cNvSpPr>
            <a:spLocks noGrp="1"/>
          </p:cNvSpPr>
          <p:nvPr>
            <p:ph type="title"/>
          </p:nvPr>
        </p:nvSpPr>
        <p:spPr>
          <a:xfrm>
            <a:off x="609600" y="313268"/>
            <a:ext cx="10972800" cy="719666"/>
          </a:xfrm>
        </p:spPr>
        <p:txBody>
          <a:bodyPr anchor="t">
            <a:normAutofit/>
          </a:bodyPr>
          <a:lstStyle>
            <a:lvl1pPr algn="l">
              <a:defRPr sz="3600" b="1">
                <a:solidFill>
                  <a:srgbClr val="000099"/>
                </a:solidFill>
                <a:latin typeface="Arial" pitchFamily="34" charset="0"/>
                <a:ea typeface="나눔고딕 ExtraBold" pitchFamily="50" charset="-127"/>
                <a:cs typeface="Arial" pitchFamily="34" charset="0"/>
              </a:defRPr>
            </a:lvl1pPr>
          </a:lstStyle>
          <a:p>
            <a:endParaRPr lang="ko-KR" altLang="en-US" dirty="0"/>
          </a:p>
        </p:txBody>
      </p:sp>
    </p:spTree>
    <p:extLst>
      <p:ext uri="{BB962C8B-B14F-4D97-AF65-F5344CB8AC3E}">
        <p14:creationId xmlns:p14="http://schemas.microsoft.com/office/powerpoint/2010/main" val="986410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제목 개체 틀 1"/>
          <p:cNvSpPr>
            <a:spLocks noGrp="1"/>
          </p:cNvSpPr>
          <p:nvPr>
            <p:ph type="title"/>
          </p:nvPr>
        </p:nvSpPr>
        <p:spPr bwMode="auto">
          <a:xfrm>
            <a:off x="0" y="0"/>
            <a:ext cx="12192000" cy="692696"/>
          </a:xfrm>
          <a:prstGeom prst="rect">
            <a:avLst/>
          </a:prstGeom>
          <a:solidFill>
            <a:srgbClr val="000099"/>
          </a:solidFill>
          <a:ln w="9525">
            <a:noFill/>
            <a:miter lim="800000"/>
            <a:headEnd/>
            <a:tailEnd/>
          </a:ln>
        </p:spPr>
        <p:txBody>
          <a:bodyPr vert="horz" wrap="square" lIns="180000" tIns="46800" rIns="180000" bIns="45720" numCol="1" anchor="ctr" anchorCtr="0" compatLnSpc="1">
            <a:prstTxWarp prst="textNoShape">
              <a:avLst/>
            </a:prstTxWarp>
          </a:bodyPr>
          <a:lstStyle/>
          <a:p>
            <a:pPr lvl="0"/>
            <a:r>
              <a:rPr lang="ko-KR" altLang="en-US" dirty="0"/>
              <a:t>마스터 제목 스타일 편집</a:t>
            </a:r>
          </a:p>
        </p:txBody>
      </p:sp>
      <p:sp>
        <p:nvSpPr>
          <p:cNvPr id="1032" name="Rectangle 8"/>
          <p:cNvSpPr>
            <a:spLocks noChangeArrowheads="1"/>
          </p:cNvSpPr>
          <p:nvPr/>
        </p:nvSpPr>
        <p:spPr bwMode="auto">
          <a:xfrm>
            <a:off x="0" y="6572248"/>
            <a:ext cx="12192000" cy="285752"/>
          </a:xfrm>
          <a:prstGeom prst="rect">
            <a:avLst/>
          </a:prstGeom>
          <a:solidFill>
            <a:srgbClr val="000099"/>
          </a:solidFill>
          <a:ln w="9525" algn="ctr">
            <a:noFill/>
            <a:miter lim="800000"/>
            <a:headEnd/>
            <a:tailEnd/>
          </a:ln>
          <a:effectLst/>
        </p:spPr>
        <p:txBody>
          <a:bodyPr wrap="none" anchor="ctr"/>
          <a:lstStyle/>
          <a:p>
            <a:pPr algn="r">
              <a:defRPr/>
            </a:pPr>
            <a:r>
              <a:rPr kumimoji="0" lang="en-US" altLang="ko-KR" sz="1400" b="1" dirty="0">
                <a:solidFill>
                  <a:schemeClr val="bg1"/>
                </a:solidFill>
                <a:latin typeface="Arial" pitchFamily="34" charset="0"/>
                <a:ea typeface="HY헤드라인M" pitchFamily="18" charset="-127"/>
                <a:cs typeface="맑은 고딕"/>
              </a:rPr>
              <a:t>	         DPNM Lab.                                                                                                                                                                                                                             </a:t>
            </a:r>
            <a:fld id="{B7F5EAC2-D5EC-44B8-ABB9-9CE1C25C642E}" type="slidenum">
              <a:rPr kumimoji="0" lang="en-US" altLang="ko-KR" sz="1400" b="1" smtClean="0">
                <a:solidFill>
                  <a:schemeClr val="bg1"/>
                </a:solidFill>
                <a:latin typeface="Arial" pitchFamily="34" charset="0"/>
                <a:ea typeface="HY헤드라인M" pitchFamily="18" charset="-127"/>
                <a:cs typeface="맑은 고딕"/>
              </a:rPr>
              <a:pPr algn="r">
                <a:defRPr/>
              </a:pPr>
              <a:t>‹#›</a:t>
            </a:fld>
            <a:endParaRPr kumimoji="0" lang="ko-KR" altLang="en-US" sz="1400" b="1" dirty="0">
              <a:solidFill>
                <a:schemeClr val="bg1"/>
              </a:solidFill>
              <a:latin typeface="Arial" pitchFamily="34" charset="0"/>
              <a:ea typeface="HY헤드라인M" pitchFamily="18" charset="-127"/>
              <a:cs typeface="맑은 고딕"/>
            </a:endParaRPr>
          </a:p>
        </p:txBody>
      </p:sp>
    </p:spTree>
    <p:extLst>
      <p:ext uri="{BB962C8B-B14F-4D97-AF65-F5344CB8AC3E}">
        <p14:creationId xmlns:p14="http://schemas.microsoft.com/office/powerpoint/2010/main" val="172404850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ransition>
    <p:fade/>
  </p:transition>
  <p:hf hdr="0" ftr="0" dt="0"/>
  <p:txStyles>
    <p:titleStyle>
      <a:lvl1pPr algn="l" rtl="0" eaLnBrk="0" fontAlgn="base" latinLnBrk="1" hangingPunct="0">
        <a:spcBef>
          <a:spcPct val="0"/>
        </a:spcBef>
        <a:spcAft>
          <a:spcPct val="0"/>
        </a:spcAft>
        <a:defRPr lang="ko-KR" altLang="en-US" sz="3600" b="1" i="0" kern="1200" baseline="0" dirty="0" smtClean="0">
          <a:solidFill>
            <a:schemeClr val="bg1"/>
          </a:solidFill>
          <a:latin typeface="Arial" pitchFamily="34" charset="0"/>
          <a:ea typeface="HY헤드라인M" pitchFamily="18" charset="-127"/>
          <a:cs typeface="Arial Unicode MS" pitchFamily="50" charset="-127"/>
        </a:defRPr>
      </a:lvl1pPr>
      <a:lvl2pPr algn="ctr" rtl="0" eaLnBrk="0" fontAlgn="base" latinLnBrk="1" hangingPunct="0">
        <a:spcBef>
          <a:spcPct val="0"/>
        </a:spcBef>
        <a:spcAft>
          <a:spcPct val="0"/>
        </a:spcAft>
        <a:defRPr sz="4400" b="1">
          <a:solidFill>
            <a:schemeClr val="tx1"/>
          </a:solidFill>
          <a:latin typeface="Arial Unicode MS" pitchFamily="50" charset="-127"/>
          <a:ea typeface="Arial Unicode MS" pitchFamily="50" charset="-127"/>
          <a:cs typeface="Arial Unicode MS" pitchFamily="50" charset="-127"/>
        </a:defRPr>
      </a:lvl2pPr>
      <a:lvl3pPr algn="ctr" rtl="0" eaLnBrk="0" fontAlgn="base" latinLnBrk="1" hangingPunct="0">
        <a:spcBef>
          <a:spcPct val="0"/>
        </a:spcBef>
        <a:spcAft>
          <a:spcPct val="0"/>
        </a:spcAft>
        <a:defRPr sz="4400" b="1">
          <a:solidFill>
            <a:schemeClr val="tx1"/>
          </a:solidFill>
          <a:latin typeface="Arial Unicode MS" pitchFamily="50" charset="-127"/>
          <a:ea typeface="Arial Unicode MS" pitchFamily="50" charset="-127"/>
          <a:cs typeface="Arial Unicode MS" pitchFamily="50" charset="-127"/>
        </a:defRPr>
      </a:lvl3pPr>
      <a:lvl4pPr algn="ctr" rtl="0" eaLnBrk="0" fontAlgn="base" latinLnBrk="1" hangingPunct="0">
        <a:spcBef>
          <a:spcPct val="0"/>
        </a:spcBef>
        <a:spcAft>
          <a:spcPct val="0"/>
        </a:spcAft>
        <a:defRPr sz="4400" b="1">
          <a:solidFill>
            <a:schemeClr val="tx1"/>
          </a:solidFill>
          <a:latin typeface="Arial Unicode MS" pitchFamily="50" charset="-127"/>
          <a:ea typeface="Arial Unicode MS" pitchFamily="50" charset="-127"/>
          <a:cs typeface="Arial Unicode MS" pitchFamily="50" charset="-127"/>
        </a:defRPr>
      </a:lvl4pPr>
      <a:lvl5pPr algn="ctr" rtl="0" eaLnBrk="0" fontAlgn="base" latinLnBrk="1" hangingPunct="0">
        <a:spcBef>
          <a:spcPct val="0"/>
        </a:spcBef>
        <a:spcAft>
          <a:spcPct val="0"/>
        </a:spcAft>
        <a:defRPr sz="4400" b="1">
          <a:solidFill>
            <a:schemeClr val="tx1"/>
          </a:solidFill>
          <a:latin typeface="Arial Unicode MS" pitchFamily="50" charset="-127"/>
          <a:ea typeface="Arial Unicode MS" pitchFamily="50" charset="-127"/>
          <a:cs typeface="Arial Unicode MS" pitchFamily="50" charset="-127"/>
        </a:defRPr>
      </a:lvl5pPr>
      <a:lvl6pPr marL="457200" algn="ctr" rtl="0" fontAlgn="base" latinLnBrk="1">
        <a:spcBef>
          <a:spcPct val="0"/>
        </a:spcBef>
        <a:spcAft>
          <a:spcPct val="0"/>
        </a:spcAft>
        <a:defRPr sz="4400">
          <a:solidFill>
            <a:schemeClr val="tx1"/>
          </a:solidFill>
          <a:latin typeface="맑은 고딕"/>
          <a:ea typeface="맑은 고딕"/>
          <a:cs typeface="맑은 고딕"/>
        </a:defRPr>
      </a:lvl6pPr>
      <a:lvl7pPr marL="914400" algn="ctr" rtl="0" fontAlgn="base" latinLnBrk="1">
        <a:spcBef>
          <a:spcPct val="0"/>
        </a:spcBef>
        <a:spcAft>
          <a:spcPct val="0"/>
        </a:spcAft>
        <a:defRPr sz="4400">
          <a:solidFill>
            <a:schemeClr val="tx1"/>
          </a:solidFill>
          <a:latin typeface="맑은 고딕"/>
          <a:ea typeface="맑은 고딕"/>
          <a:cs typeface="맑은 고딕"/>
        </a:defRPr>
      </a:lvl7pPr>
      <a:lvl8pPr marL="1371600" algn="ctr" rtl="0" fontAlgn="base" latinLnBrk="1">
        <a:spcBef>
          <a:spcPct val="0"/>
        </a:spcBef>
        <a:spcAft>
          <a:spcPct val="0"/>
        </a:spcAft>
        <a:defRPr sz="4400">
          <a:solidFill>
            <a:schemeClr val="tx1"/>
          </a:solidFill>
          <a:latin typeface="맑은 고딕"/>
          <a:ea typeface="맑은 고딕"/>
          <a:cs typeface="맑은 고딕"/>
        </a:defRPr>
      </a:lvl8pPr>
      <a:lvl9pPr marL="1828800" algn="ctr" rtl="0" fontAlgn="base" latinLnBrk="1">
        <a:spcBef>
          <a:spcPct val="0"/>
        </a:spcBef>
        <a:spcAft>
          <a:spcPct val="0"/>
        </a:spcAft>
        <a:defRPr sz="4400">
          <a:solidFill>
            <a:schemeClr val="tx1"/>
          </a:solidFill>
          <a:latin typeface="맑은 고딕"/>
          <a:ea typeface="맑은 고딕"/>
          <a:cs typeface="맑은 고딕"/>
        </a:defRPr>
      </a:lvl9pPr>
    </p:titleStyle>
    <p:bodyStyle>
      <a:lvl1pPr marL="342900" indent="-342900" algn="l" rtl="0" eaLnBrk="0" fontAlgn="base" latinLnBrk="1" hangingPunct="0">
        <a:spcBef>
          <a:spcPct val="20000"/>
        </a:spcBef>
        <a:spcAft>
          <a:spcPct val="0"/>
        </a:spcAft>
        <a:buFont typeface="Arial" charset="0"/>
        <a:buChar char="•"/>
        <a:defRPr sz="3200" b="1" kern="1200">
          <a:solidFill>
            <a:schemeClr val="tx1"/>
          </a:solidFill>
          <a:latin typeface="+mn-ea"/>
          <a:ea typeface="+mn-ea"/>
          <a:cs typeface="Arial Unicode MS" pitchFamily="50" charset="-127"/>
        </a:defRPr>
      </a:lvl1pPr>
      <a:lvl2pPr marL="742950" indent="-285750" algn="l" rtl="0" eaLnBrk="0" fontAlgn="base" latinLnBrk="1" hangingPunct="0">
        <a:spcBef>
          <a:spcPct val="20000"/>
        </a:spcBef>
        <a:spcAft>
          <a:spcPct val="0"/>
        </a:spcAft>
        <a:buFont typeface="Arial" charset="0"/>
        <a:buChar char="–"/>
        <a:defRPr sz="2800" b="1" kern="1200">
          <a:solidFill>
            <a:schemeClr val="tx1"/>
          </a:solidFill>
          <a:latin typeface="+mn-ea"/>
          <a:ea typeface="+mn-ea"/>
          <a:cs typeface="Arial Unicode MS" pitchFamily="50" charset="-127"/>
        </a:defRPr>
      </a:lvl2pPr>
      <a:lvl3pPr marL="1143000" indent="-228600" algn="l" rtl="0" eaLnBrk="0" fontAlgn="base" latinLnBrk="1" hangingPunct="0">
        <a:spcBef>
          <a:spcPct val="20000"/>
        </a:spcBef>
        <a:spcAft>
          <a:spcPct val="0"/>
        </a:spcAft>
        <a:buFont typeface="Arial" charset="0"/>
        <a:buChar char="•"/>
        <a:defRPr sz="2400" b="1" kern="1200">
          <a:solidFill>
            <a:schemeClr val="tx1"/>
          </a:solidFill>
          <a:latin typeface="+mn-ea"/>
          <a:ea typeface="+mn-ea"/>
          <a:cs typeface="Arial Unicode MS" pitchFamily="50" charset="-127"/>
        </a:defRPr>
      </a:lvl3pPr>
      <a:lvl4pPr marL="1600200" indent="-228600" algn="l" rtl="0" eaLnBrk="0" fontAlgn="base" latinLnBrk="1" hangingPunct="0">
        <a:spcBef>
          <a:spcPct val="20000"/>
        </a:spcBef>
        <a:spcAft>
          <a:spcPct val="0"/>
        </a:spcAft>
        <a:buFont typeface="Arial" charset="0"/>
        <a:buChar char="–"/>
        <a:defRPr sz="2000" b="1" kern="1200">
          <a:solidFill>
            <a:schemeClr val="tx1"/>
          </a:solidFill>
          <a:latin typeface="+mn-ea"/>
          <a:ea typeface="+mn-ea"/>
          <a:cs typeface="Arial Unicode MS" pitchFamily="50" charset="-127"/>
        </a:defRPr>
      </a:lvl4pPr>
      <a:lvl5pPr marL="2057400" indent="-228600" algn="l" rtl="0" eaLnBrk="0" fontAlgn="base" latinLnBrk="1" hangingPunct="0">
        <a:spcBef>
          <a:spcPct val="20000"/>
        </a:spcBef>
        <a:spcAft>
          <a:spcPct val="0"/>
        </a:spcAft>
        <a:buFont typeface="Arial" charset="0"/>
        <a:buChar char="»"/>
        <a:defRPr sz="2000" b="1" kern="1200">
          <a:solidFill>
            <a:schemeClr val="tx1"/>
          </a:solidFill>
          <a:latin typeface="+mn-ea"/>
          <a:ea typeface="+mn-ea"/>
          <a:cs typeface="Arial Unicode MS" pitchFamily="50" charset="-127"/>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598312" y="274638"/>
            <a:ext cx="10984089" cy="766762"/>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8"/>
          <p:cNvSpPr>
            <a:spLocks noChangeArrowheads="1"/>
          </p:cNvSpPr>
          <p:nvPr userDrawn="1"/>
        </p:nvSpPr>
        <p:spPr bwMode="auto">
          <a:xfrm>
            <a:off x="0" y="6572272"/>
            <a:ext cx="12192000" cy="285752"/>
          </a:xfrm>
          <a:prstGeom prst="rect">
            <a:avLst/>
          </a:prstGeom>
          <a:solidFill>
            <a:srgbClr val="000099"/>
          </a:solidFill>
          <a:ln w="9525" algn="ctr">
            <a:noFill/>
            <a:miter lim="800000"/>
            <a:headEnd/>
            <a:tailEnd/>
          </a:ln>
          <a:effectLst/>
        </p:spPr>
        <p:txBody>
          <a:bodyPr wrap="none" anchor="ctr"/>
          <a:lstStyle/>
          <a:p>
            <a:pPr algn="ctr">
              <a:defRPr/>
            </a:pPr>
            <a:r>
              <a:rPr kumimoji="0" lang="en-US" altLang="ko-KR" sz="1400" b="1" dirty="0">
                <a:solidFill>
                  <a:schemeClr val="bg1"/>
                </a:solidFill>
                <a:latin typeface="Arial" pitchFamily="34" charset="0"/>
                <a:ea typeface="HY헤드라인M" pitchFamily="18" charset="-127"/>
                <a:cs typeface="Arial" pitchFamily="34" charset="0"/>
              </a:rPr>
              <a:t>   DPNM,</a:t>
            </a:r>
            <a:r>
              <a:rPr kumimoji="0" lang="en-US" altLang="ko-KR" sz="1400" b="1" baseline="0" dirty="0">
                <a:solidFill>
                  <a:schemeClr val="bg1"/>
                </a:solidFill>
                <a:latin typeface="Arial" pitchFamily="34" charset="0"/>
                <a:ea typeface="HY헤드라인M" pitchFamily="18" charset="-127"/>
                <a:cs typeface="Arial" pitchFamily="34" charset="0"/>
              </a:rPr>
              <a:t> </a:t>
            </a:r>
            <a:r>
              <a:rPr kumimoji="0" lang="en-US" altLang="ko-KR" sz="1400" b="1" dirty="0">
                <a:solidFill>
                  <a:schemeClr val="bg1"/>
                </a:solidFill>
                <a:latin typeface="Arial" pitchFamily="34" charset="0"/>
                <a:ea typeface="HY헤드라인M" pitchFamily="18" charset="-127"/>
                <a:cs typeface="Arial" pitchFamily="34" charset="0"/>
              </a:rPr>
              <a:t>POSTECH						    		</a:t>
            </a:r>
            <a:fld id="{B7F5EAC2-D5EC-44B8-ABB9-9CE1C25C642E}" type="slidenum">
              <a:rPr kumimoji="0" lang="en-US" altLang="ko-KR" sz="1400" b="1" smtClean="0">
                <a:solidFill>
                  <a:schemeClr val="bg1"/>
                </a:solidFill>
                <a:latin typeface="Arial" pitchFamily="34" charset="0"/>
                <a:ea typeface="HY헤드라인M" pitchFamily="18" charset="-127"/>
                <a:cs typeface="Arial" pitchFamily="34" charset="0"/>
              </a:rPr>
              <a:pPr algn="ctr">
                <a:defRPr/>
              </a:pPr>
              <a:t>‹#›</a:t>
            </a:fld>
            <a:r>
              <a:rPr kumimoji="0" lang="en-US" altLang="ko-KR" sz="1400" b="1" dirty="0">
                <a:solidFill>
                  <a:schemeClr val="bg1"/>
                </a:solidFill>
                <a:latin typeface="Arial" pitchFamily="34" charset="0"/>
                <a:ea typeface="HY헤드라인M" pitchFamily="18" charset="-127"/>
                <a:cs typeface="Arial" pitchFamily="34" charset="0"/>
              </a:rPr>
              <a:t>/39</a:t>
            </a:r>
            <a:endParaRPr kumimoji="0" lang="ko-KR" altLang="en-US" sz="1400" b="1" dirty="0">
              <a:solidFill>
                <a:schemeClr val="bg1"/>
              </a:solidFill>
              <a:latin typeface="Arial" pitchFamily="34" charset="0"/>
              <a:ea typeface="HY헤드라인M" pitchFamily="18" charset="-127"/>
              <a:cs typeface="Arial" pitchFamily="34" charset="0"/>
            </a:endParaRPr>
          </a:p>
        </p:txBody>
      </p:sp>
      <p:sp>
        <p:nvSpPr>
          <p:cNvPr id="7" name="직사각형 6"/>
          <p:cNvSpPr/>
          <p:nvPr userDrawn="1"/>
        </p:nvSpPr>
        <p:spPr>
          <a:xfrm>
            <a:off x="527382" y="235332"/>
            <a:ext cx="11137237" cy="856869"/>
          </a:xfrm>
          <a:prstGeom prst="rect">
            <a:avLst/>
          </a:prstGeom>
          <a:noFill/>
          <a:ln w="88900">
            <a:solidFill>
              <a:srgbClr val="00009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dirty="0">
              <a:solidFill>
                <a:schemeClr val="accent6">
                  <a:lumMod val="75000"/>
                </a:schemeClr>
              </a:solidFill>
              <a:latin typeface="Arial" pitchFamily="34" charset="0"/>
              <a:ea typeface="나눔고딕" pitchFamily="50" charset="-127"/>
              <a:cs typeface="Arial" pitchFamily="34" charset="0"/>
            </a:endParaRPr>
          </a:p>
        </p:txBody>
      </p:sp>
    </p:spTree>
    <p:extLst>
      <p:ext uri="{BB962C8B-B14F-4D97-AF65-F5344CB8AC3E}">
        <p14:creationId xmlns:p14="http://schemas.microsoft.com/office/powerpoint/2010/main" val="1305354613"/>
      </p:ext>
    </p:extLst>
  </p:cSld>
  <p:clrMap bg1="lt1" tx1="dk1" bg2="lt2" tx2="dk2" accent1="accent1" accent2="accent2" accent3="accent3" accent4="accent4" accent5="accent5" accent6="accent6" hlink="hlink" folHlink="folHlink"/>
  <p:sldLayoutIdLst>
    <p:sldLayoutId id="2147483671" r:id="rId1"/>
    <p:sldLayoutId id="2147483672" r:id="rId2"/>
  </p:sldLayoutIdLst>
  <p:hf hdr="0" ftr="0" dt="0"/>
  <p:txStyles>
    <p:titleStyle>
      <a:lvl1pPr algn="l" defTabSz="914400" rtl="0" eaLnBrk="1" latinLnBrk="1" hangingPunct="1">
        <a:spcBef>
          <a:spcPct val="0"/>
        </a:spcBef>
        <a:buNone/>
        <a:defRPr sz="4400" b="1" kern="1200">
          <a:solidFill>
            <a:schemeClr val="tx1"/>
          </a:solidFill>
          <a:latin typeface="Arial" pitchFamily="34" charset="0"/>
          <a:ea typeface="나눔고딕" pitchFamily="50" charset="-127"/>
          <a:cs typeface="Arial" pitchFamily="34" charset="0"/>
        </a:defRPr>
      </a:lvl1pPr>
    </p:titleStyle>
    <p:bodyStyle>
      <a:lvl1pPr marL="342900" indent="-342900" algn="l" defTabSz="914400" rtl="0" eaLnBrk="1" latinLnBrk="1" hangingPunct="1">
        <a:spcBef>
          <a:spcPct val="20000"/>
        </a:spcBef>
        <a:buFont typeface="Arial" pitchFamily="34" charset="0"/>
        <a:buNone/>
        <a:defRPr sz="3200" b="1" kern="1200">
          <a:solidFill>
            <a:schemeClr val="tx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None/>
        <a:defRPr sz="2800" b="1" kern="1200">
          <a:solidFill>
            <a:schemeClr val="tx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None/>
        <a:defRPr sz="2400" b="1" kern="1200">
          <a:solidFill>
            <a:schemeClr val="tx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None/>
        <a:defRPr sz="2000" b="1" kern="1200">
          <a:solidFill>
            <a:schemeClr val="tx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None/>
        <a:defRPr sz="2000" b="1" kern="1200">
          <a:solidFill>
            <a:schemeClr val="tx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 Id="rId10" Type="http://schemas.openxmlformats.org/officeDocument/2006/relationships/image" Target="../media/image10.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9.xml.rels><?xml version="1.0" encoding="UTF-8" standalone="yes"?>
<Relationships xmlns="http://schemas.openxmlformats.org/package/2006/relationships"><Relationship Id="rId3" Type="http://schemas.openxmlformats.org/officeDocument/2006/relationships/hyperlink" Target="https://www.etsi.org/technologies/experiential-networked-intelligenc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3">
            <a:extLst>
              <a:ext uri="{FF2B5EF4-FFF2-40B4-BE49-F238E27FC236}">
                <a16:creationId xmlns:a16="http://schemas.microsoft.com/office/drawing/2014/main" id="{3D57062E-DA74-4C20-AF10-215B786F2F75}"/>
              </a:ext>
            </a:extLst>
          </p:cNvPr>
          <p:cNvSpPr txBox="1">
            <a:spLocks/>
          </p:cNvSpPr>
          <p:nvPr/>
        </p:nvSpPr>
        <p:spPr bwMode="auto">
          <a:xfrm>
            <a:off x="619200" y="500042"/>
            <a:ext cx="10953600" cy="2784942"/>
          </a:xfrm>
          <a:prstGeom prst="roundRect">
            <a:avLst>
              <a:gd name="adj" fmla="val 0"/>
            </a:avLst>
          </a:prstGeom>
          <a:solidFill>
            <a:srgbClr val="000099"/>
          </a:solidFill>
          <a:ln w="9525">
            <a:noFill/>
            <a:miter lim="800000"/>
            <a:headEnd/>
            <a:tailEnd/>
          </a:ln>
          <a:effectLst>
            <a:outerShdw blurRad="50800" dist="38100" algn="l" rotWithShape="0">
              <a:prstClr val="black">
                <a:alpha val="40000"/>
              </a:prstClr>
            </a:outerShdw>
          </a:effectLst>
        </p:spPr>
        <p:txBody>
          <a:bodyPr vert="horz" wrap="square" lIns="180000" tIns="46800" rIns="180000" bIns="45720" numCol="1" anchor="ctr" anchorCtr="0" compatLnSpc="1">
            <a:prstTxWarp prst="textNoShape">
              <a:avLst/>
            </a:prstTxWarp>
          </a:bodyPr>
          <a:lstStyle>
            <a:lvl1pPr algn="ctr" rtl="0" eaLnBrk="0" fontAlgn="base" latinLnBrk="1" hangingPunct="0">
              <a:spcBef>
                <a:spcPct val="0"/>
              </a:spcBef>
              <a:spcAft>
                <a:spcPct val="0"/>
              </a:spcAft>
              <a:defRPr lang="ko-KR" altLang="en-US" sz="4400" b="1" i="0" kern="1200" baseline="0">
                <a:solidFill>
                  <a:schemeClr val="bg1"/>
                </a:solidFill>
                <a:latin typeface="Arial" pitchFamily="34" charset="0"/>
                <a:ea typeface="HY헤드라인M" pitchFamily="18" charset="-127"/>
                <a:cs typeface="Arial Unicode MS" pitchFamily="50" charset="-127"/>
              </a:defRPr>
            </a:lvl1pPr>
            <a:lvl2pPr algn="ctr" rtl="0" eaLnBrk="0" fontAlgn="base" latinLnBrk="1" hangingPunct="0">
              <a:spcBef>
                <a:spcPct val="0"/>
              </a:spcBef>
              <a:spcAft>
                <a:spcPct val="0"/>
              </a:spcAft>
              <a:defRPr sz="4400" b="1">
                <a:solidFill>
                  <a:schemeClr val="tx1"/>
                </a:solidFill>
                <a:latin typeface="Arial Unicode MS" pitchFamily="50" charset="-127"/>
                <a:ea typeface="Arial Unicode MS" pitchFamily="50" charset="-127"/>
                <a:cs typeface="Arial Unicode MS" pitchFamily="50" charset="-127"/>
              </a:defRPr>
            </a:lvl2pPr>
            <a:lvl3pPr algn="ctr" rtl="0" eaLnBrk="0" fontAlgn="base" latinLnBrk="1" hangingPunct="0">
              <a:spcBef>
                <a:spcPct val="0"/>
              </a:spcBef>
              <a:spcAft>
                <a:spcPct val="0"/>
              </a:spcAft>
              <a:defRPr sz="4400" b="1">
                <a:solidFill>
                  <a:schemeClr val="tx1"/>
                </a:solidFill>
                <a:latin typeface="Arial Unicode MS" pitchFamily="50" charset="-127"/>
                <a:ea typeface="Arial Unicode MS" pitchFamily="50" charset="-127"/>
                <a:cs typeface="Arial Unicode MS" pitchFamily="50" charset="-127"/>
              </a:defRPr>
            </a:lvl3pPr>
            <a:lvl4pPr algn="ctr" rtl="0" eaLnBrk="0" fontAlgn="base" latinLnBrk="1" hangingPunct="0">
              <a:spcBef>
                <a:spcPct val="0"/>
              </a:spcBef>
              <a:spcAft>
                <a:spcPct val="0"/>
              </a:spcAft>
              <a:defRPr sz="4400" b="1">
                <a:solidFill>
                  <a:schemeClr val="tx1"/>
                </a:solidFill>
                <a:latin typeface="Arial Unicode MS" pitchFamily="50" charset="-127"/>
                <a:ea typeface="Arial Unicode MS" pitchFamily="50" charset="-127"/>
                <a:cs typeface="Arial Unicode MS" pitchFamily="50" charset="-127"/>
              </a:defRPr>
            </a:lvl4pPr>
            <a:lvl5pPr algn="ctr" rtl="0" eaLnBrk="0" fontAlgn="base" latinLnBrk="1" hangingPunct="0">
              <a:spcBef>
                <a:spcPct val="0"/>
              </a:spcBef>
              <a:spcAft>
                <a:spcPct val="0"/>
              </a:spcAft>
              <a:defRPr sz="4400" b="1">
                <a:solidFill>
                  <a:schemeClr val="tx1"/>
                </a:solidFill>
                <a:latin typeface="Arial Unicode MS" pitchFamily="50" charset="-127"/>
                <a:ea typeface="Arial Unicode MS" pitchFamily="50" charset="-127"/>
                <a:cs typeface="Arial Unicode MS" pitchFamily="50" charset="-127"/>
              </a:defRPr>
            </a:lvl5pPr>
            <a:lvl6pPr marL="457200" algn="ctr" rtl="0" fontAlgn="base" latinLnBrk="1">
              <a:spcBef>
                <a:spcPct val="0"/>
              </a:spcBef>
              <a:spcAft>
                <a:spcPct val="0"/>
              </a:spcAft>
              <a:defRPr sz="4400">
                <a:solidFill>
                  <a:schemeClr val="tx1"/>
                </a:solidFill>
                <a:latin typeface="맑은 고딕"/>
                <a:ea typeface="맑은 고딕"/>
                <a:cs typeface="맑은 고딕"/>
              </a:defRPr>
            </a:lvl6pPr>
            <a:lvl7pPr marL="914400" algn="ctr" rtl="0" fontAlgn="base" latinLnBrk="1">
              <a:spcBef>
                <a:spcPct val="0"/>
              </a:spcBef>
              <a:spcAft>
                <a:spcPct val="0"/>
              </a:spcAft>
              <a:defRPr sz="4400">
                <a:solidFill>
                  <a:schemeClr val="tx1"/>
                </a:solidFill>
                <a:latin typeface="맑은 고딕"/>
                <a:ea typeface="맑은 고딕"/>
                <a:cs typeface="맑은 고딕"/>
              </a:defRPr>
            </a:lvl7pPr>
            <a:lvl8pPr marL="1371600" algn="ctr" rtl="0" fontAlgn="base" latinLnBrk="1">
              <a:spcBef>
                <a:spcPct val="0"/>
              </a:spcBef>
              <a:spcAft>
                <a:spcPct val="0"/>
              </a:spcAft>
              <a:defRPr sz="4400">
                <a:solidFill>
                  <a:schemeClr val="tx1"/>
                </a:solidFill>
                <a:latin typeface="맑은 고딕"/>
                <a:ea typeface="맑은 고딕"/>
                <a:cs typeface="맑은 고딕"/>
              </a:defRPr>
            </a:lvl8pPr>
            <a:lvl9pPr marL="1828800" algn="ctr" rtl="0" fontAlgn="base" latinLnBrk="1">
              <a:spcBef>
                <a:spcPct val="0"/>
              </a:spcBef>
              <a:spcAft>
                <a:spcPct val="0"/>
              </a:spcAft>
              <a:defRPr sz="4400">
                <a:solidFill>
                  <a:schemeClr val="tx1"/>
                </a:solidFill>
                <a:latin typeface="맑은 고딕"/>
                <a:ea typeface="맑은 고딕"/>
                <a:cs typeface="맑은 고딕"/>
              </a:defRPr>
            </a:lvl9pPr>
          </a:lstStyle>
          <a:p>
            <a:r>
              <a:rPr lang="en-US" sz="3600" dirty="0"/>
              <a:t>AI-based NFV Management </a:t>
            </a:r>
          </a:p>
          <a:p>
            <a:r>
              <a:rPr lang="en-US" sz="3600" dirty="0"/>
              <a:t>and Orchestration</a:t>
            </a:r>
            <a:endParaRPr lang="en-US" sz="2400" dirty="0"/>
          </a:p>
          <a:p>
            <a:r>
              <a:rPr lang="en-US" altLang="ko-KR" sz="2800" i="1" dirty="0">
                <a:cs typeface="Arial" panose="020B0604020202020204" pitchFamily="34" charset="0"/>
              </a:rPr>
              <a:t>Ph.D. Thesis Defense</a:t>
            </a:r>
          </a:p>
        </p:txBody>
      </p:sp>
    </p:spTree>
    <p:extLst>
      <p:ext uri="{BB962C8B-B14F-4D97-AF65-F5344CB8AC3E}">
        <p14:creationId xmlns:p14="http://schemas.microsoft.com/office/powerpoint/2010/main" val="125699802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그림 25"/>
          <p:cNvPicPr>
            <a:picLocks noChangeAspect="1"/>
          </p:cNvPicPr>
          <p:nvPr/>
        </p:nvPicPr>
        <p:blipFill>
          <a:blip r:embed="rId4"/>
          <a:stretch>
            <a:fillRect/>
          </a:stretch>
        </p:blipFill>
        <p:spPr>
          <a:xfrm>
            <a:off x="7052860" y="3453873"/>
            <a:ext cx="5047812" cy="2853360"/>
          </a:xfrm>
          <a:prstGeom prst="rect">
            <a:avLst/>
          </a:prstGeom>
        </p:spPr>
      </p:pic>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Background (2/4)</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5" y="764704"/>
            <a:ext cx="6624736" cy="5736564"/>
          </a:xfrm>
        </p:spPr>
        <p:txBody>
          <a:bodyPr>
            <a:normAutofit/>
          </a:bodyPr>
          <a:lstStyle/>
          <a:p>
            <a:r>
              <a:rPr lang="en-US" altLang="ko-KR" b="1" dirty="0">
                <a:ea typeface="나눔고딕" panose="020D0804000000000000" pitchFamily="50" charset="-127"/>
              </a:rPr>
              <a:t>VNF Deployment</a:t>
            </a:r>
          </a:p>
          <a:p>
            <a:pPr lvl="1"/>
            <a:r>
              <a:rPr lang="en-US" altLang="ko-KR" dirty="0"/>
              <a:t>prepare and install VNFs according to the requirements of specific network services</a:t>
            </a:r>
          </a:p>
          <a:p>
            <a:pPr lvl="2"/>
            <a:r>
              <a:rPr lang="en-US" altLang="ko-KR" dirty="0">
                <a:ea typeface="나눔고딕" panose="020D0804000000000000" pitchFamily="50" charset="-127"/>
              </a:rPr>
              <a:t>Flexible deployment of VNFs on suitable physical servers</a:t>
            </a:r>
          </a:p>
          <a:p>
            <a:pPr lvl="2"/>
            <a:r>
              <a:rPr lang="en-US" altLang="ko-KR" dirty="0">
                <a:ea typeface="나눔고딕" panose="020D0804000000000000" pitchFamily="50" charset="-127"/>
              </a:rPr>
              <a:t>Effective resource utilization while delivering high-quality services</a:t>
            </a:r>
          </a:p>
          <a:p>
            <a:pPr marL="914400" lvl="2" indent="0">
              <a:buNone/>
            </a:pPr>
            <a:endParaRPr lang="en-US" altLang="ko-KR" sz="1600" dirty="0">
              <a:ea typeface="나눔고딕" panose="020D0804000000000000" pitchFamily="50" charset="-127"/>
            </a:endParaRPr>
          </a:p>
          <a:p>
            <a:pPr marL="914400" lvl="2" indent="0">
              <a:buNone/>
            </a:pPr>
            <a:endParaRPr lang="en-US" altLang="ko-KR" sz="1600" dirty="0">
              <a:ea typeface="나눔고딕" panose="020D0804000000000000" pitchFamily="50" charset="-127"/>
            </a:endParaRPr>
          </a:p>
          <a:p>
            <a:r>
              <a:rPr lang="en-US" altLang="ko-KR" b="1" dirty="0">
                <a:ea typeface="나눔고딕" panose="020D0804000000000000" pitchFamily="50" charset="-127"/>
              </a:rPr>
              <a:t>Auto-scaling</a:t>
            </a:r>
            <a:endParaRPr lang="en-US" altLang="ko-KR" sz="2000" dirty="0">
              <a:ea typeface="나눔고딕" panose="020D0804000000000000" pitchFamily="50" charset="-127"/>
            </a:endParaRPr>
          </a:p>
          <a:p>
            <a:pPr lvl="1"/>
            <a:r>
              <a:rPr lang="en-US" altLang="ko-KR" dirty="0"/>
              <a:t>Adjust the number of VNF instances to optimize performance and availability</a:t>
            </a:r>
          </a:p>
          <a:p>
            <a:pPr lvl="2"/>
            <a:r>
              <a:rPr lang="en-US" altLang="ko-KR" dirty="0">
                <a:ea typeface="나눔고딕" panose="020D0804000000000000" pitchFamily="50" charset="-127"/>
              </a:rPr>
              <a:t>Maintain network performance during traffic fluctuations</a:t>
            </a:r>
          </a:p>
          <a:p>
            <a:pPr lvl="2"/>
            <a:r>
              <a:rPr lang="en-US" altLang="ko-KR" dirty="0">
                <a:ea typeface="나눔고딕" panose="020D0804000000000000" pitchFamily="50" charset="-127"/>
              </a:rPr>
              <a:t>Reduce costs by optimizing resource usage</a:t>
            </a:r>
          </a:p>
        </p:txBody>
      </p:sp>
      <p:sp>
        <p:nvSpPr>
          <p:cNvPr id="20" name="내용 개체 틀 2">
            <a:extLst>
              <a:ext uri="{FF2B5EF4-FFF2-40B4-BE49-F238E27FC236}">
                <a16:creationId xmlns:a16="http://schemas.microsoft.com/office/drawing/2014/main" id="{09C7F2F3-D775-4BDC-92D7-3B476C252CC4}"/>
              </a:ext>
            </a:extLst>
          </p:cNvPr>
          <p:cNvSpPr txBox="1">
            <a:spLocks/>
          </p:cNvSpPr>
          <p:nvPr/>
        </p:nvSpPr>
        <p:spPr>
          <a:xfrm>
            <a:off x="191344" y="1988840"/>
            <a:ext cx="11233247" cy="1555651"/>
          </a:xfrm>
          <a:prstGeom prst="rect">
            <a:avLst/>
          </a:prstGeom>
        </p:spPr>
        <p:txBody>
          <a:bodyPr>
            <a:normAutofit/>
          </a:bodyPr>
          <a:lstStyle>
            <a:lvl1pPr marL="342900" indent="-342900" algn="l" rtl="0" eaLnBrk="0" fontAlgn="base" latinLnBrk="0" hangingPunct="0">
              <a:spcBef>
                <a:spcPct val="20000"/>
              </a:spcBef>
              <a:spcAft>
                <a:spcPct val="0"/>
              </a:spcAft>
              <a:buFont typeface="Wingdings" pitchFamily="2" charset="2"/>
              <a:buChar char="§"/>
              <a:defRPr sz="2800" b="0" kern="1200" baseline="0">
                <a:solidFill>
                  <a:srgbClr val="000099"/>
                </a:solidFill>
                <a:latin typeface="Arial" pitchFamily="34" charset="0"/>
                <a:ea typeface="HY헤드라인M" panose="02030600000101010101" pitchFamily="18" charset="-127"/>
                <a:cs typeface="Arial" pitchFamily="34" charset="0"/>
              </a:defRPr>
            </a:lvl1pPr>
            <a:lvl2pPr marL="742950" indent="-285750" algn="l" rtl="0" eaLnBrk="0" fontAlgn="base" latinLnBrk="0" hangingPunct="0">
              <a:spcBef>
                <a:spcPct val="20000"/>
              </a:spcBef>
              <a:spcAft>
                <a:spcPct val="0"/>
              </a:spcAft>
              <a:buFont typeface="Arial" pitchFamily="34" charset="0"/>
              <a:buChar char="•"/>
              <a:defRPr sz="2400" b="0" kern="1200" baseline="0">
                <a:solidFill>
                  <a:schemeClr val="tx1"/>
                </a:solidFill>
                <a:latin typeface="Arial" pitchFamily="34" charset="0"/>
                <a:ea typeface="HY헤드라인M" panose="02030600000101010101" pitchFamily="18" charset="-127"/>
                <a:cs typeface="Arial" pitchFamily="34" charset="0"/>
              </a:defRPr>
            </a:lvl2pPr>
            <a:lvl3pPr marL="1143000" indent="-228600" algn="l" rtl="0" eaLnBrk="0" fontAlgn="base" latinLnBrk="0" hangingPunct="0">
              <a:spcBef>
                <a:spcPct val="20000"/>
              </a:spcBef>
              <a:spcAft>
                <a:spcPct val="0"/>
              </a:spcAft>
              <a:buFont typeface="Arial" pitchFamily="34" charset="0"/>
              <a:buChar char="−"/>
              <a:defRPr sz="2000" b="0" kern="1200" baseline="0">
                <a:solidFill>
                  <a:schemeClr val="tx1"/>
                </a:solidFill>
                <a:latin typeface="Arial" pitchFamily="34" charset="0"/>
                <a:ea typeface="HY헤드라인M" panose="02030600000101010101" pitchFamily="18" charset="-127"/>
                <a:cs typeface="Arial" pitchFamily="34" charset="0"/>
              </a:defRPr>
            </a:lvl3pPr>
            <a:lvl4pPr marL="1600200" indent="-228600" algn="l" rtl="0" eaLnBrk="0" fontAlgn="base" latinLnBrk="0" hangingPunct="0">
              <a:spcBef>
                <a:spcPct val="20000"/>
              </a:spcBef>
              <a:spcAft>
                <a:spcPct val="0"/>
              </a:spcAft>
              <a:buFont typeface="Arial" charset="0"/>
              <a:buChar char="–"/>
              <a:defRPr sz="1800" b="0" kern="1200" baseline="0">
                <a:solidFill>
                  <a:schemeClr val="tx1"/>
                </a:solidFill>
                <a:latin typeface="Arial" pitchFamily="34" charset="0"/>
                <a:ea typeface="HY헤드라인M" panose="02030600000101010101" pitchFamily="18" charset="-127"/>
                <a:cs typeface="Arial" pitchFamily="34" charset="0"/>
              </a:defRPr>
            </a:lvl4pPr>
            <a:lvl5pPr marL="2057400" indent="-228600" algn="l" rtl="0" eaLnBrk="0" fontAlgn="base" latinLnBrk="0" hangingPunct="0">
              <a:spcBef>
                <a:spcPct val="20000"/>
              </a:spcBef>
              <a:spcAft>
                <a:spcPct val="0"/>
              </a:spcAft>
              <a:buFont typeface="Arial" charset="0"/>
              <a:buChar char="»"/>
              <a:defRPr sz="1600" b="0" kern="1200" baseline="0">
                <a:solidFill>
                  <a:schemeClr val="tx1"/>
                </a:solidFill>
                <a:latin typeface="Arial" pitchFamily="34" charset="0"/>
                <a:ea typeface="HY헤드라인M" panose="02030600000101010101" pitchFamily="18" charset="-127"/>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altLang="ko-KR" sz="1600" b="1" dirty="0">
              <a:ea typeface="나눔고딕" panose="020D0804000000000000" pitchFamily="50" charset="-127"/>
            </a:endParaRPr>
          </a:p>
        </p:txBody>
      </p:sp>
      <p:sp>
        <p:nvSpPr>
          <p:cNvPr id="25" name="TextBox 24">
            <a:extLst>
              <a:ext uri="{FF2B5EF4-FFF2-40B4-BE49-F238E27FC236}">
                <a16:creationId xmlns:a16="http://schemas.microsoft.com/office/drawing/2014/main" id="{3E53D945-A7F5-4E8F-BEA1-D8C806C4AAD0}"/>
              </a:ext>
            </a:extLst>
          </p:cNvPr>
          <p:cNvSpPr txBox="1"/>
          <p:nvPr/>
        </p:nvSpPr>
        <p:spPr>
          <a:xfrm>
            <a:off x="8521029" y="6320353"/>
            <a:ext cx="2111475" cy="276999"/>
          </a:xfrm>
          <a:prstGeom prst="rect">
            <a:avLst/>
          </a:prstGeom>
          <a:noFill/>
        </p:spPr>
        <p:txBody>
          <a:bodyPr wrap="none" rtlCol="0">
            <a:spAutoFit/>
          </a:bodyPr>
          <a:lstStyle/>
          <a:p>
            <a:pPr algn="ctr"/>
            <a:r>
              <a:rPr lang="en-US" altLang="ko-KR" sz="1200" b="1" dirty="0">
                <a:latin typeface="Arial" panose="020B0604020202020204" pitchFamily="34" charset="0"/>
                <a:cs typeface="Arial" panose="020B0604020202020204" pitchFamily="34" charset="0"/>
              </a:rPr>
              <a:t>Auto-scaling (scale out/in)</a:t>
            </a:r>
          </a:p>
        </p:txBody>
      </p:sp>
      <p:pic>
        <p:nvPicPr>
          <p:cNvPr id="5" name="그림 4"/>
          <p:cNvPicPr>
            <a:picLocks noChangeAspect="1"/>
          </p:cNvPicPr>
          <p:nvPr/>
        </p:nvPicPr>
        <p:blipFill>
          <a:blip r:embed="rId5"/>
          <a:stretch>
            <a:fillRect/>
          </a:stretch>
        </p:blipFill>
        <p:spPr>
          <a:xfrm>
            <a:off x="7267126" y="916118"/>
            <a:ext cx="4445498" cy="2051768"/>
          </a:xfrm>
          <a:prstGeom prst="rect">
            <a:avLst/>
          </a:prstGeom>
        </p:spPr>
      </p:pic>
      <p:sp>
        <p:nvSpPr>
          <p:cNvPr id="66" name="TextBox 65">
            <a:extLst>
              <a:ext uri="{FF2B5EF4-FFF2-40B4-BE49-F238E27FC236}">
                <a16:creationId xmlns:a16="http://schemas.microsoft.com/office/drawing/2014/main" id="{3E53D945-A7F5-4E8F-BEA1-D8C806C4AAD0}"/>
              </a:ext>
            </a:extLst>
          </p:cNvPr>
          <p:cNvSpPr txBox="1"/>
          <p:nvPr/>
        </p:nvSpPr>
        <p:spPr>
          <a:xfrm>
            <a:off x="8811331" y="3030856"/>
            <a:ext cx="1415773" cy="276999"/>
          </a:xfrm>
          <a:prstGeom prst="rect">
            <a:avLst/>
          </a:prstGeom>
          <a:noFill/>
        </p:spPr>
        <p:txBody>
          <a:bodyPr wrap="none" rtlCol="0">
            <a:spAutoFit/>
          </a:bodyPr>
          <a:lstStyle/>
          <a:p>
            <a:pPr algn="ctr"/>
            <a:r>
              <a:rPr lang="en-US" altLang="ko-KR" sz="1200" b="1" dirty="0">
                <a:latin typeface="Arial" panose="020B0604020202020204" pitchFamily="34" charset="0"/>
                <a:cs typeface="Arial" panose="020B0604020202020204" pitchFamily="34" charset="0"/>
              </a:rPr>
              <a:t>VNF Deployment</a:t>
            </a:r>
          </a:p>
        </p:txBody>
      </p:sp>
      <p:sp>
        <p:nvSpPr>
          <p:cNvPr id="10" name="직사각형 9"/>
          <p:cNvSpPr/>
          <p:nvPr/>
        </p:nvSpPr>
        <p:spPr>
          <a:xfrm>
            <a:off x="7345654" y="914400"/>
            <a:ext cx="1558658" cy="5741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11" name="직사각형 10"/>
          <p:cNvSpPr/>
          <p:nvPr/>
        </p:nvSpPr>
        <p:spPr>
          <a:xfrm>
            <a:off x="8982840" y="877287"/>
            <a:ext cx="497536" cy="6255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12" name="직사각형 11"/>
          <p:cNvSpPr/>
          <p:nvPr/>
        </p:nvSpPr>
        <p:spPr>
          <a:xfrm>
            <a:off x="10698554" y="869651"/>
            <a:ext cx="870054" cy="6255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15" name="직사각형 14"/>
          <p:cNvSpPr/>
          <p:nvPr/>
        </p:nvSpPr>
        <p:spPr>
          <a:xfrm>
            <a:off x="9576766" y="869651"/>
            <a:ext cx="1055738" cy="6255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16" name="직사각형 15"/>
          <p:cNvSpPr/>
          <p:nvPr/>
        </p:nvSpPr>
        <p:spPr>
          <a:xfrm>
            <a:off x="8283462" y="1995505"/>
            <a:ext cx="2133018" cy="5800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17" name="직사각형 16"/>
          <p:cNvSpPr/>
          <p:nvPr/>
        </p:nvSpPr>
        <p:spPr>
          <a:xfrm>
            <a:off x="8007349" y="3816349"/>
            <a:ext cx="520701" cy="9522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18" name="직사각형 17"/>
          <p:cNvSpPr/>
          <p:nvPr/>
        </p:nvSpPr>
        <p:spPr>
          <a:xfrm>
            <a:off x="9336360" y="3808143"/>
            <a:ext cx="525190" cy="9607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22" name="직사각형 21"/>
          <p:cNvSpPr/>
          <p:nvPr/>
        </p:nvSpPr>
        <p:spPr>
          <a:xfrm>
            <a:off x="8032750" y="5342761"/>
            <a:ext cx="514350" cy="9644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27" name="직사각형 26"/>
          <p:cNvSpPr/>
          <p:nvPr/>
        </p:nvSpPr>
        <p:spPr>
          <a:xfrm>
            <a:off x="9359900" y="5342761"/>
            <a:ext cx="520700" cy="9644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Tree>
    <p:custDataLst>
      <p:tags r:id="rId1"/>
    </p:custDataLst>
    <p:extLst>
      <p:ext uri="{BB962C8B-B14F-4D97-AF65-F5344CB8AC3E}">
        <p14:creationId xmlns:p14="http://schemas.microsoft.com/office/powerpoint/2010/main" val="3841831050"/>
      </p:ext>
    </p:extLst>
  </p:cSld>
  <p:clrMapOvr>
    <a:masterClrMapping/>
  </p:clrMapOvr>
  <p:transition advTm="692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5" grpId="0" animBg="1"/>
      <p:bldP spid="15" grpId="1" animBg="1"/>
      <p:bldP spid="16" grpId="0" animBg="1"/>
      <p:bldP spid="16" grpId="1" animBg="1"/>
      <p:bldP spid="17" grpId="0" animBg="1"/>
      <p:bldP spid="18" grpId="0" animBg="1"/>
      <p:bldP spid="22"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그림 34"/>
          <p:cNvPicPr>
            <a:picLocks noChangeAspect="1"/>
          </p:cNvPicPr>
          <p:nvPr/>
        </p:nvPicPr>
        <p:blipFill>
          <a:blip r:embed="rId4"/>
          <a:stretch>
            <a:fillRect/>
          </a:stretch>
        </p:blipFill>
        <p:spPr>
          <a:xfrm>
            <a:off x="8128968" y="3492584"/>
            <a:ext cx="3074121" cy="2733014"/>
          </a:xfrm>
          <a:prstGeom prst="rect">
            <a:avLst/>
          </a:prstGeom>
        </p:spPr>
      </p:pic>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Background (3/4)</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4" y="764704"/>
            <a:ext cx="6480720" cy="2959472"/>
          </a:xfrm>
        </p:spPr>
        <p:txBody>
          <a:bodyPr>
            <a:normAutofit/>
          </a:bodyPr>
          <a:lstStyle/>
          <a:p>
            <a:r>
              <a:rPr lang="en-US" altLang="ko-KR" b="1" dirty="0">
                <a:ea typeface="나눔고딕" panose="020D0804000000000000" pitchFamily="50" charset="-127"/>
              </a:rPr>
              <a:t>Service Function Chaining</a:t>
            </a:r>
            <a:endParaRPr lang="en-US" altLang="ko-KR" sz="2000" dirty="0">
              <a:ea typeface="나눔고딕" panose="020D0804000000000000" pitchFamily="50" charset="-127"/>
            </a:endParaRPr>
          </a:p>
          <a:p>
            <a:pPr lvl="1"/>
            <a:r>
              <a:rPr lang="en-US" altLang="ko-KR" dirty="0"/>
              <a:t>Determine the sequence of network function chain for SFCs</a:t>
            </a:r>
          </a:p>
          <a:p>
            <a:pPr lvl="2"/>
            <a:r>
              <a:rPr lang="en-US" altLang="ko-KR" dirty="0">
                <a:ea typeface="나눔고딕" panose="020D0804000000000000" pitchFamily="50" charset="-127"/>
              </a:rPr>
              <a:t>Prevent service quality degradation</a:t>
            </a:r>
          </a:p>
          <a:p>
            <a:pPr lvl="2"/>
            <a:r>
              <a:rPr lang="en-US" altLang="ko-KR" dirty="0">
                <a:ea typeface="나눔고딕" panose="020D0804000000000000" pitchFamily="50" charset="-127"/>
              </a:rPr>
              <a:t>Minimize service latency by ensuring the shortest path</a:t>
            </a:r>
          </a:p>
          <a:p>
            <a:pPr marL="914400" lvl="2" indent="0">
              <a:buNone/>
            </a:pPr>
            <a:endParaRPr lang="en-US" altLang="ko-KR" sz="1400" dirty="0">
              <a:ea typeface="나눔고딕" panose="020D0804000000000000" pitchFamily="50" charset="-127"/>
            </a:endParaRPr>
          </a:p>
          <a:p>
            <a:pPr lvl="1"/>
            <a:endParaRPr lang="en-US" altLang="ko-KR" sz="1800" b="1" dirty="0">
              <a:ea typeface="나눔고딕" panose="020D0804000000000000" pitchFamily="50" charset="-127"/>
            </a:endParaRPr>
          </a:p>
        </p:txBody>
      </p:sp>
      <p:grpSp>
        <p:nvGrpSpPr>
          <p:cNvPr id="6" name="그룹 5">
            <a:extLst>
              <a:ext uri="{FF2B5EF4-FFF2-40B4-BE49-F238E27FC236}">
                <a16:creationId xmlns:a16="http://schemas.microsoft.com/office/drawing/2014/main" id="{7363B593-000E-4677-9119-8CCC9B6CE749}"/>
              </a:ext>
            </a:extLst>
          </p:cNvPr>
          <p:cNvGrpSpPr/>
          <p:nvPr/>
        </p:nvGrpSpPr>
        <p:grpSpPr>
          <a:xfrm>
            <a:off x="7392144" y="681541"/>
            <a:ext cx="4298951" cy="2675451"/>
            <a:chOff x="6816080" y="2311412"/>
            <a:chExt cx="5019031" cy="3107499"/>
          </a:xfrm>
        </p:grpSpPr>
        <p:pic>
          <p:nvPicPr>
            <p:cNvPr id="7" name="그림 6">
              <a:extLst>
                <a:ext uri="{FF2B5EF4-FFF2-40B4-BE49-F238E27FC236}">
                  <a16:creationId xmlns:a16="http://schemas.microsoft.com/office/drawing/2014/main" id="{0E459576-1CE1-4690-A90A-8C51E73020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080" y="2311412"/>
              <a:ext cx="5019031" cy="2830500"/>
            </a:xfrm>
            <a:prstGeom prst="rect">
              <a:avLst/>
            </a:prstGeom>
          </p:spPr>
        </p:pic>
        <p:sp>
          <p:nvSpPr>
            <p:cNvPr id="8" name="TextBox 7">
              <a:extLst>
                <a:ext uri="{FF2B5EF4-FFF2-40B4-BE49-F238E27FC236}">
                  <a16:creationId xmlns:a16="http://schemas.microsoft.com/office/drawing/2014/main" id="{06A87C7E-0E56-41F3-8E12-4C6569C4BB4B}"/>
                </a:ext>
              </a:extLst>
            </p:cNvPr>
            <p:cNvSpPr txBox="1"/>
            <p:nvPr/>
          </p:nvSpPr>
          <p:spPr>
            <a:xfrm>
              <a:off x="8400217" y="5141912"/>
              <a:ext cx="2129109" cy="276999"/>
            </a:xfrm>
            <a:prstGeom prst="rect">
              <a:avLst/>
            </a:prstGeom>
            <a:noFill/>
          </p:spPr>
          <p:txBody>
            <a:bodyPr wrap="none" rtlCol="0">
              <a:spAutoFit/>
            </a:bodyPr>
            <a:lstStyle/>
            <a:p>
              <a:pPr algn="ctr"/>
              <a:r>
                <a:rPr lang="en-US" altLang="ko-KR" sz="1200" b="1" dirty="0">
                  <a:latin typeface="Arial" panose="020B0604020202020204" pitchFamily="34" charset="0"/>
                  <a:cs typeface="Arial" panose="020B0604020202020204" pitchFamily="34" charset="0"/>
                </a:rPr>
                <a:t>Service Function Chaining</a:t>
              </a:r>
            </a:p>
          </p:txBody>
        </p:sp>
      </p:grpSp>
      <p:sp>
        <p:nvSpPr>
          <p:cNvPr id="11" name="내용 개체 틀 2">
            <a:extLst>
              <a:ext uri="{FF2B5EF4-FFF2-40B4-BE49-F238E27FC236}">
                <a16:creationId xmlns:a16="http://schemas.microsoft.com/office/drawing/2014/main" id="{F50C0162-B29A-4223-A072-D0B6E6BDBB28}"/>
              </a:ext>
            </a:extLst>
          </p:cNvPr>
          <p:cNvSpPr txBox="1">
            <a:spLocks/>
          </p:cNvSpPr>
          <p:nvPr/>
        </p:nvSpPr>
        <p:spPr>
          <a:xfrm>
            <a:off x="196044" y="3534627"/>
            <a:ext cx="6115980" cy="2846701"/>
          </a:xfrm>
          <a:prstGeom prst="rect">
            <a:avLst/>
          </a:prstGeom>
        </p:spPr>
        <p:txBody>
          <a:bodyPr>
            <a:normAutofit/>
          </a:bodyPr>
          <a:lstStyle>
            <a:lvl1pPr marL="342900" indent="-342900" algn="l" rtl="0" eaLnBrk="0" fontAlgn="base" latinLnBrk="0" hangingPunct="0">
              <a:spcBef>
                <a:spcPct val="20000"/>
              </a:spcBef>
              <a:spcAft>
                <a:spcPct val="0"/>
              </a:spcAft>
              <a:buFont typeface="Wingdings" pitchFamily="2" charset="2"/>
              <a:buChar char="§"/>
              <a:defRPr sz="2800" b="0" kern="1200" baseline="0">
                <a:solidFill>
                  <a:srgbClr val="000099"/>
                </a:solidFill>
                <a:latin typeface="Arial" pitchFamily="34" charset="0"/>
                <a:ea typeface="HY헤드라인M" panose="02030600000101010101" pitchFamily="18" charset="-127"/>
                <a:cs typeface="Arial" pitchFamily="34" charset="0"/>
              </a:defRPr>
            </a:lvl1pPr>
            <a:lvl2pPr marL="742950" indent="-285750" algn="l" rtl="0" eaLnBrk="0" fontAlgn="base" latinLnBrk="0" hangingPunct="0">
              <a:spcBef>
                <a:spcPct val="20000"/>
              </a:spcBef>
              <a:spcAft>
                <a:spcPct val="0"/>
              </a:spcAft>
              <a:buFont typeface="Arial" pitchFamily="34" charset="0"/>
              <a:buChar char="•"/>
              <a:defRPr sz="2400" b="0" kern="1200" baseline="0">
                <a:solidFill>
                  <a:schemeClr val="tx1"/>
                </a:solidFill>
                <a:latin typeface="Arial" pitchFamily="34" charset="0"/>
                <a:ea typeface="HY헤드라인M" panose="02030600000101010101" pitchFamily="18" charset="-127"/>
                <a:cs typeface="Arial" pitchFamily="34" charset="0"/>
              </a:defRPr>
            </a:lvl2pPr>
            <a:lvl3pPr marL="1143000" indent="-228600" algn="l" rtl="0" eaLnBrk="0" fontAlgn="base" latinLnBrk="0" hangingPunct="0">
              <a:spcBef>
                <a:spcPct val="20000"/>
              </a:spcBef>
              <a:spcAft>
                <a:spcPct val="0"/>
              </a:spcAft>
              <a:buFont typeface="Arial" pitchFamily="34" charset="0"/>
              <a:buChar char="−"/>
              <a:defRPr sz="2000" b="0" kern="1200" baseline="0">
                <a:solidFill>
                  <a:schemeClr val="tx1"/>
                </a:solidFill>
                <a:latin typeface="Arial" pitchFamily="34" charset="0"/>
                <a:ea typeface="HY헤드라인M" panose="02030600000101010101" pitchFamily="18" charset="-127"/>
                <a:cs typeface="Arial" pitchFamily="34" charset="0"/>
              </a:defRPr>
            </a:lvl3pPr>
            <a:lvl4pPr marL="1600200" indent="-228600" algn="l" rtl="0" eaLnBrk="0" fontAlgn="base" latinLnBrk="0" hangingPunct="0">
              <a:spcBef>
                <a:spcPct val="20000"/>
              </a:spcBef>
              <a:spcAft>
                <a:spcPct val="0"/>
              </a:spcAft>
              <a:buFont typeface="Arial" charset="0"/>
              <a:buChar char="–"/>
              <a:defRPr sz="1800" b="0" kern="1200" baseline="0">
                <a:solidFill>
                  <a:schemeClr val="tx1"/>
                </a:solidFill>
                <a:latin typeface="Arial" pitchFamily="34" charset="0"/>
                <a:ea typeface="HY헤드라인M" panose="02030600000101010101" pitchFamily="18" charset="-127"/>
                <a:cs typeface="Arial" pitchFamily="34" charset="0"/>
              </a:defRPr>
            </a:lvl4pPr>
            <a:lvl5pPr marL="2057400" indent="-228600" algn="l" rtl="0" eaLnBrk="0" fontAlgn="base" latinLnBrk="0" hangingPunct="0">
              <a:spcBef>
                <a:spcPct val="20000"/>
              </a:spcBef>
              <a:spcAft>
                <a:spcPct val="0"/>
              </a:spcAft>
              <a:buFont typeface="Arial" charset="0"/>
              <a:buChar char="»"/>
              <a:defRPr sz="1600" b="0" kern="1200" baseline="0">
                <a:solidFill>
                  <a:schemeClr val="tx1"/>
                </a:solidFill>
                <a:latin typeface="Arial" pitchFamily="34" charset="0"/>
                <a:ea typeface="HY헤드라인M" panose="02030600000101010101" pitchFamily="18" charset="-127"/>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b="1" dirty="0">
                <a:ea typeface="나눔고딕" panose="020D0804000000000000" pitchFamily="50" charset="-127"/>
              </a:rPr>
              <a:t>VNF Consolidation</a:t>
            </a:r>
          </a:p>
          <a:p>
            <a:pPr lvl="1"/>
            <a:r>
              <a:rPr lang="en-US" altLang="ko-KR" dirty="0">
                <a:ea typeface="나눔고딕" panose="020D0804000000000000" pitchFamily="50" charset="-127"/>
              </a:rPr>
              <a:t>Consolidate multiple VNF instances onto fewer physical servers</a:t>
            </a:r>
            <a:endParaRPr lang="en-US" altLang="ko-KR" b="1" dirty="0">
              <a:ea typeface="나눔고딕" panose="020D0804000000000000" pitchFamily="50" charset="-127"/>
            </a:endParaRPr>
          </a:p>
          <a:p>
            <a:pPr lvl="2"/>
            <a:r>
              <a:rPr lang="en-US" altLang="ko-KR" sz="1800" dirty="0">
                <a:ea typeface="나눔고딕" panose="020D0804000000000000" pitchFamily="50" charset="-127"/>
              </a:rPr>
              <a:t>Reduce unnecessary resource wastage and prevent resource fragmentation</a:t>
            </a:r>
          </a:p>
          <a:p>
            <a:pPr lvl="2"/>
            <a:r>
              <a:rPr lang="en-US" altLang="ko-KR" sz="1800" dirty="0">
                <a:ea typeface="나눔고딕" panose="020D0804000000000000" pitchFamily="50" charset="-127"/>
              </a:rPr>
              <a:t>Increase power efficiency by concentrating power consumption on fewer servers</a:t>
            </a:r>
            <a:r>
              <a:rPr lang="en-US" altLang="ko-KR" dirty="0">
                <a:ea typeface="나눔고딕" panose="020D0804000000000000" pitchFamily="50" charset="-127"/>
              </a:rPr>
              <a:t>.</a:t>
            </a:r>
          </a:p>
        </p:txBody>
      </p:sp>
      <p:sp>
        <p:nvSpPr>
          <p:cNvPr id="13" name="TextBox 12">
            <a:extLst>
              <a:ext uri="{FF2B5EF4-FFF2-40B4-BE49-F238E27FC236}">
                <a16:creationId xmlns:a16="http://schemas.microsoft.com/office/drawing/2014/main" id="{06A87C7E-0E56-41F3-8E12-4C6569C4BB4B}"/>
              </a:ext>
            </a:extLst>
          </p:cNvPr>
          <p:cNvSpPr txBox="1"/>
          <p:nvPr/>
        </p:nvSpPr>
        <p:spPr>
          <a:xfrm>
            <a:off x="9105723" y="6262084"/>
            <a:ext cx="1564852" cy="276999"/>
          </a:xfrm>
          <a:prstGeom prst="rect">
            <a:avLst/>
          </a:prstGeom>
          <a:noFill/>
        </p:spPr>
        <p:txBody>
          <a:bodyPr wrap="none" rtlCol="0">
            <a:spAutoFit/>
          </a:bodyPr>
          <a:lstStyle/>
          <a:p>
            <a:pPr algn="ctr"/>
            <a:r>
              <a:rPr lang="en-US" altLang="ko-KR" sz="1200" b="1" dirty="0">
                <a:latin typeface="Arial" panose="020B0604020202020204" pitchFamily="34" charset="0"/>
                <a:cs typeface="Arial" panose="020B0604020202020204" pitchFamily="34" charset="0"/>
              </a:rPr>
              <a:t>VNF Consolidation</a:t>
            </a:r>
          </a:p>
        </p:txBody>
      </p:sp>
      <p:sp>
        <p:nvSpPr>
          <p:cNvPr id="14" name="직사각형 13"/>
          <p:cNvSpPr/>
          <p:nvPr/>
        </p:nvSpPr>
        <p:spPr>
          <a:xfrm>
            <a:off x="7493000" y="1644651"/>
            <a:ext cx="323850" cy="2667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15" name="직사각형 14"/>
          <p:cNvSpPr/>
          <p:nvPr/>
        </p:nvSpPr>
        <p:spPr>
          <a:xfrm>
            <a:off x="8197850" y="1397000"/>
            <a:ext cx="317500" cy="2603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16" name="직사각형 15"/>
          <p:cNvSpPr/>
          <p:nvPr/>
        </p:nvSpPr>
        <p:spPr>
          <a:xfrm>
            <a:off x="8775700" y="1073150"/>
            <a:ext cx="311150" cy="2603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17" name="직사각형 16"/>
          <p:cNvSpPr/>
          <p:nvPr/>
        </p:nvSpPr>
        <p:spPr>
          <a:xfrm>
            <a:off x="9328150" y="2340848"/>
            <a:ext cx="323850" cy="2690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18" name="직사각형 17"/>
          <p:cNvSpPr/>
          <p:nvPr/>
        </p:nvSpPr>
        <p:spPr>
          <a:xfrm>
            <a:off x="9918699" y="2355849"/>
            <a:ext cx="310859" cy="2540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19" name="직사각형 18"/>
          <p:cNvSpPr/>
          <p:nvPr/>
        </p:nvSpPr>
        <p:spPr>
          <a:xfrm>
            <a:off x="10496550" y="2355850"/>
            <a:ext cx="317500" cy="25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25" name="직사각형 24"/>
          <p:cNvSpPr/>
          <p:nvPr/>
        </p:nvSpPr>
        <p:spPr>
          <a:xfrm>
            <a:off x="11148669" y="1644651"/>
            <a:ext cx="317500" cy="2667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26" name="직사각형 25"/>
          <p:cNvSpPr/>
          <p:nvPr/>
        </p:nvSpPr>
        <p:spPr>
          <a:xfrm>
            <a:off x="10483850" y="1075208"/>
            <a:ext cx="317500" cy="2603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27" name="직사각형 26"/>
          <p:cNvSpPr/>
          <p:nvPr/>
        </p:nvSpPr>
        <p:spPr>
          <a:xfrm>
            <a:off x="8140699" y="3639644"/>
            <a:ext cx="355601" cy="3926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28" name="직사각형 27"/>
          <p:cNvSpPr/>
          <p:nvPr/>
        </p:nvSpPr>
        <p:spPr>
          <a:xfrm>
            <a:off x="8572501" y="3644900"/>
            <a:ext cx="349249" cy="1714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29" name="직사각형 28"/>
          <p:cNvSpPr/>
          <p:nvPr/>
        </p:nvSpPr>
        <p:spPr>
          <a:xfrm>
            <a:off x="9264651" y="3626717"/>
            <a:ext cx="338736" cy="2023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30" name="직사각형 29"/>
          <p:cNvSpPr/>
          <p:nvPr/>
        </p:nvSpPr>
        <p:spPr>
          <a:xfrm>
            <a:off x="9673649" y="3631871"/>
            <a:ext cx="379924" cy="5210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31" name="직사각형 30"/>
          <p:cNvSpPr/>
          <p:nvPr/>
        </p:nvSpPr>
        <p:spPr>
          <a:xfrm>
            <a:off x="10382251" y="4152901"/>
            <a:ext cx="349249" cy="5815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32" name="직사각형 31"/>
          <p:cNvSpPr/>
          <p:nvPr/>
        </p:nvSpPr>
        <p:spPr>
          <a:xfrm>
            <a:off x="10795000" y="4159250"/>
            <a:ext cx="368300" cy="609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33" name="직사각형 32"/>
          <p:cNvSpPr/>
          <p:nvPr/>
        </p:nvSpPr>
        <p:spPr>
          <a:xfrm>
            <a:off x="8178800" y="5054600"/>
            <a:ext cx="1898650" cy="1117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34" name="직사각형 33"/>
          <p:cNvSpPr/>
          <p:nvPr/>
        </p:nvSpPr>
        <p:spPr>
          <a:xfrm>
            <a:off x="10401299" y="5060950"/>
            <a:ext cx="781051" cy="11239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Tree>
    <p:custDataLst>
      <p:tags r:id="rId1"/>
    </p:custDataLst>
    <p:extLst>
      <p:ext uri="{BB962C8B-B14F-4D97-AF65-F5344CB8AC3E}">
        <p14:creationId xmlns:p14="http://schemas.microsoft.com/office/powerpoint/2010/main" val="1869976337"/>
      </p:ext>
    </p:extLst>
  </p:cSld>
  <p:clrMapOvr>
    <a:masterClrMapping/>
  </p:clrMapOvr>
  <p:transition advTm="692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5"/>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5" grpId="0" animBg="1"/>
      <p:bldP spid="25" grpId="1" animBg="1"/>
      <p:bldP spid="26" grpId="0" animBg="1"/>
      <p:bldP spid="26" grpId="1"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Background (4/4)</a:t>
            </a:r>
            <a:endParaRPr lang="ko-KR" altLang="en-US" dirty="0">
              <a:ea typeface="나눔고딕" panose="020D0804000000000000" pitchFamily="50" charset="-127"/>
              <a:cs typeface="Arial" panose="020B0604020202020204" pitchFamily="34" charset="0"/>
            </a:endParaRPr>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191344" y="764704"/>
                <a:ext cx="9073008" cy="5736564"/>
              </a:xfrm>
            </p:spPr>
            <p:txBody>
              <a:bodyPr>
                <a:noAutofit/>
              </a:bodyPr>
              <a:lstStyle/>
              <a:p>
                <a:r>
                  <a:rPr lang="en-US" altLang="ko-KR" sz="2400" b="1" dirty="0">
                    <a:ea typeface="나눔고딕" panose="020D0804000000000000" pitchFamily="50" charset="-127"/>
                  </a:rPr>
                  <a:t>Graph Neural Network (GNN)</a:t>
                </a:r>
              </a:p>
              <a:p>
                <a:pPr lvl="1"/>
                <a:r>
                  <a:rPr lang="en-US" altLang="ko-KR" sz="1800" dirty="0"/>
                  <a:t>Learn patterns from graph data</a:t>
                </a:r>
              </a:p>
              <a:p>
                <a:pPr lvl="2"/>
                <a:r>
                  <a:rPr lang="en-US" altLang="ko-KR" sz="1400" dirty="0"/>
                  <a:t>Operation: Message Passing, Aggregation, Updating</a:t>
                </a:r>
              </a:p>
              <a:p>
                <a:pPr lvl="1"/>
                <a:r>
                  <a:rPr lang="en-US" altLang="ko-KR" sz="1800" b="1" dirty="0" err="1">
                    <a:ea typeface="나눔고딕" panose="020D0804000000000000" pitchFamily="50" charset="-127"/>
                  </a:rPr>
                  <a:t>ecGNN</a:t>
                </a:r>
                <a:r>
                  <a:rPr lang="en-US" altLang="ko-KR" sz="1800" b="1" dirty="0">
                    <a:ea typeface="나눔고딕" panose="020D0804000000000000" pitchFamily="50" charset="-127"/>
                  </a:rPr>
                  <a:t> </a:t>
                </a:r>
                <a:r>
                  <a:rPr lang="en-US" altLang="ko-KR" sz="1600" b="1" dirty="0">
                    <a:ea typeface="나눔고딕" panose="020D0804000000000000" pitchFamily="50" charset="-127"/>
                  </a:rPr>
                  <a:t>(edge-conditioned filtered graph convolutional neural network)</a:t>
                </a:r>
              </a:p>
              <a:p>
                <a:pPr lvl="2"/>
                <a:r>
                  <a:rPr lang="en-US" altLang="ko-KR" sz="1400" dirty="0">
                    <a:ea typeface="나눔고딕" panose="020D0804000000000000" pitchFamily="50" charset="-127"/>
                  </a:rPr>
                  <a:t>Nodes receive information from adjacent nodes and average it to create </a:t>
                </a:r>
                <a:r>
                  <a:rPr lang="en-US" altLang="ko-KR" sz="1400" dirty="0" err="1">
                    <a:ea typeface="나눔고딕" panose="020D0804000000000000" pitchFamily="50" charset="-127"/>
                  </a:rPr>
                  <a:t>embeddings</a:t>
                </a:r>
                <a:endParaRPr lang="en-US" altLang="ko-KR" sz="1400" dirty="0">
                  <a:ea typeface="나눔고딕" panose="020D0804000000000000" pitchFamily="50" charset="-127"/>
                </a:endParaRPr>
              </a:p>
              <a:p>
                <a:pPr lvl="2"/>
                <a:r>
                  <a:rPr lang="en-US" altLang="ko-KR" sz="1400" dirty="0">
                    <a:ea typeface="나눔고딕" panose="020D0804000000000000" pitchFamily="50" charset="-127"/>
                  </a:rPr>
                  <a:t>Edge information is converted into filters and multiplied with the passing messages</a:t>
                </a:r>
              </a:p>
              <a:p>
                <a:pPr lvl="2"/>
                <a:endParaRPr lang="en-US" altLang="ko-KR" sz="2400" b="1" dirty="0">
                  <a:ea typeface="나눔고딕" panose="020D0804000000000000" pitchFamily="50" charset="-127"/>
                </a:endParaRPr>
              </a:p>
              <a:p>
                <a:r>
                  <a:rPr lang="en-US" altLang="ko-KR" sz="2400" b="1" dirty="0">
                    <a:ea typeface="나눔고딕" panose="020D0804000000000000" pitchFamily="50" charset="-127"/>
                  </a:rPr>
                  <a:t>Deep Reinforcement Learning (DRL)</a:t>
                </a:r>
              </a:p>
              <a:p>
                <a:pPr lvl="1"/>
                <a:r>
                  <a:rPr lang="en-US" altLang="ko-KR" sz="1800" dirty="0">
                    <a:ea typeface="나눔고딕" panose="020D0804000000000000" pitchFamily="50" charset="-127"/>
                  </a:rPr>
                  <a:t>Agent: given observed </a:t>
                </a:r>
                <a:r>
                  <a:rPr lang="en-US" altLang="ko-KR" sz="1800" i="1" dirty="0">
                    <a:ea typeface="나눔고딕" panose="020D0804000000000000" pitchFamily="50" charset="-127"/>
                  </a:rPr>
                  <a:t>state </a:t>
                </a:r>
                <a14:m>
                  <m:oMath xmlns:m="http://schemas.openxmlformats.org/officeDocument/2006/math">
                    <m:r>
                      <a:rPr lang="en-US" altLang="ko-KR" sz="1800" i="1">
                        <a:latin typeface="Cambria Math" panose="02040503050406030204" pitchFamily="18" charset="0"/>
                        <a:ea typeface="나눔고딕" panose="020D0804000000000000" pitchFamily="50" charset="-127"/>
                      </a:rPr>
                      <m:t>𝑠</m:t>
                    </m:r>
                    <m:r>
                      <a:rPr lang="en-US" altLang="ko-KR" sz="1800" i="1" baseline="-25000">
                        <a:latin typeface="Cambria Math" panose="02040503050406030204" pitchFamily="18" charset="0"/>
                        <a:ea typeface="나눔고딕" panose="020D0804000000000000" pitchFamily="50" charset="-127"/>
                      </a:rPr>
                      <m:t>𝑡</m:t>
                    </m:r>
                  </m:oMath>
                </a14:m>
                <a:r>
                  <a:rPr lang="en-US" altLang="ko-KR" sz="1800" dirty="0">
                    <a:ea typeface="나눔고딕" panose="020D0804000000000000" pitchFamily="50" charset="-127"/>
                  </a:rPr>
                  <a:t>, takes </a:t>
                </a:r>
                <a:r>
                  <a:rPr lang="en-US" altLang="ko-KR" sz="1800" i="1" dirty="0">
                    <a:ea typeface="나눔고딕" panose="020D0804000000000000" pitchFamily="50" charset="-127"/>
                  </a:rPr>
                  <a:t>action </a:t>
                </a:r>
                <a14:m>
                  <m:oMath xmlns:m="http://schemas.openxmlformats.org/officeDocument/2006/math">
                    <m:r>
                      <a:rPr lang="en-US" altLang="ko-KR" sz="1800" b="0" i="1" smtClean="0">
                        <a:latin typeface="Cambria Math" panose="02040503050406030204" pitchFamily="18" charset="0"/>
                        <a:ea typeface="나눔고딕" panose="020D0804000000000000" pitchFamily="50" charset="-127"/>
                      </a:rPr>
                      <m:t>𝑎</m:t>
                    </m:r>
                    <m:r>
                      <a:rPr lang="en-US" altLang="ko-KR" sz="1800" i="1" baseline="-25000">
                        <a:latin typeface="Cambria Math" panose="02040503050406030204" pitchFamily="18" charset="0"/>
                        <a:ea typeface="나눔고딕" panose="020D0804000000000000" pitchFamily="50" charset="-127"/>
                      </a:rPr>
                      <m:t>𝑡</m:t>
                    </m:r>
                  </m:oMath>
                </a14:m>
                <a:r>
                  <a:rPr lang="en-US" altLang="ko-KR" sz="1800" dirty="0">
                    <a:ea typeface="나눔고딕" panose="020D0804000000000000" pitchFamily="50" charset="-127"/>
                  </a:rPr>
                  <a:t> by Policy</a:t>
                </a:r>
              </a:p>
              <a:p>
                <a:pPr lvl="1"/>
                <a:r>
                  <a:rPr lang="en-US" altLang="ko-KR" sz="1800" dirty="0">
                    <a:ea typeface="나눔고딕" panose="020D0804000000000000" pitchFamily="50" charset="-127"/>
                  </a:rPr>
                  <a:t>Policy </a:t>
                </a:r>
                <a14:m>
                  <m:oMath xmlns:m="http://schemas.openxmlformats.org/officeDocument/2006/math">
                    <m:r>
                      <a:rPr lang="ko-KR" altLang="en-US" sz="1800" i="1" smtClean="0">
                        <a:latin typeface="Cambria Math" panose="02040503050406030204" pitchFamily="18" charset="0"/>
                        <a:ea typeface="나눔고딕" panose="020D0804000000000000" pitchFamily="50" charset="-127"/>
                      </a:rPr>
                      <m:t>𝜋</m:t>
                    </m:r>
                    <m:d>
                      <m:dPr>
                        <m:ctrlPr>
                          <a:rPr lang="en-US" altLang="ko-KR" sz="1800" i="1" smtClean="0">
                            <a:latin typeface="Cambria Math" panose="02040503050406030204" pitchFamily="18" charset="0"/>
                            <a:ea typeface="나눔고딕" panose="020D0804000000000000" pitchFamily="50" charset="-127"/>
                          </a:rPr>
                        </m:ctrlPr>
                      </m:dPr>
                      <m:e>
                        <m:r>
                          <a:rPr lang="en-US" altLang="ko-KR" sz="1800" b="0" i="1" smtClean="0">
                            <a:latin typeface="Cambria Math" panose="02040503050406030204" pitchFamily="18" charset="0"/>
                            <a:ea typeface="나눔고딕" panose="020D0804000000000000" pitchFamily="50" charset="-127"/>
                          </a:rPr>
                          <m:t>𝑠</m:t>
                        </m:r>
                        <m:r>
                          <a:rPr lang="en-US" altLang="ko-KR" sz="1800" i="1" baseline="-25000">
                            <a:latin typeface="Cambria Math" panose="02040503050406030204" pitchFamily="18" charset="0"/>
                            <a:ea typeface="나눔고딕" panose="020D0804000000000000" pitchFamily="50" charset="-127"/>
                          </a:rPr>
                          <m:t>𝑡</m:t>
                        </m:r>
                        <m:r>
                          <a:rPr lang="en-US" altLang="ko-KR" sz="1800" b="0" i="1" smtClean="0">
                            <a:latin typeface="Cambria Math" panose="02040503050406030204" pitchFamily="18" charset="0"/>
                            <a:ea typeface="나눔고딕" panose="020D0804000000000000" pitchFamily="50" charset="-127"/>
                          </a:rPr>
                          <m:t>,</m:t>
                        </m:r>
                        <m:r>
                          <a:rPr lang="en-US" altLang="ko-KR" sz="1800" i="1" smtClean="0">
                            <a:solidFill>
                              <a:schemeClr val="tx1"/>
                            </a:solidFill>
                            <a:latin typeface="Cambria Math" panose="02040503050406030204" pitchFamily="18" charset="0"/>
                            <a:ea typeface="나눔고딕" panose="020D0804000000000000" pitchFamily="50" charset="-127"/>
                          </a:rPr>
                          <m:t>𝑎</m:t>
                        </m:r>
                        <m:r>
                          <a:rPr lang="en-US" altLang="ko-KR" sz="1800" i="1" baseline="-25000">
                            <a:solidFill>
                              <a:schemeClr val="tx1"/>
                            </a:solidFill>
                            <a:latin typeface="Cambria Math" panose="02040503050406030204" pitchFamily="18" charset="0"/>
                            <a:ea typeface="나눔고딕" panose="020D0804000000000000" pitchFamily="50" charset="-127"/>
                          </a:rPr>
                          <m:t>𝑡</m:t>
                        </m:r>
                      </m:e>
                    </m:d>
                    <m:r>
                      <a:rPr lang="en-US" altLang="ko-KR" sz="1800" b="0" i="1" smtClean="0">
                        <a:latin typeface="Cambria Math" panose="02040503050406030204" pitchFamily="18" charset="0"/>
                        <a:ea typeface="나눔고딕" panose="020D0804000000000000" pitchFamily="50" charset="-127"/>
                      </a:rPr>
                      <m:t>=</m:t>
                    </m:r>
                    <m:r>
                      <a:rPr lang="en-US" altLang="ko-KR" sz="1800" i="1">
                        <a:latin typeface="Cambria Math" panose="02040503050406030204" pitchFamily="18" charset="0"/>
                        <a:ea typeface="나눔고딕" panose="020D0804000000000000" pitchFamily="50" charset="-127"/>
                      </a:rPr>
                      <m:t>𝑃</m:t>
                    </m:r>
                    <m:r>
                      <a:rPr lang="en-US" altLang="ko-KR" sz="1800" i="1">
                        <a:latin typeface="Cambria Math" panose="02040503050406030204" pitchFamily="18" charset="0"/>
                        <a:ea typeface="나눔고딕" panose="020D0804000000000000" pitchFamily="50" charset="-127"/>
                      </a:rPr>
                      <m:t>(</m:t>
                    </m:r>
                    <m:r>
                      <a:rPr lang="en-US" altLang="ko-KR" sz="1800" i="1" smtClean="0">
                        <a:solidFill>
                          <a:schemeClr val="tx1"/>
                        </a:solidFill>
                        <a:latin typeface="Cambria Math" panose="02040503050406030204" pitchFamily="18" charset="0"/>
                        <a:ea typeface="나눔고딕" panose="020D0804000000000000" pitchFamily="50" charset="-127"/>
                      </a:rPr>
                      <m:t>𝑎</m:t>
                    </m:r>
                    <m:r>
                      <a:rPr lang="en-US" altLang="ko-KR" sz="1800" i="1" baseline="-25000">
                        <a:solidFill>
                          <a:schemeClr val="tx1"/>
                        </a:solidFill>
                        <a:latin typeface="Cambria Math" panose="02040503050406030204" pitchFamily="18" charset="0"/>
                        <a:ea typeface="나눔고딕" panose="020D0804000000000000" pitchFamily="50" charset="-127"/>
                      </a:rPr>
                      <m:t>𝑡</m:t>
                    </m:r>
                    <m:r>
                      <a:rPr lang="en-US" altLang="ko-KR" sz="1800" i="1">
                        <a:latin typeface="Cambria Math" panose="02040503050406030204" pitchFamily="18" charset="0"/>
                        <a:ea typeface="나눔고딕" panose="020D0804000000000000" pitchFamily="50" charset="-127"/>
                      </a:rPr>
                      <m:t>|</m:t>
                    </m:r>
                    <m:r>
                      <a:rPr lang="en-US" altLang="ko-KR" sz="1800" b="0" i="1" smtClean="0">
                        <a:latin typeface="Cambria Math" panose="02040503050406030204" pitchFamily="18" charset="0"/>
                        <a:ea typeface="나눔고딕" panose="020D0804000000000000" pitchFamily="50" charset="-127"/>
                      </a:rPr>
                      <m:t>𝑠</m:t>
                    </m:r>
                    <m:r>
                      <a:rPr lang="en-US" altLang="ko-KR" sz="1800" i="1" baseline="-25000">
                        <a:latin typeface="Cambria Math" panose="02040503050406030204" pitchFamily="18" charset="0"/>
                        <a:ea typeface="나눔고딕" panose="020D0804000000000000" pitchFamily="50" charset="-127"/>
                      </a:rPr>
                      <m:t>𝑡</m:t>
                    </m:r>
                    <m:r>
                      <a:rPr lang="en-US" altLang="ko-KR" sz="1800" i="1">
                        <a:latin typeface="Cambria Math" panose="02040503050406030204" pitchFamily="18" charset="0"/>
                        <a:ea typeface="나눔고딕" panose="020D0804000000000000" pitchFamily="50" charset="-127"/>
                      </a:rPr>
                      <m:t>)</m:t>
                    </m:r>
                  </m:oMath>
                </a14:m>
                <a:r>
                  <a:rPr lang="en-US" altLang="ko-KR" sz="1800" i="1" dirty="0">
                    <a:ea typeface="나눔고딕" panose="020D0804000000000000" pitchFamily="50" charset="-127"/>
                  </a:rPr>
                  <a:t> </a:t>
                </a:r>
                <a:r>
                  <a:rPr lang="en-US" altLang="ko-KR" sz="1800" dirty="0">
                    <a:ea typeface="나눔고딕" panose="020D0804000000000000" pitchFamily="50" charset="-127"/>
                  </a:rPr>
                  <a:t>is represented by Agent’s DNN</a:t>
                </a:r>
              </a:p>
              <a:p>
                <a:pPr lvl="1"/>
                <a:r>
                  <a:rPr lang="en-US" altLang="ko-KR" sz="1800" dirty="0">
                    <a:ea typeface="나눔고딕" panose="020D0804000000000000" pitchFamily="50" charset="-127"/>
                  </a:rPr>
                  <a:t>Environment: sends </a:t>
                </a:r>
                <a:r>
                  <a:rPr lang="en-US" altLang="ko-KR" sz="1800" i="1" dirty="0">
                    <a:ea typeface="나눔고딕" panose="020D0804000000000000" pitchFamily="50" charset="-127"/>
                  </a:rPr>
                  <a:t>reward </a:t>
                </a:r>
                <a14:m>
                  <m:oMath xmlns:m="http://schemas.openxmlformats.org/officeDocument/2006/math">
                    <m:r>
                      <a:rPr lang="en-US" altLang="ko-KR" sz="1800" i="1">
                        <a:latin typeface="Cambria Math" panose="02040503050406030204" pitchFamily="18" charset="0"/>
                        <a:ea typeface="나눔고딕" panose="020D0804000000000000" pitchFamily="50" charset="-127"/>
                      </a:rPr>
                      <m:t>𝑟</m:t>
                    </m:r>
                    <m:r>
                      <a:rPr lang="en-US" altLang="ko-KR" sz="1800" i="1" baseline="-25000">
                        <a:latin typeface="Cambria Math" panose="02040503050406030204" pitchFamily="18" charset="0"/>
                        <a:ea typeface="나눔고딕" panose="020D0804000000000000" pitchFamily="50" charset="-127"/>
                      </a:rPr>
                      <m:t>𝑡</m:t>
                    </m:r>
                    <m:r>
                      <a:rPr lang="en-US" altLang="ko-KR" sz="1800" i="1" baseline="-25000">
                        <a:latin typeface="Cambria Math" panose="02040503050406030204" pitchFamily="18" charset="0"/>
                        <a:ea typeface="나눔고딕" panose="020D0804000000000000" pitchFamily="50" charset="-127"/>
                      </a:rPr>
                      <m:t> </m:t>
                    </m:r>
                  </m:oMath>
                </a14:m>
                <a:r>
                  <a:rPr lang="en-US" altLang="ko-KR" sz="1800" dirty="0">
                    <a:ea typeface="나눔고딕" panose="020D0804000000000000" pitchFamily="50" charset="-127"/>
                  </a:rPr>
                  <a:t> and </a:t>
                </a:r>
                <a:r>
                  <a:rPr lang="en-US" altLang="ko-KR" sz="1800" i="1" dirty="0">
                    <a:ea typeface="나눔고딕" panose="020D0804000000000000" pitchFamily="50" charset="-127"/>
                  </a:rPr>
                  <a:t>next state </a:t>
                </a:r>
                <a14:m>
                  <m:oMath xmlns:m="http://schemas.openxmlformats.org/officeDocument/2006/math">
                    <m:r>
                      <a:rPr lang="en-US" altLang="ko-KR" sz="1800" b="0" i="1" smtClean="0">
                        <a:latin typeface="Cambria Math" panose="02040503050406030204" pitchFamily="18" charset="0"/>
                      </a:rPr>
                      <m:t>𝑠</m:t>
                    </m:r>
                    <m:r>
                      <m:rPr>
                        <m:nor/>
                      </m:rPr>
                      <a:rPr lang="en-US" altLang="ko-KR" sz="1800" i="1" baseline="-25000" dirty="0">
                        <a:ea typeface="나눔고딕" panose="020D0804000000000000" pitchFamily="50" charset="-127"/>
                      </a:rPr>
                      <m:t>t</m:t>
                    </m:r>
                    <m:r>
                      <m:rPr>
                        <m:nor/>
                      </m:rPr>
                      <a:rPr lang="en-US" altLang="ko-KR" sz="1800" i="1" baseline="-25000" dirty="0">
                        <a:ea typeface="나눔고딕" panose="020D0804000000000000" pitchFamily="50" charset="-127"/>
                      </a:rPr>
                      <m:t>+</m:t>
                    </m:r>
                    <m:r>
                      <a:rPr lang="en-US" altLang="ko-KR" sz="1800" i="1" baseline="-25000" dirty="0">
                        <a:latin typeface="Cambria Math" panose="02040503050406030204" pitchFamily="18" charset="0"/>
                        <a:ea typeface="나눔고딕" panose="020D0804000000000000" pitchFamily="50" charset="-127"/>
                      </a:rPr>
                      <m:t>1</m:t>
                    </m:r>
                  </m:oMath>
                </a14:m>
                <a:r>
                  <a:rPr lang="en-US" altLang="ko-KR" sz="1800" i="1" baseline="-25000" dirty="0">
                    <a:ea typeface="나눔고딕" panose="020D0804000000000000" pitchFamily="50" charset="-127"/>
                  </a:rPr>
                  <a:t> </a:t>
                </a:r>
                <a:r>
                  <a:rPr lang="en-US" altLang="ko-KR" sz="1800" dirty="0">
                    <a:ea typeface="나눔고딕" panose="020D0804000000000000" pitchFamily="50" charset="-127"/>
                  </a:rPr>
                  <a:t>to Agent</a:t>
                </a:r>
              </a:p>
              <a:p>
                <a:pPr lvl="1"/>
                <a:r>
                  <a:rPr lang="en-US" altLang="ko-KR" sz="1800" b="1" dirty="0">
                    <a:ea typeface="나눔고딕" panose="020D0804000000000000" pitchFamily="50" charset="-127"/>
                  </a:rPr>
                  <a:t>DQN (Deep Q Network)</a:t>
                </a:r>
              </a:p>
              <a:p>
                <a:pPr lvl="2"/>
                <a:r>
                  <a:rPr lang="en-US" altLang="ko-KR" sz="1400" dirty="0">
                    <a:ea typeface="나눔고딕" panose="020D0804000000000000" pitchFamily="50" charset="-127"/>
                  </a:rPr>
                  <a:t>Value-based RL algorithm</a:t>
                </a:r>
              </a:p>
              <a:p>
                <a:pPr lvl="2"/>
                <a:r>
                  <a:rPr lang="en-US" altLang="ko-KR" sz="1400" dirty="0">
                    <a:ea typeface="나눔고딕" panose="020D0804000000000000" pitchFamily="50" charset="-127"/>
                  </a:rPr>
                  <a:t>Learns state-action value function (Q-function)</a:t>
                </a:r>
              </a:p>
              <a:p>
                <a:pPr lvl="1"/>
                <a:r>
                  <a:rPr lang="en-US" altLang="ko-KR" sz="1800" b="1" dirty="0">
                    <a:ea typeface="나눔고딕" panose="020D0804000000000000" pitchFamily="50" charset="-127"/>
                  </a:rPr>
                  <a:t>PPO (Proximal Policy Optimization)</a:t>
                </a:r>
              </a:p>
              <a:p>
                <a:pPr lvl="2"/>
                <a:r>
                  <a:rPr lang="en-US" altLang="ko-KR" sz="1400" dirty="0">
                    <a:ea typeface="나눔고딕" panose="020D0804000000000000" pitchFamily="50" charset="-127"/>
                  </a:rPr>
                  <a:t>Policy gradient (PG), Online RL, On-policy RL</a:t>
                </a:r>
              </a:p>
              <a:p>
                <a:pPr lvl="2"/>
                <a:r>
                  <a:rPr lang="en-US" altLang="ko-KR" sz="1400" dirty="0">
                    <a:ea typeface="나눔고딕" panose="020D0804000000000000" pitchFamily="50" charset="-127"/>
                  </a:rPr>
                  <a:t>Use the importance sampling</a:t>
                </a:r>
              </a:p>
              <a:p>
                <a:pPr lvl="2"/>
                <a:r>
                  <a:rPr lang="en-US" altLang="ko-KR" sz="1400" dirty="0">
                    <a:ea typeface="나눔고딕" panose="020D0804000000000000" pitchFamily="50" charset="-127"/>
                  </a:rPr>
                  <a:t>Use a clipped surrogate objective function to maintain a trust region, promoting stable learning</a:t>
                </a:r>
              </a:p>
              <a:p>
                <a:pPr lvl="1"/>
                <a:endParaRPr lang="en-US" altLang="ko-KR" sz="1800" b="1" dirty="0">
                  <a:ea typeface="나눔고딕" panose="020D0804000000000000" pitchFamily="50" charset="-127"/>
                </a:endParaRPr>
              </a:p>
              <a:p>
                <a:pPr marL="457200" lvl="1" indent="0">
                  <a:buNone/>
                </a:pPr>
                <a:endParaRPr lang="en-US" altLang="ko-KR" sz="1800" b="1" dirty="0">
                  <a:ea typeface="나눔고딕" panose="020D0804000000000000" pitchFamily="50" charset="-127"/>
                </a:endParaRPr>
              </a:p>
              <a:p>
                <a:pPr lvl="1"/>
                <a:endParaRPr lang="en-US" altLang="ko-KR" sz="1800" b="1" dirty="0">
                  <a:ea typeface="나눔고딕" panose="020D0804000000000000" pitchFamily="50" charset="-127"/>
                </a:endParaRPr>
              </a:p>
              <a:p>
                <a:pPr lvl="1"/>
                <a:endParaRPr lang="en-US" altLang="ko-KR" sz="1800" b="1" dirty="0">
                  <a:ea typeface="나눔고딕" panose="020D0804000000000000" pitchFamily="50" charset="-127"/>
                </a:endParaRPr>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191344" y="764704"/>
                <a:ext cx="9073008" cy="5736564"/>
              </a:xfrm>
              <a:blipFill>
                <a:blip r:embed="rId8"/>
                <a:stretch>
                  <a:fillRect l="-873" t="-744" b="-319"/>
                </a:stretch>
              </a:blipFill>
            </p:spPr>
            <p:txBody>
              <a:bodyPr/>
              <a:lstStyle/>
              <a:p>
                <a:r>
                  <a:rPr lang="ko-KR" altLang="en-US">
                    <a:noFill/>
                  </a:rPr>
                  <a:t> </a:t>
                </a:r>
              </a:p>
            </p:txBody>
          </p:sp>
        </mc:Fallback>
      </mc:AlternateContent>
      <p:grpSp>
        <p:nvGrpSpPr>
          <p:cNvPr id="18" name="그룹 17">
            <a:extLst>
              <a:ext uri="{FF2B5EF4-FFF2-40B4-BE49-F238E27FC236}">
                <a16:creationId xmlns:a16="http://schemas.microsoft.com/office/drawing/2014/main" id="{99FF10D9-A68C-4C8D-85BD-D5BA3590AE79}"/>
              </a:ext>
            </a:extLst>
          </p:cNvPr>
          <p:cNvGrpSpPr/>
          <p:nvPr/>
        </p:nvGrpSpPr>
        <p:grpSpPr>
          <a:xfrm>
            <a:off x="7680176" y="4126769"/>
            <a:ext cx="4455953" cy="1672741"/>
            <a:chOff x="7572159" y="764704"/>
            <a:chExt cx="4455953" cy="1672741"/>
          </a:xfrm>
        </p:grpSpPr>
        <p:pic>
          <p:nvPicPr>
            <p:cNvPr id="14" name="그림 13">
              <a:extLst>
                <a:ext uri="{FF2B5EF4-FFF2-40B4-BE49-F238E27FC236}">
                  <a16:creationId xmlns:a16="http://schemas.microsoft.com/office/drawing/2014/main" id="{F7882747-30B2-428A-9D9D-7679492B6094}"/>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572159" y="764704"/>
              <a:ext cx="4455953" cy="1368239"/>
            </a:xfrm>
            <a:prstGeom prst="rect">
              <a:avLst/>
            </a:prstGeom>
          </p:spPr>
        </p:pic>
        <p:sp>
          <p:nvSpPr>
            <p:cNvPr id="17" name="TextBox 16">
              <a:extLst>
                <a:ext uri="{FF2B5EF4-FFF2-40B4-BE49-F238E27FC236}">
                  <a16:creationId xmlns:a16="http://schemas.microsoft.com/office/drawing/2014/main" id="{ACDA9871-443B-46F0-82D7-CF2F9347CB63}"/>
                </a:ext>
              </a:extLst>
            </p:cNvPr>
            <p:cNvSpPr txBox="1"/>
            <p:nvPr/>
          </p:nvSpPr>
          <p:spPr>
            <a:xfrm>
              <a:off x="9075784" y="2160446"/>
              <a:ext cx="1922636" cy="276999"/>
            </a:xfrm>
            <a:prstGeom prst="rect">
              <a:avLst/>
            </a:prstGeom>
            <a:noFill/>
          </p:spPr>
          <p:txBody>
            <a:bodyPr wrap="square" rtlCol="0">
              <a:spAutoFit/>
            </a:bodyPr>
            <a:lstStyle/>
            <a:p>
              <a:pPr algn="ctr"/>
              <a:r>
                <a:rPr lang="en-US" altLang="ko-KR" sz="1200" b="1" dirty="0">
                  <a:latin typeface="Arial" panose="020B0604020202020204" pitchFamily="34" charset="0"/>
                  <a:ea typeface="나눔고딕" panose="020D0804000000000000" pitchFamily="50" charset="-127"/>
                  <a:cs typeface="Arial" panose="020B0604020202020204" pitchFamily="34" charset="0"/>
                </a:rPr>
                <a:t>&lt;RL framework&gt;</a:t>
              </a:r>
              <a:endParaRPr lang="ko-KR" altLang="en-US" sz="1200" b="1" dirty="0">
                <a:latin typeface="Arial" panose="020B0604020202020204" pitchFamily="34" charset="0"/>
                <a:ea typeface="나눔고딕" panose="020D0804000000000000" pitchFamily="50" charset="-127"/>
                <a:cs typeface="Arial" panose="020B0604020202020204" pitchFamily="34" charset="0"/>
              </a:endParaRPr>
            </a:p>
          </p:txBody>
        </p:sp>
      </p:grpSp>
      <p:grpSp>
        <p:nvGrpSpPr>
          <p:cNvPr id="6" name="그룹 5">
            <a:extLst>
              <a:ext uri="{FF2B5EF4-FFF2-40B4-BE49-F238E27FC236}">
                <a16:creationId xmlns:a16="http://schemas.microsoft.com/office/drawing/2014/main" id="{14243BD2-346B-4020-9BD1-1B358B60BDEA}"/>
              </a:ext>
            </a:extLst>
          </p:cNvPr>
          <p:cNvGrpSpPr/>
          <p:nvPr/>
        </p:nvGrpSpPr>
        <p:grpSpPr>
          <a:xfrm>
            <a:off x="8101644" y="883577"/>
            <a:ext cx="4086950" cy="3002671"/>
            <a:chOff x="7765616" y="1196989"/>
            <a:chExt cx="4235040" cy="2583611"/>
          </a:xfrm>
        </p:grpSpPr>
        <p:pic>
          <p:nvPicPr>
            <p:cNvPr id="5" name="그림 4">
              <a:extLst>
                <a:ext uri="{FF2B5EF4-FFF2-40B4-BE49-F238E27FC236}">
                  <a16:creationId xmlns:a16="http://schemas.microsoft.com/office/drawing/2014/main" id="{33D9EB0E-DC40-4106-AC7B-DB3908A6DE9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65616" y="1196989"/>
              <a:ext cx="4235040" cy="2371232"/>
            </a:xfrm>
            <a:prstGeom prst="rect">
              <a:avLst/>
            </a:prstGeom>
          </p:spPr>
        </p:pic>
        <p:sp>
          <p:nvSpPr>
            <p:cNvPr id="11" name="TextBox 10">
              <a:extLst>
                <a:ext uri="{FF2B5EF4-FFF2-40B4-BE49-F238E27FC236}">
                  <a16:creationId xmlns:a16="http://schemas.microsoft.com/office/drawing/2014/main" id="{51FD91E6-3178-4309-8778-397D254C289B}"/>
                </a:ext>
              </a:extLst>
            </p:cNvPr>
            <p:cNvSpPr txBox="1"/>
            <p:nvPr/>
          </p:nvSpPr>
          <p:spPr>
            <a:xfrm>
              <a:off x="8921818" y="3503601"/>
              <a:ext cx="1922636" cy="276999"/>
            </a:xfrm>
            <a:prstGeom prst="rect">
              <a:avLst/>
            </a:prstGeom>
            <a:noFill/>
          </p:spPr>
          <p:txBody>
            <a:bodyPr wrap="square" rtlCol="0">
              <a:spAutoFit/>
            </a:bodyPr>
            <a:lstStyle/>
            <a:p>
              <a:pPr algn="ctr"/>
              <a:r>
                <a:rPr lang="en-US" altLang="ko-KR" sz="1200" b="1" dirty="0">
                  <a:latin typeface="Arial" panose="020B0604020202020204" pitchFamily="34" charset="0"/>
                  <a:ea typeface="나눔고딕" panose="020D0804000000000000" pitchFamily="50" charset="-127"/>
                  <a:cs typeface="Arial" panose="020B0604020202020204" pitchFamily="34" charset="0"/>
                </a:rPr>
                <a:t>&lt;</a:t>
              </a:r>
              <a:r>
                <a:rPr lang="en-US" altLang="ko-KR" sz="1200" b="1" dirty="0" err="1">
                  <a:latin typeface="Arial" panose="020B0604020202020204" pitchFamily="34" charset="0"/>
                  <a:ea typeface="나눔고딕" panose="020D0804000000000000" pitchFamily="50" charset="-127"/>
                  <a:cs typeface="Arial" panose="020B0604020202020204" pitchFamily="34" charset="0"/>
                </a:rPr>
                <a:t>ecGNN</a:t>
              </a:r>
              <a:r>
                <a:rPr lang="en-US" altLang="ko-KR" sz="1200" b="1" dirty="0">
                  <a:latin typeface="Arial" panose="020B0604020202020204" pitchFamily="34" charset="0"/>
                  <a:ea typeface="나눔고딕" panose="020D0804000000000000" pitchFamily="50" charset="-127"/>
                  <a:cs typeface="Arial" panose="020B0604020202020204" pitchFamily="34" charset="0"/>
                </a:rPr>
                <a:t>&gt;</a:t>
              </a:r>
              <a:endParaRPr lang="ko-KR" altLang="en-US" sz="1200" b="1" dirty="0">
                <a:latin typeface="Arial" panose="020B0604020202020204" pitchFamily="34" charset="0"/>
                <a:ea typeface="나눔고딕" panose="020D0804000000000000" pitchFamily="50" charset="-127"/>
                <a:cs typeface="Arial" panose="020B0604020202020204" pitchFamily="34" charset="0"/>
              </a:endParaRPr>
            </a:p>
          </p:txBody>
        </p:sp>
      </p:grpSp>
      <p:sp>
        <p:nvSpPr>
          <p:cNvPr id="10" name="직사각형 9"/>
          <p:cNvSpPr/>
          <p:nvPr/>
        </p:nvSpPr>
        <p:spPr>
          <a:xfrm>
            <a:off x="8101643" y="2132856"/>
            <a:ext cx="1730229" cy="1292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12" name="직사각형 11"/>
          <p:cNvSpPr/>
          <p:nvPr/>
        </p:nvSpPr>
        <p:spPr>
          <a:xfrm>
            <a:off x="9912423" y="2132856"/>
            <a:ext cx="1080121" cy="11685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13" name="직사각형 12"/>
          <p:cNvSpPr/>
          <p:nvPr/>
        </p:nvSpPr>
        <p:spPr>
          <a:xfrm>
            <a:off x="11095199" y="2132856"/>
            <a:ext cx="1080121" cy="15340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19" name="직사각형 18"/>
          <p:cNvSpPr/>
          <p:nvPr/>
        </p:nvSpPr>
        <p:spPr>
          <a:xfrm>
            <a:off x="9455150" y="4972050"/>
            <a:ext cx="1797050" cy="4731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24" name="직사각형 23"/>
          <p:cNvSpPr/>
          <p:nvPr/>
        </p:nvSpPr>
        <p:spPr>
          <a:xfrm>
            <a:off x="9804401" y="4171950"/>
            <a:ext cx="933450" cy="4699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25" name="직사각형 24"/>
          <p:cNvSpPr/>
          <p:nvPr/>
        </p:nvSpPr>
        <p:spPr>
          <a:xfrm>
            <a:off x="7680176" y="4525964"/>
            <a:ext cx="421467" cy="5343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26" name="직사각형 25"/>
          <p:cNvSpPr/>
          <p:nvPr/>
        </p:nvSpPr>
        <p:spPr>
          <a:xfrm>
            <a:off x="11651146" y="4521563"/>
            <a:ext cx="484983" cy="5343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27" name="직사각형 26"/>
          <p:cNvSpPr/>
          <p:nvPr/>
        </p:nvSpPr>
        <p:spPr>
          <a:xfrm>
            <a:off x="8483087" y="4581128"/>
            <a:ext cx="700714" cy="4264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Tree>
    <p:custDataLst>
      <p:tags r:id="rId1"/>
    </p:custDataLst>
    <p:extLst>
      <p:ext uri="{BB962C8B-B14F-4D97-AF65-F5344CB8AC3E}">
        <p14:creationId xmlns:p14="http://schemas.microsoft.com/office/powerpoint/2010/main" val="3567864702"/>
      </p:ext>
    </p:extLst>
  </p:cSld>
  <p:clrMapOvr>
    <a:masterClrMapping/>
  </p:clrMapOvr>
  <p:transition advTm="692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3" grpId="0" animBg="1"/>
      <p:bldP spid="13" grpId="1" animBg="1"/>
      <p:bldP spid="19" grpId="0" animBg="1"/>
      <p:bldP spid="19" grpId="1" animBg="1"/>
      <p:bldP spid="24" grpId="0" animBg="1"/>
      <p:bldP spid="25"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0344472" cy="623416"/>
          </a:xfrm>
        </p:spPr>
        <p:txBody>
          <a:bodyPr/>
          <a:lstStyle/>
          <a:p>
            <a:r>
              <a:rPr lang="en-US" altLang="ko-KR" dirty="0">
                <a:ea typeface="나눔고딕" panose="020D0804000000000000" pitchFamily="50" charset="-127"/>
                <a:cs typeface="Arial" panose="020B0604020202020204" pitchFamily="34" charset="0"/>
              </a:rPr>
              <a:t>Related Work</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4" y="764704"/>
            <a:ext cx="11809312" cy="5400600"/>
          </a:xfrm>
        </p:spPr>
        <p:txBody>
          <a:bodyPr>
            <a:noAutofit/>
          </a:bodyPr>
          <a:lstStyle/>
          <a:p>
            <a:r>
              <a:rPr lang="en-US" altLang="ko-KR" sz="2400" b="1" dirty="0">
                <a:ea typeface="나눔고딕" panose="020D0804000000000000" pitchFamily="50" charset="-127"/>
              </a:rPr>
              <a:t>NFV Management with ML</a:t>
            </a:r>
          </a:p>
          <a:p>
            <a:pPr lvl="1"/>
            <a:r>
              <a:rPr lang="en-US" altLang="ko-KR" sz="1800" dirty="0">
                <a:ea typeface="나눔고딕" panose="020D0804000000000000" pitchFamily="50" charset="-127"/>
              </a:rPr>
              <a:t>H2O-Deployment [1]</a:t>
            </a:r>
          </a:p>
          <a:p>
            <a:pPr lvl="1"/>
            <a:r>
              <a:rPr lang="en-US" altLang="ko-KR" sz="1800" dirty="0">
                <a:ea typeface="나눔고딕" panose="020D0804000000000000" pitchFamily="50" charset="-127"/>
              </a:rPr>
              <a:t>MEC-DQN [2]</a:t>
            </a:r>
          </a:p>
          <a:p>
            <a:pPr lvl="1"/>
            <a:r>
              <a:rPr lang="en-US" altLang="ko-KR" sz="1800" dirty="0">
                <a:ea typeface="나눔고딕" panose="020D0804000000000000" pitchFamily="50" charset="-127"/>
              </a:rPr>
              <a:t>DQN-QOR [3]</a:t>
            </a:r>
          </a:p>
          <a:p>
            <a:pPr lvl="1"/>
            <a:r>
              <a:rPr lang="en-US" altLang="ko-KR" sz="1800" dirty="0">
                <a:ea typeface="나눔고딕" panose="020D0804000000000000" pitchFamily="50" charset="-127"/>
              </a:rPr>
              <a:t>SDN-Lullaby [4]</a:t>
            </a:r>
          </a:p>
          <a:p>
            <a:pPr marL="914400" lvl="2" indent="0">
              <a:buNone/>
            </a:pPr>
            <a:endParaRPr lang="en-US" altLang="ko-KR" sz="900" b="1" dirty="0">
              <a:ea typeface="나눔고딕" panose="020D0804000000000000" pitchFamily="50" charset="-127"/>
            </a:endParaRPr>
          </a:p>
          <a:p>
            <a:r>
              <a:rPr lang="en-US" altLang="ko-KR" sz="2400" b="1" dirty="0">
                <a:ea typeface="나눔고딕" panose="020D0804000000000000" pitchFamily="50" charset="-127"/>
              </a:rPr>
              <a:t>NFV MANO</a:t>
            </a:r>
          </a:p>
          <a:p>
            <a:pPr lvl="1"/>
            <a:r>
              <a:rPr lang="en-US" altLang="ko-KR" sz="1800" dirty="0"/>
              <a:t>OPNFV [5]</a:t>
            </a:r>
          </a:p>
          <a:p>
            <a:pPr lvl="1"/>
            <a:r>
              <a:rPr lang="en-US" altLang="ko-KR" sz="1800" dirty="0"/>
              <a:t>Open-Baton [6] </a:t>
            </a:r>
          </a:p>
          <a:p>
            <a:pPr lvl="1"/>
            <a:r>
              <a:rPr lang="en-US" altLang="ko-KR" sz="1800" dirty="0"/>
              <a:t>Tacker [7]</a:t>
            </a:r>
          </a:p>
          <a:p>
            <a:pPr lvl="1"/>
            <a:r>
              <a:rPr lang="en-US" altLang="ko-KR" sz="1800" dirty="0"/>
              <a:t>Cloud4NFV[8] </a:t>
            </a:r>
          </a:p>
          <a:p>
            <a:pPr lvl="2"/>
            <a:endParaRPr lang="en-US" altLang="ko-KR" sz="1000" b="1" dirty="0">
              <a:ea typeface="나눔고딕" panose="020D0804000000000000" pitchFamily="50" charset="-127"/>
            </a:endParaRPr>
          </a:p>
          <a:p>
            <a:r>
              <a:rPr lang="en-US" altLang="ko-KR" sz="2400" b="1" dirty="0">
                <a:ea typeface="나눔고딕" panose="020D0804000000000000" pitchFamily="50" charset="-127"/>
              </a:rPr>
              <a:t>AI-based NFV MANO</a:t>
            </a:r>
          </a:p>
          <a:p>
            <a:pPr lvl="1"/>
            <a:r>
              <a:rPr lang="en-US" altLang="ko-KR" sz="1800" dirty="0"/>
              <a:t>ETSI Experiential Network Intelligence (ENI) [9]</a:t>
            </a:r>
          </a:p>
          <a:p>
            <a:pPr lvl="2"/>
            <a:r>
              <a:rPr lang="en-US" altLang="ko-KR" sz="1600" b="1" dirty="0">
                <a:solidFill>
                  <a:srgbClr val="FF0000"/>
                </a:solidFill>
              </a:rPr>
              <a:t>Limitation: Limited scalability and adaptability in diverse network environment</a:t>
            </a:r>
          </a:p>
          <a:p>
            <a:pPr lvl="1"/>
            <a:r>
              <a:rPr lang="en-US" altLang="ko-KR" sz="1800" dirty="0"/>
              <a:t>Network Intelligence [10]</a:t>
            </a:r>
          </a:p>
          <a:p>
            <a:pPr lvl="2"/>
            <a:r>
              <a:rPr lang="en-US" altLang="ko-KR" sz="1600" b="1" dirty="0">
                <a:solidFill>
                  <a:srgbClr val="FF0000"/>
                </a:solidFill>
              </a:rPr>
              <a:t>Limitation: Slow adaptation and not support orchestration</a:t>
            </a:r>
            <a:endParaRPr lang="en-US" altLang="ko-KR" sz="1600" b="1" dirty="0"/>
          </a:p>
        </p:txBody>
      </p:sp>
      <p:sp>
        <p:nvSpPr>
          <p:cNvPr id="7" name="TextBox 6"/>
          <p:cNvSpPr txBox="1"/>
          <p:nvPr/>
        </p:nvSpPr>
        <p:spPr>
          <a:xfrm>
            <a:off x="8983405" y="4657308"/>
            <a:ext cx="2778325" cy="276999"/>
          </a:xfrm>
          <a:prstGeom prst="rect">
            <a:avLst/>
          </a:prstGeom>
          <a:noFill/>
        </p:spPr>
        <p:txBody>
          <a:bodyPr wrap="none" rtlCol="0">
            <a:spAutoFit/>
          </a:bodyPr>
          <a:lstStyle/>
          <a:p>
            <a:r>
              <a:rPr lang="en-US" altLang="ko-KR" sz="1200" b="1" dirty="0">
                <a:latin typeface="Arial" panose="020B0604020202020204" pitchFamily="34" charset="0"/>
                <a:cs typeface="Arial" panose="020B0604020202020204" pitchFamily="34" charset="0"/>
              </a:rPr>
              <a:t>Open source project of NFV MANO </a:t>
            </a:r>
          </a:p>
        </p:txBody>
      </p:sp>
      <p:pic>
        <p:nvPicPr>
          <p:cNvPr id="10" name="Picture 4" descr="Hom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01574" y="3309052"/>
            <a:ext cx="1495650" cy="35109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Open Baton · GitHu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09602" y="3271506"/>
            <a:ext cx="11521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roposal Tacker - OpenSta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56167" y="3785674"/>
            <a:ext cx="1835969" cy="67103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696400" y="2824826"/>
            <a:ext cx="928459" cy="276999"/>
          </a:xfrm>
          <a:prstGeom prst="rect">
            <a:avLst/>
          </a:prstGeom>
          <a:noFill/>
        </p:spPr>
        <p:txBody>
          <a:bodyPr wrap="none" rtlCol="0">
            <a:spAutoFit/>
          </a:bodyPr>
          <a:lstStyle/>
          <a:p>
            <a:r>
              <a:rPr lang="en-US" altLang="ko-KR" sz="1200" b="1" dirty="0">
                <a:latin typeface="Arial" panose="020B0604020202020204" pitchFamily="34" charset="0"/>
                <a:cs typeface="Arial" panose="020B0604020202020204" pitchFamily="34" charset="0"/>
              </a:rPr>
              <a:t>DQN-QOR</a:t>
            </a:r>
          </a:p>
        </p:txBody>
      </p:sp>
      <p:pic>
        <p:nvPicPr>
          <p:cNvPr id="5" name="그림 4"/>
          <p:cNvPicPr>
            <a:picLocks noChangeAspect="1"/>
          </p:cNvPicPr>
          <p:nvPr/>
        </p:nvPicPr>
        <p:blipFill>
          <a:blip r:embed="rId7"/>
          <a:stretch>
            <a:fillRect/>
          </a:stretch>
        </p:blipFill>
        <p:spPr>
          <a:xfrm>
            <a:off x="8536444" y="682403"/>
            <a:ext cx="3220939" cy="2170418"/>
          </a:xfrm>
          <a:prstGeom prst="rect">
            <a:avLst/>
          </a:prstGeom>
        </p:spPr>
      </p:pic>
    </p:spTree>
    <p:custDataLst>
      <p:tags r:id="rId1"/>
    </p:custDataLst>
    <p:extLst>
      <p:ext uri="{BB962C8B-B14F-4D97-AF65-F5344CB8AC3E}">
        <p14:creationId xmlns:p14="http://schemas.microsoft.com/office/powerpoint/2010/main" val="3283618885"/>
      </p:ext>
    </p:extLst>
  </p:cSld>
  <p:clrMapOvr>
    <a:masterClrMapping/>
  </p:clrMapOvr>
  <p:transition advTm="69225">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직사각형 17"/>
          <p:cNvSpPr/>
          <p:nvPr/>
        </p:nvSpPr>
        <p:spPr>
          <a:xfrm>
            <a:off x="-4071" y="-13713"/>
            <a:ext cx="12192000" cy="660902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2" name="제목 1"/>
          <p:cNvSpPr>
            <a:spLocks noGrp="1"/>
          </p:cNvSpPr>
          <p:nvPr>
            <p:ph type="ctrTitle"/>
          </p:nvPr>
        </p:nvSpPr>
        <p:spPr>
          <a:xfrm>
            <a:off x="1617134" y="609776"/>
            <a:ext cx="2365218" cy="1470025"/>
          </a:xfrm>
        </p:spPr>
        <p:txBody>
          <a:bodyPr>
            <a:noAutofit/>
          </a:bodyPr>
          <a:lstStyle/>
          <a:p>
            <a:pPr algn="l"/>
            <a:r>
              <a:rPr lang="en-US" altLang="ko-KR" sz="3200" dirty="0">
                <a:latin typeface="Arial" panose="020B0604020202020204" pitchFamily="34" charset="0"/>
                <a:cs typeface="Arial" pitchFamily="34" charset="0"/>
              </a:rPr>
              <a:t>Table of </a:t>
            </a:r>
            <a:br>
              <a:rPr lang="en-US" altLang="ko-KR" sz="3200" dirty="0">
                <a:latin typeface="Arial" panose="020B0604020202020204" pitchFamily="34" charset="0"/>
                <a:cs typeface="Arial" pitchFamily="34" charset="0"/>
              </a:rPr>
            </a:br>
            <a:r>
              <a:rPr lang="en-US" altLang="ko-KR" sz="3200" dirty="0">
                <a:latin typeface="Arial" panose="020B0604020202020204" pitchFamily="34" charset="0"/>
                <a:cs typeface="Arial" pitchFamily="34" charset="0"/>
              </a:rPr>
              <a:t>Contents</a:t>
            </a:r>
            <a:endParaRPr lang="ko-KR" altLang="en-US" sz="3200" dirty="0">
              <a:latin typeface="Arial" panose="020B0604020202020204" pitchFamily="34" charset="0"/>
              <a:cs typeface="Arial" pitchFamily="34" charset="0"/>
            </a:endParaRPr>
          </a:p>
        </p:txBody>
      </p:sp>
      <p:sp>
        <p:nvSpPr>
          <p:cNvPr id="10" name="부제목 2"/>
          <p:cNvSpPr txBox="1">
            <a:spLocks/>
          </p:cNvSpPr>
          <p:nvPr/>
        </p:nvSpPr>
        <p:spPr>
          <a:xfrm>
            <a:off x="4727848" y="845108"/>
            <a:ext cx="7464153" cy="5608228"/>
          </a:xfrm>
          <a:prstGeom prst="rect">
            <a:avLst/>
          </a:prstGeom>
        </p:spPr>
        <p:txBody>
          <a:bodyPr vert="horz" lIns="91440" tIns="45720" rIns="91440" bIns="45720" rtlCol="0">
            <a:noAutofit/>
          </a:bodyPr>
          <a:lstStyle/>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Introduction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Background and Related Work</a:t>
            </a:r>
          </a:p>
          <a:p>
            <a:pPr marL="171450" indent="-514350" fontAlgn="auto">
              <a:lnSpc>
                <a:spcPct val="150000"/>
              </a:lnSpc>
              <a:spcBef>
                <a:spcPts val="1200"/>
              </a:spcBef>
              <a:spcAft>
                <a:spcPts val="0"/>
              </a:spcAft>
              <a:buFont typeface="+mj-lt"/>
              <a:buAutoNum type="romanUcPeriod"/>
              <a:defRPr/>
            </a:pPr>
            <a:r>
              <a:rPr lang="en-US" altLang="ko-KR" sz="2400" u="sng" spc="-20" dirty="0">
                <a:solidFill>
                  <a:schemeClr val="bg1"/>
                </a:solidFill>
                <a:latin typeface="Arial" pitchFamily="34" charset="0"/>
                <a:ea typeface="나눔고딕" pitchFamily="50" charset="-127"/>
                <a:cs typeface="Arial" pitchFamily="34" charset="0"/>
              </a:rPr>
              <a:t>AI-based NFV Management and Orchestration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Implementation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Evaluation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Conclusion</a:t>
            </a: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lumMod val="75000"/>
                </a:schemeClr>
              </a:solidFill>
              <a:latin typeface="Arial" panose="020B0604020202020204" pitchFamily="34" charset="0"/>
              <a:ea typeface="나눔고딕" pitchFamily="50" charset="-127"/>
              <a:cs typeface="Arial" pitchFamily="34" charset="0"/>
            </a:endParaRPr>
          </a:p>
        </p:txBody>
      </p:sp>
    </p:spTree>
    <p:extLst>
      <p:ext uri="{BB962C8B-B14F-4D97-AF65-F5344CB8AC3E}">
        <p14:creationId xmlns:p14="http://schemas.microsoft.com/office/powerpoint/2010/main" val="1249256767"/>
      </p:ext>
    </p:extLst>
  </p:cSld>
  <p:clrMapOvr>
    <a:masterClrMapping/>
  </p:clrMapOvr>
  <p:transition advTm="19246">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a:ea typeface="나눔고딕" panose="020D0804000000000000" pitchFamily="50" charset="-127"/>
                <a:cs typeface="Arial" panose="020B0604020202020204" pitchFamily="34" charset="0"/>
              </a:rPr>
              <a:t>Design of </a:t>
            </a:r>
            <a:r>
              <a:rPr lang="en-US" altLang="ko-KR" sz="3200" spc="-20" dirty="0">
                <a:ea typeface="나눔고딕" pitchFamily="50" charset="-127"/>
                <a:cs typeface="Arial" panose="020B0604020202020204" pitchFamily="34" charset="0"/>
              </a:rPr>
              <a:t>AI-based NFV MANO </a:t>
            </a:r>
            <a:r>
              <a:rPr lang="en-US" altLang="ko-KR" sz="3200" dirty="0">
                <a:ea typeface="나눔고딕" panose="020D0804000000000000" pitchFamily="50" charset="-127"/>
                <a:cs typeface="Arial" panose="020B0604020202020204" pitchFamily="34" charset="0"/>
              </a:rPr>
              <a:t>(1/8)</a:t>
            </a:r>
            <a:r>
              <a:rPr lang="ko-KR" altLang="en-US" sz="3200"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a:xfrm>
            <a:off x="191344" y="764704"/>
            <a:ext cx="12000656" cy="5904656"/>
          </a:xfrm>
        </p:spPr>
        <p:txBody>
          <a:bodyPr>
            <a:normAutofit/>
          </a:bodyPr>
          <a:lstStyle/>
          <a:p>
            <a:r>
              <a:rPr lang="en-US" altLang="ko-KR" b="1" dirty="0">
                <a:ea typeface="나눔고딕" panose="020D0804000000000000" pitchFamily="50" charset="-127"/>
              </a:rPr>
              <a:t>Overall Architecture</a:t>
            </a:r>
          </a:p>
          <a:p>
            <a:pPr lvl="1"/>
            <a:r>
              <a:rPr lang="en-US" altLang="ko-KR" sz="2000" dirty="0">
                <a:ea typeface="나눔고딕" panose="020D0804000000000000" pitchFamily="50" charset="-127"/>
              </a:rPr>
              <a:t>NFVI (</a:t>
            </a:r>
            <a:r>
              <a:rPr lang="en-US" altLang="ko-KR" sz="2000" dirty="0" err="1">
                <a:ea typeface="나눔고딕" panose="020D0804000000000000" pitchFamily="50" charset="-127"/>
              </a:rPr>
              <a:t>Openstack</a:t>
            </a:r>
            <a:r>
              <a:rPr lang="en-US" altLang="ko-KR" sz="2000" dirty="0">
                <a:ea typeface="나눔고딕" panose="020D0804000000000000" pitchFamily="50" charset="-127"/>
              </a:rPr>
              <a:t>), </a:t>
            </a:r>
            <a:r>
              <a:rPr lang="en-US" altLang="ko-KR" sz="2000" b="1" dirty="0">
                <a:ea typeface="나눔고딕" panose="020D0804000000000000" pitchFamily="50" charset="-127"/>
              </a:rPr>
              <a:t>NFV-MON, NFV-MANO, NFV-AI, NFV-TWIN</a:t>
            </a:r>
          </a:p>
          <a:p>
            <a:pPr lvl="1"/>
            <a:endParaRPr lang="en-US" altLang="ko-KR" sz="1800" dirty="0">
              <a:ea typeface="나눔고딕" panose="020D0804000000000000" pitchFamily="50" charset="-127"/>
            </a:endParaRPr>
          </a:p>
        </p:txBody>
      </p:sp>
      <p:pic>
        <p:nvPicPr>
          <p:cNvPr id="13" name="그림 12"/>
          <p:cNvPicPr>
            <a:picLocks noChangeAspect="1"/>
          </p:cNvPicPr>
          <p:nvPr/>
        </p:nvPicPr>
        <p:blipFill>
          <a:blip r:embed="rId4"/>
          <a:stretch>
            <a:fillRect/>
          </a:stretch>
        </p:blipFill>
        <p:spPr>
          <a:xfrm>
            <a:off x="1415480" y="1700808"/>
            <a:ext cx="8496944" cy="4816449"/>
          </a:xfrm>
          <a:prstGeom prst="rect">
            <a:avLst/>
          </a:prstGeom>
        </p:spPr>
      </p:pic>
      <p:sp>
        <p:nvSpPr>
          <p:cNvPr id="15" name="직사각형 14"/>
          <p:cNvSpPr/>
          <p:nvPr/>
        </p:nvSpPr>
        <p:spPr>
          <a:xfrm>
            <a:off x="1415480" y="2247900"/>
            <a:ext cx="855280" cy="161314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6" name="직사각형 15"/>
          <p:cNvSpPr/>
          <p:nvPr/>
        </p:nvSpPr>
        <p:spPr>
          <a:xfrm>
            <a:off x="8724900" y="1988839"/>
            <a:ext cx="982980" cy="352839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7" name="직사각형 16"/>
          <p:cNvSpPr/>
          <p:nvPr/>
        </p:nvSpPr>
        <p:spPr>
          <a:xfrm>
            <a:off x="7536160" y="3356992"/>
            <a:ext cx="670580" cy="128805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8" name="직사각형 17"/>
          <p:cNvSpPr/>
          <p:nvPr/>
        </p:nvSpPr>
        <p:spPr>
          <a:xfrm>
            <a:off x="7536160" y="4869160"/>
            <a:ext cx="693440" cy="6629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9" name="직사각형 18"/>
          <p:cNvSpPr/>
          <p:nvPr/>
        </p:nvSpPr>
        <p:spPr>
          <a:xfrm>
            <a:off x="2453640" y="4869160"/>
            <a:ext cx="4632960" cy="7620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0" name="직사각형 19"/>
          <p:cNvSpPr/>
          <p:nvPr/>
        </p:nvSpPr>
        <p:spPr>
          <a:xfrm>
            <a:off x="2453640" y="5741342"/>
            <a:ext cx="7399020" cy="42396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1" name="직사각형 10"/>
          <p:cNvSpPr/>
          <p:nvPr/>
        </p:nvSpPr>
        <p:spPr>
          <a:xfrm>
            <a:off x="7375213" y="1742475"/>
            <a:ext cx="2465203" cy="391877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Tree>
    <p:custDataLst>
      <p:tags r:id="rId1"/>
    </p:custDataLst>
    <p:extLst>
      <p:ext uri="{BB962C8B-B14F-4D97-AF65-F5344CB8AC3E}">
        <p14:creationId xmlns:p14="http://schemas.microsoft.com/office/powerpoint/2010/main" val="1095556932"/>
      </p:ext>
    </p:extLst>
  </p:cSld>
  <p:clrMapOvr>
    <a:masterClrMapping/>
  </p:clrMapOvr>
  <p:transition advTm="692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11" grpId="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a:ea typeface="나눔고딕" panose="020D0804000000000000" pitchFamily="50" charset="-127"/>
                <a:cs typeface="Arial" panose="020B0604020202020204" pitchFamily="34" charset="0"/>
              </a:rPr>
              <a:t>Design of </a:t>
            </a:r>
            <a:r>
              <a:rPr lang="en-US" altLang="ko-KR" sz="3200" spc="-20" dirty="0">
                <a:ea typeface="나눔고딕" pitchFamily="50" charset="-127"/>
                <a:cs typeface="Arial" panose="020B0604020202020204" pitchFamily="34" charset="0"/>
              </a:rPr>
              <a:t>AI-based NFV MANO </a:t>
            </a:r>
            <a:r>
              <a:rPr lang="en-US" altLang="ko-KR" sz="3200" dirty="0">
                <a:ea typeface="나눔고딕" panose="020D0804000000000000" pitchFamily="50" charset="-127"/>
                <a:cs typeface="Arial" panose="020B0604020202020204" pitchFamily="34" charset="0"/>
              </a:rPr>
              <a:t>(2/8)</a:t>
            </a:r>
            <a:r>
              <a:rPr lang="ko-KR" altLang="en-US" sz="3200"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a:xfrm>
            <a:off x="191344" y="764704"/>
            <a:ext cx="5760640" cy="5904656"/>
          </a:xfrm>
        </p:spPr>
        <p:txBody>
          <a:bodyPr>
            <a:normAutofit/>
          </a:bodyPr>
          <a:lstStyle/>
          <a:p>
            <a:r>
              <a:rPr lang="en-US" altLang="ko-KR" b="1" dirty="0">
                <a:ea typeface="나눔고딕" panose="020D0804000000000000" pitchFamily="50" charset="-127"/>
              </a:rPr>
              <a:t>NFV-Twin</a:t>
            </a:r>
          </a:p>
          <a:p>
            <a:pPr lvl="1"/>
            <a:r>
              <a:rPr lang="en-US" altLang="ko-KR" sz="2000" dirty="0"/>
              <a:t>Replicate the actual network environment</a:t>
            </a:r>
          </a:p>
          <a:p>
            <a:pPr lvl="1"/>
            <a:r>
              <a:rPr lang="en-US" altLang="ko-KR" sz="2000" dirty="0"/>
              <a:t>Include all objects provided by the NFVI</a:t>
            </a:r>
          </a:p>
          <a:p>
            <a:pPr lvl="1"/>
            <a:r>
              <a:rPr lang="en-US" altLang="ko-KR" sz="2000" dirty="0"/>
              <a:t>Include all operations provided by the VIM</a:t>
            </a:r>
          </a:p>
          <a:p>
            <a:pPr lvl="2"/>
            <a:r>
              <a:rPr lang="en-US" altLang="ko-KR" sz="1600" dirty="0"/>
              <a:t>VIM Function</a:t>
            </a:r>
          </a:p>
          <a:p>
            <a:pPr lvl="2"/>
            <a:r>
              <a:rPr lang="en-US" altLang="ko-KR" sz="1600" dirty="0"/>
              <a:t>VIM Interface</a:t>
            </a:r>
          </a:p>
          <a:p>
            <a:pPr lvl="1"/>
            <a:r>
              <a:rPr lang="en-US" altLang="ko-KR" sz="2000" dirty="0"/>
              <a:t>Allow comprehensive analysis and simulation of the network environment</a:t>
            </a:r>
          </a:p>
          <a:p>
            <a:pPr lvl="2"/>
            <a:r>
              <a:rPr lang="en-US" altLang="ko-KR" sz="1600" dirty="0"/>
              <a:t>Stable Learning Environment:</a:t>
            </a:r>
          </a:p>
          <a:p>
            <a:pPr lvl="2"/>
            <a:r>
              <a:rPr lang="en-US" altLang="ko-KR" sz="1600" dirty="0"/>
              <a:t>Proactive Learning</a:t>
            </a:r>
          </a:p>
          <a:p>
            <a:pPr lvl="1"/>
            <a:endParaRPr lang="en-US" altLang="ko-KR" sz="2000" dirty="0"/>
          </a:p>
          <a:p>
            <a:pPr lvl="1"/>
            <a:endParaRPr lang="en-US" altLang="ko-KR" sz="2000" dirty="0"/>
          </a:p>
          <a:p>
            <a:pPr lvl="1"/>
            <a:endParaRPr lang="en-US" altLang="ko-KR" sz="2000" dirty="0">
              <a:ea typeface="나눔고딕" panose="020D0804000000000000" pitchFamily="50" charset="-127"/>
            </a:endParaRPr>
          </a:p>
        </p:txBody>
      </p:sp>
      <p:pic>
        <p:nvPicPr>
          <p:cNvPr id="10" name="그림 9"/>
          <p:cNvPicPr>
            <a:picLocks noChangeAspect="1"/>
          </p:cNvPicPr>
          <p:nvPr/>
        </p:nvPicPr>
        <p:blipFill>
          <a:blip r:embed="rId4"/>
          <a:stretch>
            <a:fillRect/>
          </a:stretch>
        </p:blipFill>
        <p:spPr>
          <a:xfrm>
            <a:off x="5807968" y="1268760"/>
            <a:ext cx="6201675" cy="4934395"/>
          </a:xfrm>
          <a:prstGeom prst="rect">
            <a:avLst/>
          </a:prstGeom>
        </p:spPr>
      </p:pic>
      <p:sp>
        <p:nvSpPr>
          <p:cNvPr id="9" name="직사각형 8"/>
          <p:cNvSpPr/>
          <p:nvPr/>
        </p:nvSpPr>
        <p:spPr>
          <a:xfrm>
            <a:off x="5807968" y="1501140"/>
            <a:ext cx="4067552" cy="19964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8" name="직사각형 7"/>
          <p:cNvSpPr/>
          <p:nvPr/>
        </p:nvSpPr>
        <p:spPr>
          <a:xfrm>
            <a:off x="5807968" y="3954780"/>
            <a:ext cx="4082792" cy="20116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2" name="직사각형 11"/>
          <p:cNvSpPr/>
          <p:nvPr/>
        </p:nvSpPr>
        <p:spPr>
          <a:xfrm>
            <a:off x="11064551" y="4800599"/>
            <a:ext cx="936949" cy="13620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6" name="직사각형 15"/>
          <p:cNvSpPr/>
          <p:nvPr/>
        </p:nvSpPr>
        <p:spPr>
          <a:xfrm>
            <a:off x="11068050" y="1390650"/>
            <a:ext cx="933450" cy="326248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Tree>
    <p:custDataLst>
      <p:tags r:id="rId1"/>
    </p:custDataLst>
    <p:extLst>
      <p:ext uri="{BB962C8B-B14F-4D97-AF65-F5344CB8AC3E}">
        <p14:creationId xmlns:p14="http://schemas.microsoft.com/office/powerpoint/2010/main" val="4247388654"/>
      </p:ext>
    </p:extLst>
  </p:cSld>
  <p:clrMapOvr>
    <a:masterClrMapping/>
  </p:clrMapOvr>
  <p:transition advTm="692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8" grpId="1" animBg="1"/>
      <p:bldP spid="12" grpId="0" animBg="1"/>
      <p:bldP spid="12" grpId="1"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a:ea typeface="나눔고딕" panose="020D0804000000000000" pitchFamily="50" charset="-127"/>
                <a:cs typeface="Arial" panose="020B0604020202020204" pitchFamily="34" charset="0"/>
              </a:rPr>
              <a:t>Design of </a:t>
            </a:r>
            <a:r>
              <a:rPr lang="en-US" altLang="ko-KR" sz="3200" spc="-20" dirty="0">
                <a:ea typeface="나눔고딕" pitchFamily="50" charset="-127"/>
                <a:cs typeface="Arial" panose="020B0604020202020204" pitchFamily="34" charset="0"/>
              </a:rPr>
              <a:t>AI-based NFV MANO </a:t>
            </a:r>
            <a:r>
              <a:rPr lang="en-US" altLang="ko-KR" sz="3200" dirty="0">
                <a:ea typeface="나눔고딕" panose="020D0804000000000000" pitchFamily="50" charset="-127"/>
                <a:cs typeface="Arial" panose="020B0604020202020204" pitchFamily="34" charset="0"/>
              </a:rPr>
              <a:t>(3/8)</a:t>
            </a:r>
            <a:r>
              <a:rPr lang="ko-KR" altLang="en-US" sz="3200"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a:xfrm>
            <a:off x="191344" y="764704"/>
            <a:ext cx="12000656" cy="5904656"/>
          </a:xfrm>
        </p:spPr>
        <p:txBody>
          <a:bodyPr>
            <a:normAutofit/>
          </a:bodyPr>
          <a:lstStyle/>
          <a:p>
            <a:r>
              <a:rPr lang="en-US" altLang="ko-KR" b="1" dirty="0">
                <a:ea typeface="나눔고딕" panose="020D0804000000000000" pitchFamily="50" charset="-127"/>
              </a:rPr>
              <a:t>NFV-AI</a:t>
            </a:r>
          </a:p>
          <a:p>
            <a:pPr lvl="1"/>
            <a:r>
              <a:rPr lang="en-US" altLang="ko-KR" sz="2000" dirty="0"/>
              <a:t>Optimize VNF deployment, auto-scaling, service function chaining, and consolidation</a:t>
            </a:r>
          </a:p>
          <a:p>
            <a:pPr lvl="1"/>
            <a:r>
              <a:rPr lang="en-US" altLang="ko-KR" sz="2000" b="1" dirty="0"/>
              <a:t>Compartmentalize of management functions</a:t>
            </a:r>
          </a:p>
          <a:p>
            <a:pPr lvl="2"/>
            <a:r>
              <a:rPr lang="en-US" altLang="ko-KR" sz="1600" dirty="0"/>
              <a:t>Minimize potential conflicts between management tasks by defining each function with a precise scope</a:t>
            </a:r>
          </a:p>
          <a:p>
            <a:pPr lvl="2"/>
            <a:r>
              <a:rPr lang="en-US" altLang="ko-KR" sz="1800" dirty="0">
                <a:ea typeface="나눔고딕" panose="020D0804000000000000" pitchFamily="50" charset="-127"/>
              </a:rPr>
              <a:t>operates independently for different targets </a:t>
            </a:r>
            <a:r>
              <a:rPr lang="en-US" altLang="ko-KR" sz="1800" b="1" dirty="0">
                <a:ea typeface="나눔고딕" panose="020D0804000000000000" pitchFamily="50" charset="-127"/>
              </a:rPr>
              <a:t>(one for all -&gt; multi one for one)</a:t>
            </a:r>
          </a:p>
          <a:p>
            <a:pPr lvl="1"/>
            <a:endParaRPr lang="en-US" altLang="ko-KR" sz="2000" dirty="0">
              <a:ea typeface="나눔고딕" panose="020D0804000000000000" pitchFamily="50" charset="-127"/>
            </a:endParaRPr>
          </a:p>
        </p:txBody>
      </p:sp>
      <p:graphicFrame>
        <p:nvGraphicFramePr>
          <p:cNvPr id="6" name="표 5"/>
          <p:cNvGraphicFramePr>
            <a:graphicFrameLocks noGrp="1"/>
          </p:cNvGraphicFramePr>
          <p:nvPr>
            <p:extLst>
              <p:ext uri="{D42A27DB-BD31-4B8C-83A1-F6EECF244321}">
                <p14:modId xmlns:p14="http://schemas.microsoft.com/office/powerpoint/2010/main" val="2996125922"/>
              </p:ext>
            </p:extLst>
          </p:nvPr>
        </p:nvGraphicFramePr>
        <p:xfrm>
          <a:off x="479376" y="3068960"/>
          <a:ext cx="11161240" cy="3356088"/>
        </p:xfrm>
        <a:graphic>
          <a:graphicData uri="http://schemas.openxmlformats.org/drawingml/2006/table">
            <a:tbl>
              <a:tblPr firstRow="1" bandRow="1">
                <a:tableStyleId>{5940675A-B579-460E-94D1-54222C63F5DA}</a:tableStyleId>
              </a:tblPr>
              <a:tblGrid>
                <a:gridCol w="3065411">
                  <a:extLst>
                    <a:ext uri="{9D8B030D-6E8A-4147-A177-3AD203B41FA5}">
                      <a16:colId xmlns:a16="http://schemas.microsoft.com/office/drawing/2014/main" val="3034239477"/>
                    </a:ext>
                  </a:extLst>
                </a:gridCol>
                <a:gridCol w="4375415">
                  <a:extLst>
                    <a:ext uri="{9D8B030D-6E8A-4147-A177-3AD203B41FA5}">
                      <a16:colId xmlns:a16="http://schemas.microsoft.com/office/drawing/2014/main" val="2394230706"/>
                    </a:ext>
                  </a:extLst>
                </a:gridCol>
                <a:gridCol w="3720414">
                  <a:extLst>
                    <a:ext uri="{9D8B030D-6E8A-4147-A177-3AD203B41FA5}">
                      <a16:colId xmlns:a16="http://schemas.microsoft.com/office/drawing/2014/main" val="2654359758"/>
                    </a:ext>
                  </a:extLst>
                </a:gridCol>
              </a:tblGrid>
              <a:tr h="551928">
                <a:tc>
                  <a:txBody>
                    <a:bodyPr/>
                    <a:lstStyle/>
                    <a:p>
                      <a:pPr latinLnBrk="1"/>
                      <a:endParaRPr lang="ko-KR" altLang="en-US" sz="1600" dirty="0"/>
                    </a:p>
                  </a:txBody>
                  <a:tcPr anchor="ctr"/>
                </a:tc>
                <a:tc>
                  <a:txBody>
                    <a:bodyPr/>
                    <a:lstStyle/>
                    <a:p>
                      <a:pPr algn="ctr" latinLnBrk="1"/>
                      <a:r>
                        <a:rPr lang="en-US" altLang="ko-KR" sz="1600" dirty="0"/>
                        <a:t>Broad Definition</a:t>
                      </a:r>
                      <a:endParaRPr lang="ko-KR" altLang="en-US" sz="1600"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t>Precise</a:t>
                      </a:r>
                      <a:r>
                        <a:rPr lang="en-US" altLang="ko-KR" sz="1600" baseline="0" dirty="0"/>
                        <a:t> </a:t>
                      </a:r>
                      <a:r>
                        <a:rPr lang="en-US" altLang="ko-KR" sz="1600" dirty="0"/>
                        <a:t>Definition</a:t>
                      </a:r>
                      <a:endParaRPr lang="ko-KR" altLang="en-US" sz="1600" dirty="0"/>
                    </a:p>
                  </a:txBody>
                  <a:tcPr anchor="ctr"/>
                </a:tc>
                <a:extLst>
                  <a:ext uri="{0D108BD9-81ED-4DB2-BD59-A6C34878D82A}">
                    <a16:rowId xmlns:a16="http://schemas.microsoft.com/office/drawing/2014/main" val="834847459"/>
                  </a:ext>
                </a:extLst>
              </a:tr>
              <a:tr h="569083">
                <a:tc>
                  <a:txBody>
                    <a:bodyPr/>
                    <a:lstStyle/>
                    <a:p>
                      <a:pPr algn="ctr" latinLnBrk="1"/>
                      <a:r>
                        <a:rPr lang="en-US" altLang="ko-KR" sz="1600" b="1" dirty="0"/>
                        <a:t>VNF</a:t>
                      </a:r>
                      <a:r>
                        <a:rPr lang="en-US" altLang="ko-KR" sz="1600" b="1" baseline="0" dirty="0"/>
                        <a:t> Deployment</a:t>
                      </a:r>
                      <a:endParaRPr lang="ko-KR" altLang="en-US" sz="1600" b="1" dirty="0"/>
                    </a:p>
                  </a:txBody>
                  <a:tcPr anchor="ctr"/>
                </a:tc>
                <a:tc>
                  <a:txBody>
                    <a:bodyPr/>
                    <a:lstStyle/>
                    <a:p>
                      <a:pPr latinLnBrk="1"/>
                      <a:r>
                        <a:rPr lang="en-US" altLang="ko-KR" sz="1600" dirty="0"/>
                        <a:t>Target</a:t>
                      </a:r>
                      <a:r>
                        <a:rPr lang="en-US" altLang="ko-KR" sz="1600" baseline="0" dirty="0"/>
                        <a:t> : Entire Network, </a:t>
                      </a:r>
                      <a:r>
                        <a:rPr lang="en-US" altLang="ko-KR" sz="1600" baseline="0" dirty="0" smtClean="0"/>
                        <a:t>Entire SFCRs</a:t>
                      </a:r>
                      <a:endParaRPr lang="en-US" altLang="ko-KR" sz="1600" baseline="0" dirty="0"/>
                    </a:p>
                    <a:p>
                      <a:pPr latinLnBrk="1"/>
                      <a:r>
                        <a:rPr lang="en-US" altLang="ko-KR" sz="1600" dirty="0"/>
                        <a:t>Action : Deployment, Migration,</a:t>
                      </a:r>
                      <a:r>
                        <a:rPr lang="en-US" altLang="ko-KR" sz="1600" baseline="0" dirty="0"/>
                        <a:t> Removal</a:t>
                      </a:r>
                      <a:endParaRPr lang="ko-KR" altLang="en-US" sz="1600" dirty="0"/>
                    </a:p>
                  </a:txBody>
                  <a:tcPr anchor="ctr"/>
                </a:tc>
                <a:tc>
                  <a:txBody>
                    <a:bodyPr/>
                    <a:lstStyle/>
                    <a:p>
                      <a:pPr latinLnBrk="1"/>
                      <a:r>
                        <a:rPr lang="en-US" altLang="ko-KR" sz="1600" dirty="0"/>
                        <a:t>Target : </a:t>
                      </a:r>
                      <a:r>
                        <a:rPr lang="en-US" altLang="ko-KR" sz="1600" dirty="0">
                          <a:solidFill>
                            <a:srgbClr val="FF0000"/>
                          </a:solidFill>
                        </a:rPr>
                        <a:t>Single</a:t>
                      </a:r>
                      <a:r>
                        <a:rPr lang="en-US" altLang="ko-KR" sz="1600" baseline="0" dirty="0">
                          <a:solidFill>
                            <a:srgbClr val="FF0000"/>
                          </a:solidFill>
                        </a:rPr>
                        <a:t> SFCR</a:t>
                      </a:r>
                    </a:p>
                    <a:p>
                      <a:pPr latinLnBrk="1"/>
                      <a:r>
                        <a:rPr lang="en-US" altLang="ko-KR" sz="1600" dirty="0"/>
                        <a:t>Action : Deployment</a:t>
                      </a:r>
                      <a:endParaRPr lang="ko-KR" altLang="en-US" sz="1600" dirty="0"/>
                    </a:p>
                  </a:txBody>
                  <a:tcPr anchor="ctr"/>
                </a:tc>
                <a:extLst>
                  <a:ext uri="{0D108BD9-81ED-4DB2-BD59-A6C34878D82A}">
                    <a16:rowId xmlns:a16="http://schemas.microsoft.com/office/drawing/2014/main" val="746602236"/>
                  </a:ext>
                </a:extLst>
              </a:tr>
              <a:tr h="771148">
                <a:tc>
                  <a:txBody>
                    <a:bodyPr/>
                    <a:lstStyle/>
                    <a:p>
                      <a:pPr algn="ctr" latinLnBrk="1"/>
                      <a:r>
                        <a:rPr lang="en-US" altLang="ko-KR" sz="1600" b="1" dirty="0"/>
                        <a:t>Auto-scaling</a:t>
                      </a:r>
                      <a:endParaRPr lang="ko-KR" altLang="en-US" sz="1600" b="1" dirty="0"/>
                    </a:p>
                  </a:txBody>
                  <a:tcPr anchor="ctr"/>
                </a:tc>
                <a:tc>
                  <a:txBody>
                    <a:bodyPr/>
                    <a:lstStyle/>
                    <a:p>
                      <a:pPr latinLnBrk="1"/>
                      <a:r>
                        <a:rPr lang="en-US" altLang="ko-KR" sz="1600" dirty="0"/>
                        <a:t>Target</a:t>
                      </a:r>
                      <a:r>
                        <a:rPr lang="en-US" altLang="ko-KR" sz="1600" baseline="0" dirty="0"/>
                        <a:t> : Entire VNFs, Entire </a:t>
                      </a:r>
                      <a:r>
                        <a:rPr lang="en-US" altLang="ko-KR" sz="1600" baseline="0" dirty="0" smtClean="0"/>
                        <a:t>SFCs</a:t>
                      </a:r>
                      <a:endParaRPr lang="en-US" altLang="ko-KR" sz="1600" baseline="0" dirty="0"/>
                    </a:p>
                    <a:p>
                      <a:pPr latinLnBrk="1"/>
                      <a:r>
                        <a:rPr lang="en-US" altLang="ko-KR" sz="1600" dirty="0"/>
                        <a:t>Action : Deployment, Removal, Chaining</a:t>
                      </a:r>
                      <a:endParaRPr lang="ko-KR" altLang="en-US" sz="1600" dirty="0"/>
                    </a:p>
                  </a:txBody>
                  <a:tcPr anchor="ctr"/>
                </a:tc>
                <a:tc>
                  <a:txBody>
                    <a:bodyPr/>
                    <a:lstStyle/>
                    <a:p>
                      <a:pPr latinLnBrk="1"/>
                      <a:r>
                        <a:rPr lang="en-US" altLang="ko-KR" sz="1600" dirty="0"/>
                        <a:t>Target : Entire VNFs, </a:t>
                      </a:r>
                      <a:r>
                        <a:rPr lang="en-US" altLang="ko-KR" sz="1600" dirty="0">
                          <a:solidFill>
                            <a:srgbClr val="FF0000"/>
                          </a:solidFill>
                        </a:rPr>
                        <a:t>Single</a:t>
                      </a:r>
                      <a:r>
                        <a:rPr lang="en-US" altLang="ko-KR" sz="1600" baseline="0" dirty="0">
                          <a:solidFill>
                            <a:srgbClr val="FF0000"/>
                          </a:solidFill>
                        </a:rPr>
                        <a:t> SFC</a:t>
                      </a:r>
                    </a:p>
                    <a:p>
                      <a:pPr latinLnBrk="1"/>
                      <a:r>
                        <a:rPr lang="en-US" altLang="ko-KR" sz="1600" dirty="0"/>
                        <a:t>Action : Deployment, Removal, Chaining</a:t>
                      </a:r>
                      <a:endParaRPr lang="ko-KR" altLang="en-US" sz="1600" dirty="0"/>
                    </a:p>
                  </a:txBody>
                  <a:tcPr anchor="ctr"/>
                </a:tc>
                <a:extLst>
                  <a:ext uri="{0D108BD9-81ED-4DB2-BD59-A6C34878D82A}">
                    <a16:rowId xmlns:a16="http://schemas.microsoft.com/office/drawing/2014/main" val="2375491774"/>
                  </a:ext>
                </a:extLst>
              </a:tr>
              <a:tr h="771148">
                <a:tc>
                  <a:txBody>
                    <a:bodyPr/>
                    <a:lstStyle/>
                    <a:p>
                      <a:pPr algn="ctr" latinLnBrk="1"/>
                      <a:r>
                        <a:rPr lang="en-US" altLang="ko-KR" sz="1600" b="1" dirty="0"/>
                        <a:t>Service function chaining</a:t>
                      </a:r>
                      <a:endParaRPr lang="ko-KR" altLang="en-US" sz="1600" b="1" dirty="0"/>
                    </a:p>
                  </a:txBody>
                  <a:tcPr anchor="ctr"/>
                </a:tc>
                <a:tc>
                  <a:txBody>
                    <a:bodyPr/>
                    <a:lstStyle/>
                    <a:p>
                      <a:pPr latinLnBrk="1"/>
                      <a:r>
                        <a:rPr lang="en-US" altLang="ko-KR" sz="1600" dirty="0"/>
                        <a:t>Target</a:t>
                      </a:r>
                      <a:r>
                        <a:rPr lang="en-US" altLang="ko-KR" sz="1600" baseline="0" dirty="0"/>
                        <a:t> : Entire VNFs, Entire </a:t>
                      </a:r>
                      <a:r>
                        <a:rPr lang="en-US" altLang="ko-KR" sz="1600" baseline="0" dirty="0" smtClean="0"/>
                        <a:t>SFCs</a:t>
                      </a:r>
                      <a:endParaRPr lang="en-US" altLang="ko-KR" sz="1600" baseline="0" dirty="0"/>
                    </a:p>
                    <a:p>
                      <a:pPr latinLnBrk="1"/>
                      <a:r>
                        <a:rPr lang="en-US" altLang="ko-KR" sz="1600" dirty="0"/>
                        <a:t>Action : Deployment, Migration,</a:t>
                      </a:r>
                      <a:r>
                        <a:rPr lang="en-US" altLang="ko-KR" sz="1600" baseline="0" dirty="0"/>
                        <a:t> Removal, Chaining</a:t>
                      </a:r>
                      <a:endParaRPr lang="ko-KR" altLang="en-US" sz="1600" dirty="0"/>
                    </a:p>
                  </a:txBody>
                  <a:tcPr anchor="ctr"/>
                </a:tc>
                <a:tc>
                  <a:txBody>
                    <a:bodyPr/>
                    <a:lstStyle/>
                    <a:p>
                      <a:pPr latinLnBrk="1"/>
                      <a:r>
                        <a:rPr lang="en-US" altLang="ko-KR" sz="1600" dirty="0"/>
                        <a:t>Target : Entire VNFs, </a:t>
                      </a:r>
                      <a:r>
                        <a:rPr lang="en-US" altLang="ko-KR" sz="1600" dirty="0">
                          <a:solidFill>
                            <a:srgbClr val="FF0000"/>
                          </a:solidFill>
                        </a:rPr>
                        <a:t>Single</a:t>
                      </a:r>
                      <a:r>
                        <a:rPr lang="en-US" altLang="ko-KR" sz="1600" baseline="0" dirty="0">
                          <a:solidFill>
                            <a:srgbClr val="FF0000"/>
                          </a:solidFill>
                        </a:rPr>
                        <a:t> SFC</a:t>
                      </a:r>
                    </a:p>
                    <a:p>
                      <a:pPr latinLnBrk="1"/>
                      <a:r>
                        <a:rPr lang="en-US" altLang="ko-KR" sz="1600" dirty="0"/>
                        <a:t>Action : Chaining</a:t>
                      </a:r>
                      <a:endParaRPr lang="ko-KR" altLang="en-US" sz="1600" dirty="0"/>
                    </a:p>
                  </a:txBody>
                  <a:tcPr anchor="ctr"/>
                </a:tc>
                <a:extLst>
                  <a:ext uri="{0D108BD9-81ED-4DB2-BD59-A6C34878D82A}">
                    <a16:rowId xmlns:a16="http://schemas.microsoft.com/office/drawing/2014/main" val="488291128"/>
                  </a:ext>
                </a:extLst>
              </a:tr>
              <a:tr h="551928">
                <a:tc>
                  <a:txBody>
                    <a:bodyPr/>
                    <a:lstStyle/>
                    <a:p>
                      <a:pPr algn="ctr" latinLnBrk="1"/>
                      <a:r>
                        <a:rPr lang="en-US" altLang="ko-KR" sz="1600" b="1" dirty="0" smtClean="0"/>
                        <a:t>consolidation</a:t>
                      </a:r>
                      <a:endParaRPr lang="ko-KR" altLang="en-US" sz="1600" b="1" dirty="0"/>
                    </a:p>
                  </a:txBody>
                  <a:tcPr anchor="ctr"/>
                </a:tc>
                <a:tc>
                  <a:txBody>
                    <a:bodyPr/>
                    <a:lstStyle/>
                    <a:p>
                      <a:pPr latinLnBrk="1"/>
                      <a:r>
                        <a:rPr lang="en-US" altLang="ko-KR" sz="1600" dirty="0"/>
                        <a:t>Target</a:t>
                      </a:r>
                      <a:r>
                        <a:rPr lang="en-US" altLang="ko-KR" sz="1600" baseline="0" dirty="0"/>
                        <a:t> : Entire VNFs, Entire </a:t>
                      </a:r>
                      <a:r>
                        <a:rPr lang="en-US" altLang="ko-KR" sz="1600" baseline="0" dirty="0" smtClean="0"/>
                        <a:t>SFCs</a:t>
                      </a:r>
                      <a:endParaRPr lang="en-US" altLang="ko-KR" sz="1600" baseline="0" dirty="0"/>
                    </a:p>
                    <a:p>
                      <a:pPr latinLnBrk="1"/>
                      <a:r>
                        <a:rPr lang="en-US" altLang="ko-KR" sz="1600" dirty="0"/>
                        <a:t>Action : Deployment, Migration,</a:t>
                      </a:r>
                      <a:r>
                        <a:rPr lang="en-US" altLang="ko-KR" sz="1600" baseline="0" dirty="0"/>
                        <a:t> Removal</a:t>
                      </a:r>
                      <a:endParaRPr lang="ko-KR" altLang="en-US" sz="1600" dirty="0"/>
                    </a:p>
                  </a:txBody>
                  <a:tcPr anchor="ctr"/>
                </a:tc>
                <a:tc>
                  <a:txBody>
                    <a:bodyPr/>
                    <a:lstStyle/>
                    <a:p>
                      <a:pPr latinLnBrk="1"/>
                      <a:r>
                        <a:rPr lang="en-US" altLang="ko-KR" sz="1600" dirty="0"/>
                        <a:t>Target : Entire VNFs, Entire </a:t>
                      </a:r>
                      <a:r>
                        <a:rPr lang="en-US" altLang="ko-KR" sz="1600" baseline="0" dirty="0"/>
                        <a:t>SFC</a:t>
                      </a:r>
                    </a:p>
                    <a:p>
                      <a:pPr latinLnBrk="1"/>
                      <a:r>
                        <a:rPr lang="en-US" altLang="ko-KR" sz="1600" dirty="0"/>
                        <a:t>Action : Migration</a:t>
                      </a:r>
                      <a:endParaRPr lang="ko-KR" altLang="en-US" sz="1600" dirty="0"/>
                    </a:p>
                  </a:txBody>
                  <a:tcPr anchor="ctr"/>
                </a:tc>
                <a:extLst>
                  <a:ext uri="{0D108BD9-81ED-4DB2-BD59-A6C34878D82A}">
                    <a16:rowId xmlns:a16="http://schemas.microsoft.com/office/drawing/2014/main" val="491189223"/>
                  </a:ext>
                </a:extLst>
              </a:tr>
            </a:tbl>
          </a:graphicData>
        </a:graphic>
      </p:graphicFrame>
      <p:sp>
        <p:nvSpPr>
          <p:cNvPr id="5" name="직사각형 4"/>
          <p:cNvSpPr/>
          <p:nvPr/>
        </p:nvSpPr>
        <p:spPr>
          <a:xfrm>
            <a:off x="3543300" y="3619500"/>
            <a:ext cx="4352900" cy="280554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0" name="직사각형 9"/>
          <p:cNvSpPr/>
          <p:nvPr/>
        </p:nvSpPr>
        <p:spPr>
          <a:xfrm>
            <a:off x="7915274" y="3609975"/>
            <a:ext cx="3725341" cy="28150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Tree>
    <p:custDataLst>
      <p:tags r:id="rId1"/>
    </p:custDataLst>
    <p:extLst>
      <p:ext uri="{BB962C8B-B14F-4D97-AF65-F5344CB8AC3E}">
        <p14:creationId xmlns:p14="http://schemas.microsoft.com/office/powerpoint/2010/main" val="1183730872"/>
      </p:ext>
    </p:extLst>
  </p:cSld>
  <p:clrMapOvr>
    <a:masterClrMapping/>
  </p:clrMapOvr>
  <p:transition advTm="692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그림 17"/>
          <p:cNvPicPr>
            <a:picLocks noChangeAspect="1"/>
          </p:cNvPicPr>
          <p:nvPr/>
        </p:nvPicPr>
        <p:blipFill>
          <a:blip r:embed="rId4"/>
          <a:stretch>
            <a:fillRect/>
          </a:stretch>
        </p:blipFill>
        <p:spPr>
          <a:xfrm>
            <a:off x="1576608" y="1928160"/>
            <a:ext cx="8388774" cy="4585749"/>
          </a:xfrm>
          <a:prstGeom prst="rect">
            <a:avLst/>
          </a:prstGeom>
        </p:spPr>
      </p:pic>
      <p:sp>
        <p:nvSpPr>
          <p:cNvPr id="2" name="제목 1"/>
          <p:cNvSpPr>
            <a:spLocks noGrp="1"/>
          </p:cNvSpPr>
          <p:nvPr>
            <p:ph type="title"/>
          </p:nvPr>
        </p:nvSpPr>
        <p:spPr/>
        <p:txBody>
          <a:bodyPr/>
          <a:lstStyle/>
          <a:p>
            <a:r>
              <a:rPr lang="en-US" altLang="ko-KR" sz="3200" dirty="0">
                <a:ea typeface="나눔고딕" panose="020D0804000000000000" pitchFamily="50" charset="-127"/>
                <a:cs typeface="Arial" panose="020B0604020202020204" pitchFamily="34" charset="0"/>
              </a:rPr>
              <a:t>Design of </a:t>
            </a:r>
            <a:r>
              <a:rPr lang="en-US" altLang="ko-KR" sz="3200" spc="-20" dirty="0">
                <a:ea typeface="나눔고딕" pitchFamily="50" charset="-127"/>
                <a:cs typeface="Arial" panose="020B0604020202020204" pitchFamily="34" charset="0"/>
              </a:rPr>
              <a:t>AI-based NFV MANO </a:t>
            </a:r>
            <a:r>
              <a:rPr lang="en-US" altLang="ko-KR" sz="3200" dirty="0">
                <a:ea typeface="나눔고딕" panose="020D0804000000000000" pitchFamily="50" charset="-127"/>
                <a:cs typeface="Arial" panose="020B0604020202020204" pitchFamily="34" charset="0"/>
              </a:rPr>
              <a:t>(4/8)</a:t>
            </a:r>
            <a:r>
              <a:rPr lang="ko-KR" altLang="en-US" sz="3200"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a:xfrm>
            <a:off x="191344" y="764704"/>
            <a:ext cx="12000656" cy="5904656"/>
          </a:xfrm>
        </p:spPr>
        <p:txBody>
          <a:bodyPr>
            <a:normAutofit/>
          </a:bodyPr>
          <a:lstStyle/>
          <a:p>
            <a:r>
              <a:rPr lang="en-US" altLang="ko-KR" b="1" dirty="0">
                <a:ea typeface="나눔고딕" panose="020D0804000000000000" pitchFamily="50" charset="-127"/>
              </a:rPr>
              <a:t>VNF Deployment</a:t>
            </a:r>
          </a:p>
          <a:p>
            <a:pPr lvl="1"/>
            <a:r>
              <a:rPr lang="en-US" altLang="ko-KR" sz="1800" dirty="0" smtClean="0">
                <a:ea typeface="나눔고딕" panose="020D0804000000000000" pitchFamily="50" charset="-127"/>
              </a:rPr>
              <a:t>Optimize the placement of VNFs in response to network service requests.</a:t>
            </a:r>
          </a:p>
          <a:p>
            <a:pPr lvl="1"/>
            <a:r>
              <a:rPr lang="en-US" altLang="ko-KR" sz="1800" dirty="0" smtClean="0">
                <a:ea typeface="나눔고딕" panose="020D0804000000000000" pitchFamily="50" charset="-127"/>
              </a:rPr>
              <a:t>Leverage GNN Algorithm with Integer Linear Programming (ILP)</a:t>
            </a:r>
          </a:p>
          <a:p>
            <a:pPr lvl="2"/>
            <a:endParaRPr lang="en-US" altLang="ko-KR" sz="1800" dirty="0">
              <a:ea typeface="나눔고딕" panose="020D0804000000000000" pitchFamily="50" charset="-127"/>
            </a:endParaRPr>
          </a:p>
          <a:p>
            <a:pPr lvl="1"/>
            <a:endParaRPr lang="en-US" altLang="ko-KR" dirty="0">
              <a:ea typeface="나눔고딕" panose="020D0804000000000000" pitchFamily="50" charset="-127"/>
            </a:endParaRPr>
          </a:p>
        </p:txBody>
      </p:sp>
      <p:sp>
        <p:nvSpPr>
          <p:cNvPr id="5" name="직사각형 4"/>
          <p:cNvSpPr>
            <a:spLocks/>
          </p:cNvSpPr>
          <p:nvPr/>
        </p:nvSpPr>
        <p:spPr>
          <a:xfrm>
            <a:off x="8058150" y="2076450"/>
            <a:ext cx="1743075" cy="6324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8" name="직사각형 7"/>
          <p:cNvSpPr>
            <a:spLocks/>
          </p:cNvSpPr>
          <p:nvPr/>
        </p:nvSpPr>
        <p:spPr>
          <a:xfrm>
            <a:off x="4600575" y="2087880"/>
            <a:ext cx="1752600" cy="621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9" name="직사각형 8"/>
          <p:cNvSpPr>
            <a:spLocks/>
          </p:cNvSpPr>
          <p:nvPr/>
        </p:nvSpPr>
        <p:spPr>
          <a:xfrm>
            <a:off x="4443170" y="2981325"/>
            <a:ext cx="2052880" cy="6667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1" name="직사각형 10"/>
          <p:cNvSpPr>
            <a:spLocks/>
          </p:cNvSpPr>
          <p:nvPr/>
        </p:nvSpPr>
        <p:spPr>
          <a:xfrm>
            <a:off x="3590924" y="3948290"/>
            <a:ext cx="1400175" cy="43321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2" name="직사각형 11"/>
          <p:cNvSpPr>
            <a:spLocks/>
          </p:cNvSpPr>
          <p:nvPr/>
        </p:nvSpPr>
        <p:spPr>
          <a:xfrm>
            <a:off x="3590925" y="4705350"/>
            <a:ext cx="1409700" cy="8763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3" name="직사각형 12"/>
          <p:cNvSpPr>
            <a:spLocks/>
          </p:cNvSpPr>
          <p:nvPr/>
        </p:nvSpPr>
        <p:spPr>
          <a:xfrm>
            <a:off x="4600575" y="5724524"/>
            <a:ext cx="1762125" cy="6191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4" name="직사각형 13"/>
          <p:cNvSpPr>
            <a:spLocks/>
          </p:cNvSpPr>
          <p:nvPr/>
        </p:nvSpPr>
        <p:spPr>
          <a:xfrm>
            <a:off x="6000749" y="3947160"/>
            <a:ext cx="1400175" cy="4438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5" name="직사각형 14"/>
          <p:cNvSpPr>
            <a:spLocks/>
          </p:cNvSpPr>
          <p:nvPr/>
        </p:nvSpPr>
        <p:spPr>
          <a:xfrm>
            <a:off x="8229601" y="3948291"/>
            <a:ext cx="1409699" cy="44589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6" name="직사각형 15"/>
          <p:cNvSpPr>
            <a:spLocks/>
          </p:cNvSpPr>
          <p:nvPr/>
        </p:nvSpPr>
        <p:spPr>
          <a:xfrm>
            <a:off x="8235950" y="4786363"/>
            <a:ext cx="1409699" cy="42698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7" name="직사각형 16"/>
          <p:cNvSpPr>
            <a:spLocks/>
          </p:cNvSpPr>
          <p:nvPr/>
        </p:nvSpPr>
        <p:spPr>
          <a:xfrm>
            <a:off x="8077200" y="5715000"/>
            <a:ext cx="1752600" cy="62864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9" name="직사각형 18"/>
          <p:cNvSpPr>
            <a:spLocks/>
          </p:cNvSpPr>
          <p:nvPr/>
        </p:nvSpPr>
        <p:spPr>
          <a:xfrm>
            <a:off x="6505575" y="2457450"/>
            <a:ext cx="1381125" cy="4476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0" name="직사각형 19"/>
          <p:cNvSpPr>
            <a:spLocks/>
          </p:cNvSpPr>
          <p:nvPr/>
        </p:nvSpPr>
        <p:spPr>
          <a:xfrm>
            <a:off x="3219451" y="2639952"/>
            <a:ext cx="1162050" cy="57949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1" name="직사각형 20"/>
          <p:cNvSpPr>
            <a:spLocks/>
          </p:cNvSpPr>
          <p:nvPr/>
        </p:nvSpPr>
        <p:spPr>
          <a:xfrm>
            <a:off x="1831033" y="3550920"/>
            <a:ext cx="1197918" cy="50673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2" name="직사각형 21"/>
          <p:cNvSpPr>
            <a:spLocks/>
          </p:cNvSpPr>
          <p:nvPr/>
        </p:nvSpPr>
        <p:spPr>
          <a:xfrm>
            <a:off x="1828801" y="2758440"/>
            <a:ext cx="1226820" cy="7086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3" name="직사각형 22"/>
          <p:cNvSpPr>
            <a:spLocks/>
          </p:cNvSpPr>
          <p:nvPr/>
        </p:nvSpPr>
        <p:spPr>
          <a:xfrm>
            <a:off x="1828800" y="4247553"/>
            <a:ext cx="1214401" cy="56257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4" name="직사각형 23"/>
          <p:cNvSpPr>
            <a:spLocks/>
          </p:cNvSpPr>
          <p:nvPr/>
        </p:nvSpPr>
        <p:spPr>
          <a:xfrm>
            <a:off x="1814550" y="4939820"/>
            <a:ext cx="1233450" cy="3275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Tree>
    <p:custDataLst>
      <p:tags r:id="rId1"/>
    </p:custDataLst>
    <p:extLst>
      <p:ext uri="{BB962C8B-B14F-4D97-AF65-F5344CB8AC3E}">
        <p14:creationId xmlns:p14="http://schemas.microsoft.com/office/powerpoint/2010/main" val="90461494"/>
      </p:ext>
    </p:extLst>
  </p:cSld>
  <p:clrMapOvr>
    <a:masterClrMapping/>
  </p:clrMapOvr>
  <p:transition advTm="692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1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1"/>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3"/>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2"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1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par>
                                <p:cTn id="73" presetID="1" presetClass="exit" presetSubtype="0" fill="hold" grpId="3" nodeType="withEffect">
                                  <p:stCondLst>
                                    <p:cond delay="0"/>
                                  </p:stCondLst>
                                  <p:childTnLst>
                                    <p:set>
                                      <p:cBhvr>
                                        <p:cTn id="74" dur="1" fill="hold">
                                          <p:stCondLst>
                                            <p:cond delay="0"/>
                                          </p:stCondLst>
                                        </p:cTn>
                                        <p:tgtEl>
                                          <p:spTgt spid="1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14"/>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1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2" nodeType="clickEffect">
                                  <p:stCondLst>
                                    <p:cond delay="0"/>
                                  </p:stCondLst>
                                  <p:childTnLst>
                                    <p:set>
                                      <p:cBhvr>
                                        <p:cTn id="90" dur="1" fill="hold">
                                          <p:stCondLst>
                                            <p:cond delay="0"/>
                                          </p:stCondLst>
                                        </p:cTn>
                                        <p:tgtEl>
                                          <p:spTgt spid="17"/>
                                        </p:tgtEl>
                                        <p:attrNameLst>
                                          <p:attrName>style.visibility</p:attrName>
                                        </p:attrNameLst>
                                      </p:cBhvr>
                                      <p:to>
                                        <p:strVal val="visible"/>
                                      </p:to>
                                    </p:set>
                                  </p:childTnLst>
                                </p:cTn>
                              </p:par>
                              <p:par>
                                <p:cTn id="91" presetID="1" presetClass="exit" presetSubtype="0" fill="hold" grpId="1" nodeType="withEffect">
                                  <p:stCondLst>
                                    <p:cond delay="0"/>
                                  </p:stCondLst>
                                  <p:childTnLst>
                                    <p:set>
                                      <p:cBhvr>
                                        <p:cTn id="9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animBg="1"/>
      <p:bldP spid="9" grpId="1" animBg="1"/>
      <p:bldP spid="11" grpId="0" animBg="1"/>
      <p:bldP spid="11" grpId="1" animBg="1"/>
      <p:bldP spid="12" grpId="0" animBg="1"/>
      <p:bldP spid="12" grpId="1" animBg="1"/>
      <p:bldP spid="13" grpId="0" animBg="1"/>
      <p:bldP spid="13" grpId="1" animBg="1"/>
      <p:bldP spid="13" grpId="2" animBg="1"/>
      <p:bldP spid="13" grpId="3" animBg="1"/>
      <p:bldP spid="14" grpId="0" animBg="1"/>
      <p:bldP spid="14" grpId="1" animBg="1"/>
      <p:bldP spid="15" grpId="0" animBg="1"/>
      <p:bldP spid="15" grpId="1" animBg="1"/>
      <p:bldP spid="16" grpId="0" animBg="1"/>
      <p:bldP spid="16" grpId="1" animBg="1"/>
      <p:bldP spid="17" grpId="0" animBg="1"/>
      <p:bldP spid="17" grpId="1" animBg="1"/>
      <p:bldP spid="17" grpId="2"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p:cNvPicPr>
            <a:picLocks noChangeAspect="1"/>
          </p:cNvPicPr>
          <p:nvPr/>
        </p:nvPicPr>
        <p:blipFill>
          <a:blip r:embed="rId4"/>
          <a:stretch>
            <a:fillRect/>
          </a:stretch>
        </p:blipFill>
        <p:spPr>
          <a:xfrm>
            <a:off x="8087" y="1916832"/>
            <a:ext cx="10907563" cy="4654309"/>
          </a:xfrm>
          <a:prstGeom prst="rect">
            <a:avLst/>
          </a:prstGeom>
        </p:spPr>
      </p:pic>
      <p:sp>
        <p:nvSpPr>
          <p:cNvPr id="2" name="제목 1"/>
          <p:cNvSpPr>
            <a:spLocks noGrp="1"/>
          </p:cNvSpPr>
          <p:nvPr>
            <p:ph type="title"/>
          </p:nvPr>
        </p:nvSpPr>
        <p:spPr/>
        <p:txBody>
          <a:bodyPr/>
          <a:lstStyle/>
          <a:p>
            <a:r>
              <a:rPr lang="en-US" altLang="ko-KR" sz="3200" dirty="0">
                <a:ea typeface="나눔고딕" panose="020D0804000000000000" pitchFamily="50" charset="-127"/>
                <a:cs typeface="Arial" panose="020B0604020202020204" pitchFamily="34" charset="0"/>
              </a:rPr>
              <a:t>Design of </a:t>
            </a:r>
            <a:r>
              <a:rPr lang="en-US" altLang="ko-KR" sz="3200" spc="-20" dirty="0">
                <a:ea typeface="나눔고딕" pitchFamily="50" charset="-127"/>
                <a:cs typeface="Arial" panose="020B0604020202020204" pitchFamily="34" charset="0"/>
              </a:rPr>
              <a:t>AI-based NFV MANO </a:t>
            </a:r>
            <a:r>
              <a:rPr lang="en-US" altLang="ko-KR" sz="3200" dirty="0">
                <a:ea typeface="나눔고딕" panose="020D0804000000000000" pitchFamily="50" charset="-127"/>
                <a:cs typeface="Arial" panose="020B0604020202020204" pitchFamily="34" charset="0"/>
              </a:rPr>
              <a:t>(5/8)</a:t>
            </a:r>
            <a:r>
              <a:rPr lang="ko-KR" altLang="en-US" sz="3200"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a:xfrm>
            <a:off x="191344" y="764704"/>
            <a:ext cx="12000656" cy="5904656"/>
          </a:xfrm>
        </p:spPr>
        <p:txBody>
          <a:bodyPr>
            <a:normAutofit/>
          </a:bodyPr>
          <a:lstStyle/>
          <a:p>
            <a:r>
              <a:rPr lang="en-US" altLang="ko-KR" b="1" dirty="0">
                <a:ea typeface="나눔고딕" panose="020D0804000000000000" pitchFamily="50" charset="-127"/>
              </a:rPr>
              <a:t>Auto-scaling</a:t>
            </a:r>
          </a:p>
          <a:p>
            <a:pPr lvl="1"/>
            <a:r>
              <a:rPr lang="en-US" altLang="ko-KR" sz="1800" dirty="0">
                <a:ea typeface="나눔고딕" panose="020D0804000000000000" pitchFamily="50" charset="-127"/>
              </a:rPr>
              <a:t>Optimally scale VNF instances according to changes in network traffic</a:t>
            </a:r>
          </a:p>
          <a:p>
            <a:pPr lvl="1"/>
            <a:r>
              <a:rPr lang="en-US" altLang="ko-KR" sz="1800" dirty="0">
                <a:ea typeface="나눔고딕" panose="020D0804000000000000" pitchFamily="50" charset="-127"/>
              </a:rPr>
              <a:t>Leverage DQN Algorithm with macro-action</a:t>
            </a:r>
          </a:p>
          <a:p>
            <a:pPr lvl="2"/>
            <a:endParaRPr lang="en-US" altLang="ko-KR" sz="1600" dirty="0">
              <a:ea typeface="나눔고딕" panose="020D0804000000000000" pitchFamily="50" charset="-127"/>
            </a:endParaRPr>
          </a:p>
          <a:p>
            <a:pPr lvl="1"/>
            <a:endParaRPr lang="en-US" altLang="ko-KR" sz="2000" dirty="0">
              <a:ea typeface="나눔고딕" panose="020D0804000000000000" pitchFamily="50" charset="-127"/>
            </a:endParaRPr>
          </a:p>
        </p:txBody>
      </p:sp>
      <p:sp>
        <p:nvSpPr>
          <p:cNvPr id="5" name="직사각형 4"/>
          <p:cNvSpPr/>
          <p:nvPr/>
        </p:nvSpPr>
        <p:spPr>
          <a:xfrm>
            <a:off x="1685925" y="1924050"/>
            <a:ext cx="1838325" cy="6619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6" name="직사각형 5"/>
          <p:cNvSpPr/>
          <p:nvPr/>
        </p:nvSpPr>
        <p:spPr>
          <a:xfrm>
            <a:off x="8943976" y="1919288"/>
            <a:ext cx="1847850" cy="66198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7" name="직사각형 6"/>
          <p:cNvSpPr/>
          <p:nvPr/>
        </p:nvSpPr>
        <p:spPr>
          <a:xfrm>
            <a:off x="8791575" y="3858368"/>
            <a:ext cx="2114550" cy="9327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8" name="직사각형 7"/>
          <p:cNvSpPr/>
          <p:nvPr/>
        </p:nvSpPr>
        <p:spPr>
          <a:xfrm>
            <a:off x="8920163" y="5905500"/>
            <a:ext cx="1838325" cy="6385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9" name="직사각형 8"/>
          <p:cNvSpPr/>
          <p:nvPr/>
        </p:nvSpPr>
        <p:spPr>
          <a:xfrm>
            <a:off x="1685925" y="5905500"/>
            <a:ext cx="1847850" cy="6385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2" name="직사각형 11"/>
          <p:cNvSpPr/>
          <p:nvPr/>
        </p:nvSpPr>
        <p:spPr>
          <a:xfrm>
            <a:off x="4105275" y="3552825"/>
            <a:ext cx="2019300" cy="61912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3" name="직사각형 12"/>
          <p:cNvSpPr/>
          <p:nvPr/>
        </p:nvSpPr>
        <p:spPr>
          <a:xfrm>
            <a:off x="1771650" y="2752725"/>
            <a:ext cx="1619250" cy="23812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5" name="직사각형 14"/>
          <p:cNvSpPr/>
          <p:nvPr/>
        </p:nvSpPr>
        <p:spPr>
          <a:xfrm>
            <a:off x="5886449" y="2381250"/>
            <a:ext cx="2714625" cy="10287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6" name="직사각형 15"/>
          <p:cNvSpPr/>
          <p:nvPr/>
        </p:nvSpPr>
        <p:spPr>
          <a:xfrm>
            <a:off x="4181475" y="3790949"/>
            <a:ext cx="552450" cy="3143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7" name="직사각형 16"/>
          <p:cNvSpPr/>
          <p:nvPr/>
        </p:nvSpPr>
        <p:spPr>
          <a:xfrm>
            <a:off x="5402981" y="3804475"/>
            <a:ext cx="552450" cy="3143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8" name="직사각형 17"/>
          <p:cNvSpPr/>
          <p:nvPr/>
        </p:nvSpPr>
        <p:spPr>
          <a:xfrm>
            <a:off x="1904999" y="4552950"/>
            <a:ext cx="1152525" cy="37073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9" name="직사각형 18"/>
          <p:cNvSpPr/>
          <p:nvPr/>
        </p:nvSpPr>
        <p:spPr>
          <a:xfrm>
            <a:off x="1904998" y="5086351"/>
            <a:ext cx="1157289"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0" name="직사각형 19"/>
          <p:cNvSpPr/>
          <p:nvPr/>
        </p:nvSpPr>
        <p:spPr>
          <a:xfrm>
            <a:off x="5524499" y="4552950"/>
            <a:ext cx="1152526" cy="3714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1" name="직사각형 20"/>
          <p:cNvSpPr/>
          <p:nvPr/>
        </p:nvSpPr>
        <p:spPr>
          <a:xfrm>
            <a:off x="5514975" y="5076824"/>
            <a:ext cx="1152524" cy="3714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2" name="직사각형 21"/>
          <p:cNvSpPr/>
          <p:nvPr/>
        </p:nvSpPr>
        <p:spPr>
          <a:xfrm>
            <a:off x="1781175" y="3333750"/>
            <a:ext cx="1590675" cy="10096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4" name="직사각형 23"/>
          <p:cNvSpPr/>
          <p:nvPr/>
        </p:nvSpPr>
        <p:spPr>
          <a:xfrm>
            <a:off x="95250" y="3386138"/>
            <a:ext cx="1304926" cy="92868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5" name="직사각형 24"/>
          <p:cNvSpPr/>
          <p:nvPr/>
        </p:nvSpPr>
        <p:spPr>
          <a:xfrm>
            <a:off x="6496050" y="3552825"/>
            <a:ext cx="1743074" cy="609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Tree>
    <p:custDataLst>
      <p:tags r:id="rId1"/>
    </p:custDataLst>
    <p:extLst>
      <p:ext uri="{BB962C8B-B14F-4D97-AF65-F5344CB8AC3E}">
        <p14:creationId xmlns:p14="http://schemas.microsoft.com/office/powerpoint/2010/main" val="3522620241"/>
      </p:ext>
    </p:extLst>
  </p:cSld>
  <p:clrMapOvr>
    <a:masterClrMapping/>
  </p:clrMapOvr>
  <p:transition advTm="692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19"/>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8"/>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12"/>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1"/>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7"/>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0"/>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childTnLst>
                                </p:cTn>
                              </p:par>
                              <p:par>
                                <p:cTn id="91" presetID="1" presetClass="exit" presetSubtype="0" fill="hold" grpId="1" nodeType="withEffect">
                                  <p:stCondLst>
                                    <p:cond delay="0"/>
                                  </p:stCondLst>
                                  <p:childTnLst>
                                    <p:set>
                                      <p:cBhvr>
                                        <p:cTn id="92" dur="1" fill="hold">
                                          <p:stCondLst>
                                            <p:cond delay="0"/>
                                          </p:stCondLst>
                                        </p:cTn>
                                        <p:tgtEl>
                                          <p:spTgt spid="2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8" grpId="1" animBg="1"/>
      <p:bldP spid="9" grpId="0" animBg="1"/>
      <p:bldP spid="9" grpId="1" animBg="1"/>
      <p:bldP spid="12" grpId="0" animBg="1"/>
      <p:bldP spid="12" grpId="1" animBg="1"/>
      <p:bldP spid="13" grpId="0" animBg="1"/>
      <p:bldP spid="13"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4" grpId="0" animBg="1"/>
      <p:bldP spid="24" grpId="1" animBg="1"/>
      <p:bldP spid="25" grpId="0" animBg="1"/>
      <p:bldP spid="2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직사각형 17"/>
          <p:cNvSpPr/>
          <p:nvPr/>
        </p:nvSpPr>
        <p:spPr>
          <a:xfrm>
            <a:off x="-4071" y="-13713"/>
            <a:ext cx="12192000" cy="660902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2" name="제목 1"/>
          <p:cNvSpPr>
            <a:spLocks noGrp="1"/>
          </p:cNvSpPr>
          <p:nvPr>
            <p:ph type="ctrTitle"/>
          </p:nvPr>
        </p:nvSpPr>
        <p:spPr>
          <a:xfrm>
            <a:off x="1617134" y="609776"/>
            <a:ext cx="2365218" cy="1470025"/>
          </a:xfrm>
        </p:spPr>
        <p:txBody>
          <a:bodyPr>
            <a:noAutofit/>
          </a:bodyPr>
          <a:lstStyle/>
          <a:p>
            <a:pPr algn="l"/>
            <a:r>
              <a:rPr lang="en-US" altLang="ko-KR" sz="3200" dirty="0">
                <a:latin typeface="Arial" panose="020B0604020202020204" pitchFamily="34" charset="0"/>
                <a:cs typeface="Arial" pitchFamily="34" charset="0"/>
              </a:rPr>
              <a:t>Table of </a:t>
            </a:r>
            <a:br>
              <a:rPr lang="en-US" altLang="ko-KR" sz="3200" dirty="0">
                <a:latin typeface="Arial" panose="020B0604020202020204" pitchFamily="34" charset="0"/>
                <a:cs typeface="Arial" pitchFamily="34" charset="0"/>
              </a:rPr>
            </a:br>
            <a:r>
              <a:rPr lang="en-US" altLang="ko-KR" sz="3200" dirty="0">
                <a:latin typeface="Arial" panose="020B0604020202020204" pitchFamily="34" charset="0"/>
                <a:cs typeface="Arial" pitchFamily="34" charset="0"/>
              </a:rPr>
              <a:t>Contents</a:t>
            </a:r>
            <a:endParaRPr lang="ko-KR" altLang="en-US" sz="3200" dirty="0">
              <a:latin typeface="Arial" panose="020B0604020202020204" pitchFamily="34" charset="0"/>
              <a:cs typeface="Arial" pitchFamily="34" charset="0"/>
            </a:endParaRPr>
          </a:p>
        </p:txBody>
      </p:sp>
      <p:sp>
        <p:nvSpPr>
          <p:cNvPr id="10" name="부제목 2"/>
          <p:cNvSpPr txBox="1">
            <a:spLocks/>
          </p:cNvSpPr>
          <p:nvPr/>
        </p:nvSpPr>
        <p:spPr>
          <a:xfrm>
            <a:off x="4727848" y="845108"/>
            <a:ext cx="7464153" cy="5608228"/>
          </a:xfrm>
          <a:prstGeom prst="rect">
            <a:avLst/>
          </a:prstGeom>
        </p:spPr>
        <p:txBody>
          <a:bodyPr vert="horz" lIns="91440" tIns="45720" rIns="91440" bIns="45720" rtlCol="0">
            <a:noAutofit/>
          </a:bodyPr>
          <a:lstStyle/>
          <a:p>
            <a:pPr marL="171450" indent="-514350" fontAlgn="auto">
              <a:lnSpc>
                <a:spcPct val="150000"/>
              </a:lnSpc>
              <a:spcBef>
                <a:spcPts val="1200"/>
              </a:spcBef>
              <a:spcAft>
                <a:spcPts val="0"/>
              </a:spcAft>
              <a:buFont typeface="+mj-lt"/>
              <a:buAutoNum type="romanUcPeriod"/>
              <a:defRPr/>
            </a:pPr>
            <a:r>
              <a:rPr lang="en-US" altLang="ko-KR" sz="2400" u="sng" spc="-20" dirty="0">
                <a:solidFill>
                  <a:schemeClr val="bg1"/>
                </a:solidFill>
                <a:latin typeface="Arial" pitchFamily="34" charset="0"/>
                <a:ea typeface="나눔고딕" pitchFamily="50" charset="-127"/>
                <a:cs typeface="Arial" pitchFamily="34" charset="0"/>
              </a:rPr>
              <a:t>Introduction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Background and Related Work</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AI-based NFV Management and Orchestration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Implementation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Evaluation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Conclusion</a:t>
            </a: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lumMod val="75000"/>
                </a:schemeClr>
              </a:solidFill>
              <a:latin typeface="Arial" panose="020B0604020202020204" pitchFamily="34" charset="0"/>
              <a:ea typeface="나눔고딕" pitchFamily="50" charset="-127"/>
              <a:cs typeface="Arial" pitchFamily="34" charset="0"/>
            </a:endParaRPr>
          </a:p>
        </p:txBody>
      </p:sp>
    </p:spTree>
    <p:extLst>
      <p:ext uri="{BB962C8B-B14F-4D97-AF65-F5344CB8AC3E}">
        <p14:creationId xmlns:p14="http://schemas.microsoft.com/office/powerpoint/2010/main" val="753644971"/>
      </p:ext>
    </p:extLst>
  </p:cSld>
  <p:clrMapOvr>
    <a:masterClrMapping/>
  </p:clrMapOvr>
  <p:transition advTm="19246">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그림 23"/>
          <p:cNvPicPr>
            <a:picLocks noChangeAspect="1"/>
          </p:cNvPicPr>
          <p:nvPr/>
        </p:nvPicPr>
        <p:blipFill>
          <a:blip r:embed="rId4"/>
          <a:stretch>
            <a:fillRect/>
          </a:stretch>
        </p:blipFill>
        <p:spPr>
          <a:xfrm>
            <a:off x="398823" y="1992455"/>
            <a:ext cx="10688277" cy="4585078"/>
          </a:xfrm>
          <a:prstGeom prst="rect">
            <a:avLst/>
          </a:prstGeom>
        </p:spPr>
      </p:pic>
      <p:sp>
        <p:nvSpPr>
          <p:cNvPr id="2" name="제목 1"/>
          <p:cNvSpPr>
            <a:spLocks noGrp="1"/>
          </p:cNvSpPr>
          <p:nvPr>
            <p:ph type="title"/>
          </p:nvPr>
        </p:nvSpPr>
        <p:spPr/>
        <p:txBody>
          <a:bodyPr/>
          <a:lstStyle/>
          <a:p>
            <a:r>
              <a:rPr lang="en-US" altLang="ko-KR" sz="3200" dirty="0">
                <a:ea typeface="나눔고딕" panose="020D0804000000000000" pitchFamily="50" charset="-127"/>
                <a:cs typeface="Arial" panose="020B0604020202020204" pitchFamily="34" charset="0"/>
              </a:rPr>
              <a:t>Design of </a:t>
            </a:r>
            <a:r>
              <a:rPr lang="en-US" altLang="ko-KR" sz="3200" spc="-20" dirty="0">
                <a:ea typeface="나눔고딕" pitchFamily="50" charset="-127"/>
                <a:cs typeface="Arial" panose="020B0604020202020204" pitchFamily="34" charset="0"/>
              </a:rPr>
              <a:t>AI-based NFV MANO </a:t>
            </a:r>
            <a:r>
              <a:rPr lang="en-US" altLang="ko-KR" sz="3200" dirty="0">
                <a:ea typeface="나눔고딕" panose="020D0804000000000000" pitchFamily="50" charset="-127"/>
                <a:cs typeface="Arial" panose="020B0604020202020204" pitchFamily="34" charset="0"/>
              </a:rPr>
              <a:t>(6/8)</a:t>
            </a:r>
            <a:r>
              <a:rPr lang="ko-KR" altLang="en-US" sz="3200"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a:xfrm>
            <a:off x="248494" y="752004"/>
            <a:ext cx="12000656" cy="6117918"/>
          </a:xfrm>
        </p:spPr>
        <p:txBody>
          <a:bodyPr>
            <a:normAutofit/>
          </a:bodyPr>
          <a:lstStyle/>
          <a:p>
            <a:r>
              <a:rPr lang="en-US" altLang="ko-KR" b="1" dirty="0">
                <a:ea typeface="나눔고딕" panose="020D0804000000000000" pitchFamily="50" charset="-127"/>
              </a:rPr>
              <a:t>Service Function Chaining</a:t>
            </a:r>
          </a:p>
          <a:p>
            <a:pPr lvl="1"/>
            <a:r>
              <a:rPr lang="en-US" altLang="ko-KR" sz="1800" dirty="0">
                <a:ea typeface="나눔고딕" panose="020D0804000000000000" pitchFamily="50" charset="-127"/>
              </a:rPr>
              <a:t>Improve service quality by altering the SFC chain without creating or deleting additional VNFs</a:t>
            </a:r>
          </a:p>
          <a:p>
            <a:pPr lvl="1"/>
            <a:r>
              <a:rPr lang="en-US" altLang="ko-KR" sz="1800" dirty="0">
                <a:ea typeface="나눔고딕" panose="020D0804000000000000" pitchFamily="50" charset="-127"/>
              </a:rPr>
              <a:t>Leverage DQN Algorithm with macro-action</a:t>
            </a:r>
          </a:p>
          <a:p>
            <a:pPr lvl="1"/>
            <a:endParaRPr lang="en-US" altLang="ko-KR" sz="1600" dirty="0">
              <a:ea typeface="나눔고딕" panose="020D0804000000000000" pitchFamily="50" charset="-127"/>
            </a:endParaRPr>
          </a:p>
          <a:p>
            <a:pPr lvl="3"/>
            <a:endParaRPr lang="en-US" altLang="ko-KR" sz="1100" dirty="0">
              <a:ea typeface="나눔고딕" panose="020D0804000000000000" pitchFamily="50" charset="-127"/>
            </a:endParaRPr>
          </a:p>
          <a:p>
            <a:pPr lvl="1"/>
            <a:endParaRPr lang="en-US" altLang="ko-KR" sz="1600" dirty="0">
              <a:ea typeface="나눔고딕" panose="020D0804000000000000" pitchFamily="50" charset="-127"/>
            </a:endParaRPr>
          </a:p>
        </p:txBody>
      </p:sp>
      <p:sp>
        <p:nvSpPr>
          <p:cNvPr id="5" name="직사각형 4"/>
          <p:cNvSpPr/>
          <p:nvPr/>
        </p:nvSpPr>
        <p:spPr>
          <a:xfrm>
            <a:off x="2000250" y="2000250"/>
            <a:ext cx="1809750" cy="6540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6" name="직사각형 5"/>
          <p:cNvSpPr/>
          <p:nvPr/>
        </p:nvSpPr>
        <p:spPr>
          <a:xfrm>
            <a:off x="9144000" y="1995488"/>
            <a:ext cx="1819275" cy="64826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7" name="직사각형 6"/>
          <p:cNvSpPr/>
          <p:nvPr/>
        </p:nvSpPr>
        <p:spPr>
          <a:xfrm>
            <a:off x="8991599" y="3905250"/>
            <a:ext cx="2081213" cy="914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8" name="직사각형 7"/>
          <p:cNvSpPr/>
          <p:nvPr/>
        </p:nvSpPr>
        <p:spPr>
          <a:xfrm>
            <a:off x="9121139" y="5913120"/>
            <a:ext cx="1804035" cy="63055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9" name="직사각형 8"/>
          <p:cNvSpPr/>
          <p:nvPr/>
        </p:nvSpPr>
        <p:spPr>
          <a:xfrm>
            <a:off x="1991545" y="5915025"/>
            <a:ext cx="1818456" cy="6381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0" name="직사각형 9"/>
          <p:cNvSpPr/>
          <p:nvPr/>
        </p:nvSpPr>
        <p:spPr>
          <a:xfrm>
            <a:off x="4069081" y="3600451"/>
            <a:ext cx="2522220" cy="609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1" name="직사각형 10"/>
          <p:cNvSpPr/>
          <p:nvPr/>
        </p:nvSpPr>
        <p:spPr>
          <a:xfrm>
            <a:off x="2077269" y="2819399"/>
            <a:ext cx="1619250" cy="2434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3" name="직사각형 12"/>
          <p:cNvSpPr/>
          <p:nvPr/>
        </p:nvSpPr>
        <p:spPr>
          <a:xfrm>
            <a:off x="6734176" y="3609975"/>
            <a:ext cx="1714500" cy="6000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6" name="직사각형 15"/>
          <p:cNvSpPr/>
          <p:nvPr/>
        </p:nvSpPr>
        <p:spPr>
          <a:xfrm>
            <a:off x="2219325" y="4655820"/>
            <a:ext cx="1133475" cy="3733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0" name="직사각형 19"/>
          <p:cNvSpPr/>
          <p:nvPr/>
        </p:nvSpPr>
        <p:spPr>
          <a:xfrm>
            <a:off x="2091148" y="3390900"/>
            <a:ext cx="1556927" cy="990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1" name="직사각형 20"/>
          <p:cNvSpPr/>
          <p:nvPr/>
        </p:nvSpPr>
        <p:spPr>
          <a:xfrm>
            <a:off x="3887020" y="4662488"/>
            <a:ext cx="1126940" cy="3667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2" name="직사각형 21"/>
          <p:cNvSpPr/>
          <p:nvPr/>
        </p:nvSpPr>
        <p:spPr>
          <a:xfrm>
            <a:off x="5534846" y="4648200"/>
            <a:ext cx="1132656"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3" name="직사각형 22"/>
          <p:cNvSpPr/>
          <p:nvPr/>
        </p:nvSpPr>
        <p:spPr>
          <a:xfrm>
            <a:off x="7239000" y="4662487"/>
            <a:ext cx="1123950" cy="3714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5" name="직사각형 24"/>
          <p:cNvSpPr/>
          <p:nvPr/>
        </p:nvSpPr>
        <p:spPr>
          <a:xfrm>
            <a:off x="406400" y="3438525"/>
            <a:ext cx="1289050" cy="8763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Tree>
    <p:custDataLst>
      <p:tags r:id="rId1"/>
    </p:custDataLst>
    <p:extLst>
      <p:ext uri="{BB962C8B-B14F-4D97-AF65-F5344CB8AC3E}">
        <p14:creationId xmlns:p14="http://schemas.microsoft.com/office/powerpoint/2010/main" val="2573707023"/>
      </p:ext>
    </p:extLst>
  </p:cSld>
  <p:clrMapOvr>
    <a:masterClrMapping/>
  </p:clrMapOvr>
  <p:transition advTm="692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2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1"/>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8" grpId="1" animBg="1"/>
      <p:bldP spid="9" grpId="0" animBg="1"/>
      <p:bldP spid="9" grpId="1" animBg="1"/>
      <p:bldP spid="10" grpId="0" animBg="1"/>
      <p:bldP spid="10" grpId="1" animBg="1"/>
      <p:bldP spid="11" grpId="0" animBg="1"/>
      <p:bldP spid="11" grpId="1" animBg="1"/>
      <p:bldP spid="13" grpId="0" animBg="1"/>
      <p:bldP spid="13" grpId="1" animBg="1"/>
      <p:bldP spid="16" grpId="0" animBg="1"/>
      <p:bldP spid="16" grpId="1" animBg="1"/>
      <p:bldP spid="20" grpId="0" animBg="1"/>
      <p:bldP spid="20" grpId="1" animBg="1"/>
      <p:bldP spid="21" grpId="0" animBg="1"/>
      <p:bldP spid="21" grpId="1" animBg="1"/>
      <p:bldP spid="22" grpId="0" animBg="1"/>
      <p:bldP spid="22" grpId="1" animBg="1"/>
      <p:bldP spid="23" grpId="0" animBg="1"/>
      <p:bldP spid="23" grpId="1" animBg="1"/>
      <p:bldP spid="25" grpId="0" animBg="1"/>
      <p:bldP spid="2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그림 19"/>
          <p:cNvPicPr>
            <a:picLocks noChangeAspect="1"/>
          </p:cNvPicPr>
          <p:nvPr/>
        </p:nvPicPr>
        <p:blipFill>
          <a:blip r:embed="rId4"/>
          <a:stretch>
            <a:fillRect/>
          </a:stretch>
        </p:blipFill>
        <p:spPr>
          <a:xfrm>
            <a:off x="1277796" y="1909304"/>
            <a:ext cx="8662493" cy="4525289"/>
          </a:xfrm>
          <a:prstGeom prst="rect">
            <a:avLst/>
          </a:prstGeom>
        </p:spPr>
      </p:pic>
      <p:sp>
        <p:nvSpPr>
          <p:cNvPr id="2" name="제목 1"/>
          <p:cNvSpPr>
            <a:spLocks noGrp="1"/>
          </p:cNvSpPr>
          <p:nvPr>
            <p:ph type="title"/>
          </p:nvPr>
        </p:nvSpPr>
        <p:spPr/>
        <p:txBody>
          <a:bodyPr/>
          <a:lstStyle/>
          <a:p>
            <a:r>
              <a:rPr lang="en-US" altLang="ko-KR" sz="3200" dirty="0">
                <a:ea typeface="나눔고딕" panose="020D0804000000000000" pitchFamily="50" charset="-127"/>
                <a:cs typeface="Arial" panose="020B0604020202020204" pitchFamily="34" charset="0"/>
              </a:rPr>
              <a:t>Design of </a:t>
            </a:r>
            <a:r>
              <a:rPr lang="en-US" altLang="ko-KR" sz="3200" spc="-20" dirty="0">
                <a:ea typeface="나눔고딕" pitchFamily="50" charset="-127"/>
                <a:cs typeface="Arial" panose="020B0604020202020204" pitchFamily="34" charset="0"/>
              </a:rPr>
              <a:t>AI-based NFV MANO </a:t>
            </a:r>
            <a:r>
              <a:rPr lang="en-US" altLang="ko-KR" sz="3200" dirty="0">
                <a:ea typeface="나눔고딕" panose="020D0804000000000000" pitchFamily="50" charset="-127"/>
                <a:cs typeface="Arial" panose="020B0604020202020204" pitchFamily="34" charset="0"/>
              </a:rPr>
              <a:t>(7/8)</a:t>
            </a:r>
            <a:r>
              <a:rPr lang="ko-KR" altLang="en-US" sz="3200"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a:xfrm>
            <a:off x="191344" y="764704"/>
            <a:ext cx="12000656" cy="5904656"/>
          </a:xfrm>
        </p:spPr>
        <p:txBody>
          <a:bodyPr>
            <a:normAutofit/>
          </a:bodyPr>
          <a:lstStyle/>
          <a:p>
            <a:r>
              <a:rPr lang="en-US" altLang="ko-KR" b="1" dirty="0">
                <a:ea typeface="나눔고딕" panose="020D0804000000000000" pitchFamily="50" charset="-127"/>
              </a:rPr>
              <a:t>Consolidation</a:t>
            </a:r>
          </a:p>
          <a:p>
            <a:pPr lvl="1"/>
            <a:r>
              <a:rPr lang="en-US" altLang="ko-KR" sz="1800" dirty="0">
                <a:ea typeface="나눔고딕" panose="020D0804000000000000" pitchFamily="50" charset="-127"/>
              </a:rPr>
              <a:t>Achieve resource and power efficiency by concentrating distributed VNFs on nodes</a:t>
            </a:r>
          </a:p>
          <a:p>
            <a:pPr lvl="1"/>
            <a:r>
              <a:rPr lang="en-US" altLang="ko-KR" sz="1800" dirty="0">
                <a:ea typeface="나눔고딕" panose="020D0804000000000000" pitchFamily="50" charset="-127"/>
              </a:rPr>
              <a:t>Leverage PPO Algorithm with two-staged action (VNF Selection, Node Selection)</a:t>
            </a:r>
          </a:p>
          <a:p>
            <a:pPr lvl="1"/>
            <a:endParaRPr lang="en-US" altLang="ko-KR" sz="1800" dirty="0">
              <a:ea typeface="나눔고딕" panose="020D0804000000000000" pitchFamily="50" charset="-127"/>
            </a:endParaRPr>
          </a:p>
          <a:p>
            <a:pPr lvl="1"/>
            <a:endParaRPr lang="en-US" altLang="ko-KR" sz="2000" dirty="0">
              <a:ea typeface="나눔고딕" panose="020D0804000000000000" pitchFamily="50" charset="-127"/>
            </a:endParaRPr>
          </a:p>
          <a:p>
            <a:pPr lvl="1"/>
            <a:endParaRPr lang="en-US" altLang="ko-KR" sz="2000" dirty="0">
              <a:ea typeface="나눔고딕" panose="020D0804000000000000" pitchFamily="50" charset="-127"/>
            </a:endParaRPr>
          </a:p>
        </p:txBody>
      </p:sp>
      <p:sp>
        <p:nvSpPr>
          <p:cNvPr id="5" name="직사각형 4"/>
          <p:cNvSpPr/>
          <p:nvPr/>
        </p:nvSpPr>
        <p:spPr>
          <a:xfrm>
            <a:off x="2571750" y="1916832"/>
            <a:ext cx="1473200" cy="52791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8" name="직사각형 7"/>
          <p:cNvSpPr/>
          <p:nvPr/>
        </p:nvSpPr>
        <p:spPr>
          <a:xfrm>
            <a:off x="2466974" y="2543175"/>
            <a:ext cx="1581151" cy="3397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9" name="직사각형 8"/>
          <p:cNvSpPr/>
          <p:nvPr/>
        </p:nvSpPr>
        <p:spPr>
          <a:xfrm>
            <a:off x="8354540" y="1916832"/>
            <a:ext cx="1484785" cy="53109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0" name="직사각형 9"/>
          <p:cNvSpPr/>
          <p:nvPr/>
        </p:nvSpPr>
        <p:spPr>
          <a:xfrm>
            <a:off x="2639616" y="3149599"/>
            <a:ext cx="1269444" cy="8032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1" name="직사각형 10"/>
          <p:cNvSpPr/>
          <p:nvPr/>
        </p:nvSpPr>
        <p:spPr>
          <a:xfrm>
            <a:off x="2567608" y="4267200"/>
            <a:ext cx="1410032" cy="4800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2" name="직사각형 11"/>
          <p:cNvSpPr/>
          <p:nvPr/>
        </p:nvSpPr>
        <p:spPr>
          <a:xfrm>
            <a:off x="4714876" y="4267200"/>
            <a:ext cx="1409700" cy="4876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3" name="직사각형 12"/>
          <p:cNvSpPr/>
          <p:nvPr/>
        </p:nvSpPr>
        <p:spPr>
          <a:xfrm>
            <a:off x="6496050" y="3240781"/>
            <a:ext cx="1171576" cy="92164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4" name="직사각형 13"/>
          <p:cNvSpPr/>
          <p:nvPr/>
        </p:nvSpPr>
        <p:spPr>
          <a:xfrm>
            <a:off x="8235950" y="3726181"/>
            <a:ext cx="1701800" cy="11696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5" name="직사각형 14"/>
          <p:cNvSpPr/>
          <p:nvPr/>
        </p:nvSpPr>
        <p:spPr>
          <a:xfrm>
            <a:off x="8334375" y="5897881"/>
            <a:ext cx="1476375" cy="533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9" name="직사각형 18"/>
          <p:cNvSpPr/>
          <p:nvPr/>
        </p:nvSpPr>
        <p:spPr>
          <a:xfrm>
            <a:off x="2557462" y="5895975"/>
            <a:ext cx="1473517" cy="533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1" name="직사각형 20"/>
          <p:cNvSpPr/>
          <p:nvPr/>
        </p:nvSpPr>
        <p:spPr>
          <a:xfrm>
            <a:off x="1276351" y="3133726"/>
            <a:ext cx="1066800" cy="7048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2" name="직사각형 21"/>
          <p:cNvSpPr/>
          <p:nvPr/>
        </p:nvSpPr>
        <p:spPr>
          <a:xfrm>
            <a:off x="4638836" y="3402705"/>
            <a:ext cx="1095214" cy="3215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3" name="직사각형 22"/>
          <p:cNvSpPr/>
          <p:nvPr/>
        </p:nvSpPr>
        <p:spPr>
          <a:xfrm>
            <a:off x="6429375" y="2657475"/>
            <a:ext cx="1295400" cy="4191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Tree>
    <p:custDataLst>
      <p:tags r:id="rId1"/>
    </p:custDataLst>
    <p:extLst>
      <p:ext uri="{BB962C8B-B14F-4D97-AF65-F5344CB8AC3E}">
        <p14:creationId xmlns:p14="http://schemas.microsoft.com/office/powerpoint/2010/main" val="2046154657"/>
      </p:ext>
    </p:extLst>
  </p:cSld>
  <p:clrMapOvr>
    <a:masterClrMapping/>
  </p:clrMapOvr>
  <p:transition advTm="692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12"/>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5" grpId="0" animBg="1"/>
      <p:bldP spid="15" grpId="1" animBg="1"/>
      <p:bldP spid="19" grpId="0" animBg="1"/>
      <p:bldP spid="19" grpId="1" animBg="1"/>
      <p:bldP spid="21" grpId="0" animBg="1"/>
      <p:bldP spid="21" grpId="1" animBg="1"/>
      <p:bldP spid="22" grpId="0" animBg="1"/>
      <p:bldP spid="22" grpId="1" animBg="1"/>
      <p:bldP spid="23" grpId="0" animBg="1"/>
      <p:bldP spid="2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a:ea typeface="나눔고딕" panose="020D0804000000000000" pitchFamily="50" charset="-127"/>
                <a:cs typeface="Arial" panose="020B0604020202020204" pitchFamily="34" charset="0"/>
              </a:rPr>
              <a:t>Design of </a:t>
            </a:r>
            <a:r>
              <a:rPr lang="en-US" altLang="ko-KR" sz="3200" spc="-20" dirty="0">
                <a:ea typeface="나눔고딕" pitchFamily="50" charset="-127"/>
                <a:cs typeface="Arial" panose="020B0604020202020204" pitchFamily="34" charset="0"/>
              </a:rPr>
              <a:t>AI-based NFV MANO </a:t>
            </a:r>
            <a:r>
              <a:rPr lang="en-US" altLang="ko-KR" sz="3200" dirty="0">
                <a:ea typeface="나눔고딕" panose="020D0804000000000000" pitchFamily="50" charset="-127"/>
                <a:cs typeface="Arial" panose="020B0604020202020204" pitchFamily="34" charset="0"/>
              </a:rPr>
              <a:t>(8/8)</a:t>
            </a:r>
            <a:r>
              <a:rPr lang="ko-KR" altLang="en-US" sz="3200"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a:xfrm>
            <a:off x="191344" y="764704"/>
            <a:ext cx="12000656" cy="5904656"/>
          </a:xfrm>
        </p:spPr>
        <p:txBody>
          <a:bodyPr>
            <a:normAutofit/>
          </a:bodyPr>
          <a:lstStyle/>
          <a:p>
            <a:r>
              <a:rPr lang="en-US" altLang="ko-KR" b="1" dirty="0">
                <a:ea typeface="나눔고딕" panose="020D0804000000000000" pitchFamily="50" charset="-127"/>
              </a:rPr>
              <a:t>Learner Controller</a:t>
            </a:r>
          </a:p>
          <a:p>
            <a:pPr lvl="1"/>
            <a:r>
              <a:rPr lang="en-US" altLang="ko-KR" sz="1800" dirty="0">
                <a:ea typeface="나눔고딕" panose="020D0804000000000000" pitchFamily="50" charset="-127"/>
              </a:rPr>
              <a:t>Ensure machine learning models provide optimal network management policies in response to network</a:t>
            </a:r>
          </a:p>
          <a:p>
            <a:pPr lvl="1"/>
            <a:r>
              <a:rPr lang="en-US" altLang="ko-KR" sz="1800" dirty="0">
                <a:ea typeface="나눔고딕" panose="020D0804000000000000" pitchFamily="50" charset="-127"/>
              </a:rPr>
              <a:t>Representation Model</a:t>
            </a:r>
          </a:p>
          <a:p>
            <a:pPr lvl="2"/>
            <a:r>
              <a:rPr lang="en-US" altLang="ko-KR" sz="1400" dirty="0">
                <a:ea typeface="나눔고딕" panose="020D0804000000000000" pitchFamily="50" charset="-127"/>
              </a:rPr>
              <a:t>Whenever finish training the model, save the model with input data </a:t>
            </a:r>
          </a:p>
          <a:p>
            <a:pPr lvl="1"/>
            <a:r>
              <a:rPr lang="en-US" altLang="ko-KR" sz="1800" dirty="0">
                <a:ea typeface="나눔고딕" panose="020D0804000000000000" pitchFamily="50" charset="-127"/>
              </a:rPr>
              <a:t>Variation Model</a:t>
            </a:r>
          </a:p>
          <a:p>
            <a:pPr lvl="2"/>
            <a:r>
              <a:rPr lang="en-US" altLang="ko-KR" sz="1400" dirty="0">
                <a:ea typeface="나눔고딕" panose="020D0804000000000000" pitchFamily="50" charset="-127"/>
              </a:rPr>
              <a:t>Create variations to network environment using NFV-Twin </a:t>
            </a:r>
          </a:p>
          <a:p>
            <a:pPr lvl="1"/>
            <a:r>
              <a:rPr lang="en-US" altLang="ko-KR" sz="1800" dirty="0">
                <a:ea typeface="나눔고딕" panose="020D0804000000000000" pitchFamily="50" charset="-127"/>
              </a:rPr>
              <a:t>Comparison Model</a:t>
            </a:r>
          </a:p>
          <a:p>
            <a:pPr lvl="2"/>
            <a:r>
              <a:rPr lang="en-US" altLang="ko-KR" sz="1400" dirty="0">
                <a:ea typeface="나눔고딕" panose="020D0804000000000000" pitchFamily="50" charset="-127"/>
              </a:rPr>
              <a:t>Calculate cosine similarity between input data and select trained model</a:t>
            </a:r>
          </a:p>
          <a:p>
            <a:pPr lvl="1"/>
            <a:endParaRPr lang="en-US" altLang="ko-KR" dirty="0">
              <a:ea typeface="나눔고딕" panose="020D0804000000000000" pitchFamily="50" charset="-127"/>
            </a:endParaRPr>
          </a:p>
        </p:txBody>
      </p:sp>
      <p:pic>
        <p:nvPicPr>
          <p:cNvPr id="10" name="그림 9"/>
          <p:cNvPicPr>
            <a:picLocks noChangeAspect="1"/>
          </p:cNvPicPr>
          <p:nvPr/>
        </p:nvPicPr>
        <p:blipFill>
          <a:blip r:embed="rId4"/>
          <a:stretch>
            <a:fillRect/>
          </a:stretch>
        </p:blipFill>
        <p:spPr>
          <a:xfrm>
            <a:off x="2135560" y="3429000"/>
            <a:ext cx="7780482" cy="2994999"/>
          </a:xfrm>
          <a:prstGeom prst="rect">
            <a:avLst/>
          </a:prstGeom>
        </p:spPr>
      </p:pic>
      <p:sp>
        <p:nvSpPr>
          <p:cNvPr id="9" name="직사각형 8"/>
          <p:cNvSpPr/>
          <p:nvPr/>
        </p:nvSpPr>
        <p:spPr>
          <a:xfrm>
            <a:off x="4810125" y="4848225"/>
            <a:ext cx="1228726" cy="6286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1" name="직사각형 10"/>
          <p:cNvSpPr/>
          <p:nvPr/>
        </p:nvSpPr>
        <p:spPr>
          <a:xfrm>
            <a:off x="6191672" y="4848225"/>
            <a:ext cx="1228726" cy="6477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2" name="직사각형 11"/>
          <p:cNvSpPr/>
          <p:nvPr/>
        </p:nvSpPr>
        <p:spPr>
          <a:xfrm>
            <a:off x="7610474" y="4848225"/>
            <a:ext cx="1247775" cy="6477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Tree>
    <p:custDataLst>
      <p:tags r:id="rId1"/>
    </p:custDataLst>
    <p:extLst>
      <p:ext uri="{BB962C8B-B14F-4D97-AF65-F5344CB8AC3E}">
        <p14:creationId xmlns:p14="http://schemas.microsoft.com/office/powerpoint/2010/main" val="404612234"/>
      </p:ext>
    </p:extLst>
  </p:cSld>
  <p:clrMapOvr>
    <a:masterClrMapping/>
  </p:clrMapOvr>
  <p:transition advTm="692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직사각형 17"/>
          <p:cNvSpPr/>
          <p:nvPr/>
        </p:nvSpPr>
        <p:spPr>
          <a:xfrm>
            <a:off x="-4071" y="-13713"/>
            <a:ext cx="12192000" cy="660902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2" name="제목 1"/>
          <p:cNvSpPr>
            <a:spLocks noGrp="1"/>
          </p:cNvSpPr>
          <p:nvPr>
            <p:ph type="ctrTitle"/>
          </p:nvPr>
        </p:nvSpPr>
        <p:spPr>
          <a:xfrm>
            <a:off x="1617134" y="609776"/>
            <a:ext cx="2365218" cy="1470025"/>
          </a:xfrm>
        </p:spPr>
        <p:txBody>
          <a:bodyPr>
            <a:noAutofit/>
          </a:bodyPr>
          <a:lstStyle/>
          <a:p>
            <a:pPr algn="l"/>
            <a:r>
              <a:rPr lang="en-US" altLang="ko-KR" sz="3200" dirty="0">
                <a:latin typeface="Arial" panose="020B0604020202020204" pitchFamily="34" charset="0"/>
                <a:cs typeface="Arial" pitchFamily="34" charset="0"/>
              </a:rPr>
              <a:t>Table of </a:t>
            </a:r>
            <a:br>
              <a:rPr lang="en-US" altLang="ko-KR" sz="3200" dirty="0">
                <a:latin typeface="Arial" panose="020B0604020202020204" pitchFamily="34" charset="0"/>
                <a:cs typeface="Arial" pitchFamily="34" charset="0"/>
              </a:rPr>
            </a:br>
            <a:r>
              <a:rPr lang="en-US" altLang="ko-KR" sz="3200" dirty="0">
                <a:latin typeface="Arial" panose="020B0604020202020204" pitchFamily="34" charset="0"/>
                <a:cs typeface="Arial" pitchFamily="34" charset="0"/>
              </a:rPr>
              <a:t>Contents</a:t>
            </a:r>
            <a:endParaRPr lang="ko-KR" altLang="en-US" sz="3200" dirty="0">
              <a:latin typeface="Arial" panose="020B0604020202020204" pitchFamily="34" charset="0"/>
              <a:cs typeface="Arial" pitchFamily="34" charset="0"/>
            </a:endParaRPr>
          </a:p>
        </p:txBody>
      </p:sp>
      <p:sp>
        <p:nvSpPr>
          <p:cNvPr id="10" name="부제목 2"/>
          <p:cNvSpPr txBox="1">
            <a:spLocks/>
          </p:cNvSpPr>
          <p:nvPr/>
        </p:nvSpPr>
        <p:spPr>
          <a:xfrm>
            <a:off x="4727848" y="845108"/>
            <a:ext cx="7464153" cy="5608228"/>
          </a:xfrm>
          <a:prstGeom prst="rect">
            <a:avLst/>
          </a:prstGeom>
        </p:spPr>
        <p:txBody>
          <a:bodyPr vert="horz" lIns="91440" tIns="45720" rIns="91440" bIns="45720" rtlCol="0">
            <a:noAutofit/>
          </a:bodyPr>
          <a:lstStyle/>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Introduction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Background and Related Work</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AI-based NFV Management and Orchestration</a:t>
            </a:r>
          </a:p>
          <a:p>
            <a:pPr marL="171450" indent="-514350" fontAlgn="auto">
              <a:lnSpc>
                <a:spcPct val="150000"/>
              </a:lnSpc>
              <a:spcBef>
                <a:spcPts val="1200"/>
              </a:spcBef>
              <a:spcAft>
                <a:spcPts val="0"/>
              </a:spcAft>
              <a:buFont typeface="+mj-lt"/>
              <a:buAutoNum type="romanUcPeriod"/>
              <a:defRPr/>
            </a:pPr>
            <a:r>
              <a:rPr lang="en-US" altLang="ko-KR" sz="2400" u="sng" spc="-20" dirty="0">
                <a:solidFill>
                  <a:schemeClr val="bg1"/>
                </a:solidFill>
                <a:latin typeface="Arial" pitchFamily="34" charset="0"/>
                <a:ea typeface="나눔고딕" pitchFamily="50" charset="-127"/>
                <a:cs typeface="Arial" pitchFamily="34" charset="0"/>
              </a:rPr>
              <a:t>Implementation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Evaluation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Conclusion</a:t>
            </a: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lumMod val="75000"/>
                </a:schemeClr>
              </a:solidFill>
              <a:latin typeface="Arial" panose="020B0604020202020204" pitchFamily="34" charset="0"/>
              <a:ea typeface="나눔고딕" pitchFamily="50" charset="-127"/>
              <a:cs typeface="Arial" pitchFamily="34" charset="0"/>
            </a:endParaRPr>
          </a:p>
        </p:txBody>
      </p:sp>
    </p:spTree>
    <p:extLst>
      <p:ext uri="{BB962C8B-B14F-4D97-AF65-F5344CB8AC3E}">
        <p14:creationId xmlns:p14="http://schemas.microsoft.com/office/powerpoint/2010/main" val="2795566838"/>
      </p:ext>
    </p:extLst>
  </p:cSld>
  <p:clrMapOvr>
    <a:masterClrMapping/>
  </p:clrMapOvr>
  <p:transition advTm="19246">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Implementation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(1/6)</a:t>
            </a:r>
            <a:r>
              <a:rPr lang="ko-KR" altLang="en-US"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p:txBody>
          <a:bodyPr>
            <a:normAutofit/>
          </a:bodyPr>
          <a:lstStyle/>
          <a:p>
            <a:r>
              <a:rPr lang="en-US" altLang="ko-KR" b="1" dirty="0">
                <a:ea typeface="나눔고딕" panose="020D0804000000000000" pitchFamily="50" charset="-127"/>
              </a:rPr>
              <a:t>Physical Testbed</a:t>
            </a:r>
          </a:p>
          <a:p>
            <a:pPr lvl="1"/>
            <a:r>
              <a:rPr lang="en-US" altLang="ko-KR" sz="1800" dirty="0"/>
              <a:t>Consist of controller node, monitoring node, AI nodes, and Compute nodes.</a:t>
            </a:r>
          </a:p>
          <a:p>
            <a:pPr lvl="1"/>
            <a:r>
              <a:rPr lang="en-US" altLang="ko-KR" sz="1800" dirty="0"/>
              <a:t>Use </a:t>
            </a:r>
            <a:r>
              <a:rPr lang="en-US" altLang="ko-KR" sz="1800" dirty="0" err="1"/>
              <a:t>Openstack</a:t>
            </a:r>
            <a:r>
              <a:rPr lang="en-US" altLang="ko-KR" sz="1800" dirty="0"/>
              <a:t> Heat and Tacker to mange basic NFV environment</a:t>
            </a:r>
          </a:p>
          <a:p>
            <a:pPr lvl="1"/>
            <a:r>
              <a:rPr lang="en-US" altLang="ko-KR" sz="1800" dirty="0"/>
              <a:t>Use KVM Hypervisor to run VM and use DEMU* to generate delay</a:t>
            </a:r>
          </a:p>
        </p:txBody>
      </p:sp>
      <p:grpSp>
        <p:nvGrpSpPr>
          <p:cNvPr id="9" name="그룹 8"/>
          <p:cNvGrpSpPr/>
          <p:nvPr/>
        </p:nvGrpSpPr>
        <p:grpSpPr>
          <a:xfrm>
            <a:off x="8511643" y="3284984"/>
            <a:ext cx="3293009" cy="2376264"/>
            <a:chOff x="8511643" y="3573016"/>
            <a:chExt cx="3293009" cy="2376264"/>
          </a:xfrm>
        </p:grpSpPr>
        <p:pic>
          <p:nvPicPr>
            <p:cNvPr id="6" name="그림 5"/>
            <p:cNvPicPr>
              <a:picLocks noChangeAspect="1"/>
            </p:cNvPicPr>
            <p:nvPr/>
          </p:nvPicPr>
          <p:blipFill>
            <a:blip r:embed="rId4"/>
            <a:stretch>
              <a:fillRect/>
            </a:stretch>
          </p:blipFill>
          <p:spPr>
            <a:xfrm>
              <a:off x="8511643" y="3573016"/>
              <a:ext cx="3293009" cy="1952997"/>
            </a:xfrm>
            <a:prstGeom prst="rect">
              <a:avLst/>
            </a:prstGeom>
          </p:spPr>
        </p:pic>
        <p:sp>
          <p:nvSpPr>
            <p:cNvPr id="7" name="TextBox 6"/>
            <p:cNvSpPr txBox="1"/>
            <p:nvPr/>
          </p:nvSpPr>
          <p:spPr>
            <a:xfrm>
              <a:off x="8880393" y="5672281"/>
              <a:ext cx="2555508" cy="276999"/>
            </a:xfrm>
            <a:prstGeom prst="rect">
              <a:avLst/>
            </a:prstGeom>
            <a:noFill/>
          </p:spPr>
          <p:txBody>
            <a:bodyPr wrap="none" rtlCol="0">
              <a:spAutoFit/>
            </a:bodyPr>
            <a:lstStyle/>
            <a:p>
              <a:r>
                <a:rPr lang="en-US" altLang="ko-KR" sz="1200" b="1" dirty="0">
                  <a:latin typeface="Arial" panose="020B0604020202020204" pitchFamily="34" charset="0"/>
                  <a:cs typeface="Arial" panose="020B0604020202020204" pitchFamily="34" charset="0"/>
                </a:rPr>
                <a:t>Specification of Compute Nodes</a:t>
              </a:r>
            </a:p>
          </p:txBody>
        </p:sp>
      </p:grpSp>
      <p:sp>
        <p:nvSpPr>
          <p:cNvPr id="8" name="TextBox 7"/>
          <p:cNvSpPr txBox="1"/>
          <p:nvPr/>
        </p:nvSpPr>
        <p:spPr>
          <a:xfrm>
            <a:off x="3448598" y="5888305"/>
            <a:ext cx="1490729" cy="276999"/>
          </a:xfrm>
          <a:prstGeom prst="rect">
            <a:avLst/>
          </a:prstGeom>
          <a:noFill/>
        </p:spPr>
        <p:txBody>
          <a:bodyPr wrap="none" rtlCol="0">
            <a:spAutoFit/>
          </a:bodyPr>
          <a:lstStyle/>
          <a:p>
            <a:r>
              <a:rPr lang="en-US" altLang="ko-KR" sz="1200" b="1" dirty="0">
                <a:latin typeface="Arial" panose="020B0604020202020204" pitchFamily="34" charset="0"/>
                <a:cs typeface="Arial" panose="020B0604020202020204" pitchFamily="34" charset="0"/>
              </a:rPr>
              <a:t>Testbed Topology</a:t>
            </a:r>
          </a:p>
        </p:txBody>
      </p:sp>
      <p:sp>
        <p:nvSpPr>
          <p:cNvPr id="10" name="TextBox 9">
            <a:extLst>
              <a:ext uri="{FF2B5EF4-FFF2-40B4-BE49-F238E27FC236}">
                <a16:creationId xmlns:a16="http://schemas.microsoft.com/office/drawing/2014/main" id="{CA17D583-400B-429F-AE79-45D27D535662}"/>
              </a:ext>
            </a:extLst>
          </p:cNvPr>
          <p:cNvSpPr txBox="1"/>
          <p:nvPr/>
        </p:nvSpPr>
        <p:spPr>
          <a:xfrm>
            <a:off x="166446" y="6215833"/>
            <a:ext cx="9824664" cy="276999"/>
          </a:xfrm>
          <a:prstGeom prst="rect">
            <a:avLst/>
          </a:prstGeom>
          <a:noFill/>
        </p:spPr>
        <p:txBody>
          <a:bodyPr wrap="square" rtlCol="0">
            <a:spAutoFit/>
          </a:bodyPr>
          <a:lstStyle/>
          <a:p>
            <a:r>
              <a:rPr lang="en-US" altLang="ko-KR" sz="1200" dirty="0"/>
              <a:t>DEMU: DPDK-based Delay Emulator</a:t>
            </a:r>
            <a:endParaRPr lang="ko-KR" altLang="en-US" sz="1200" dirty="0"/>
          </a:p>
        </p:txBody>
      </p:sp>
      <p:pic>
        <p:nvPicPr>
          <p:cNvPr id="11" name="그림 10"/>
          <p:cNvPicPr>
            <a:picLocks noChangeAspect="1"/>
          </p:cNvPicPr>
          <p:nvPr/>
        </p:nvPicPr>
        <p:blipFill>
          <a:blip r:embed="rId5"/>
          <a:stretch>
            <a:fillRect/>
          </a:stretch>
        </p:blipFill>
        <p:spPr>
          <a:xfrm>
            <a:off x="585002" y="2381092"/>
            <a:ext cx="7751044" cy="3380613"/>
          </a:xfrm>
          <a:prstGeom prst="rect">
            <a:avLst/>
          </a:prstGeom>
        </p:spPr>
      </p:pic>
    </p:spTree>
    <p:custDataLst>
      <p:tags r:id="rId1"/>
    </p:custDataLst>
    <p:extLst>
      <p:ext uri="{BB962C8B-B14F-4D97-AF65-F5344CB8AC3E}">
        <p14:creationId xmlns:p14="http://schemas.microsoft.com/office/powerpoint/2010/main" val="3119544817"/>
      </p:ext>
    </p:extLst>
  </p:cSld>
  <p:clrMapOvr>
    <a:masterClrMapping/>
  </p:clrMapOvr>
  <p:transition advTm="69225">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4"/>
          <a:stretch>
            <a:fillRect/>
          </a:stretch>
        </p:blipFill>
        <p:spPr>
          <a:xfrm>
            <a:off x="1487488" y="1859682"/>
            <a:ext cx="9119719" cy="4363380"/>
          </a:xfrm>
          <a:prstGeom prst="rect">
            <a:avLst/>
          </a:prstGeom>
        </p:spPr>
      </p:pic>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Implementation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(2/6)</a:t>
            </a:r>
            <a:r>
              <a:rPr lang="ko-KR" altLang="en-US"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p:txBody>
          <a:bodyPr>
            <a:normAutofit/>
          </a:bodyPr>
          <a:lstStyle/>
          <a:p>
            <a:r>
              <a:rPr lang="en-US" altLang="ko-KR" b="1" dirty="0">
                <a:ea typeface="나눔고딕" panose="020D0804000000000000" pitchFamily="50" charset="-127"/>
              </a:rPr>
              <a:t>NFV-MON</a:t>
            </a:r>
          </a:p>
          <a:p>
            <a:pPr lvl="1"/>
            <a:r>
              <a:rPr lang="en-US" altLang="ko-KR" sz="1800" dirty="0"/>
              <a:t>Collects resource usage and log information of VNFs and physical servers</a:t>
            </a:r>
          </a:p>
        </p:txBody>
      </p:sp>
      <p:sp>
        <p:nvSpPr>
          <p:cNvPr id="6" name="직사각형 5"/>
          <p:cNvSpPr/>
          <p:nvPr/>
        </p:nvSpPr>
        <p:spPr>
          <a:xfrm>
            <a:off x="1857375" y="2266950"/>
            <a:ext cx="2181226" cy="24098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7" name="직사각형 6"/>
          <p:cNvSpPr/>
          <p:nvPr/>
        </p:nvSpPr>
        <p:spPr>
          <a:xfrm>
            <a:off x="1857374" y="4991100"/>
            <a:ext cx="2190751" cy="80962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Tree>
    <p:custDataLst>
      <p:tags r:id="rId1"/>
    </p:custDataLst>
    <p:extLst>
      <p:ext uri="{BB962C8B-B14F-4D97-AF65-F5344CB8AC3E}">
        <p14:creationId xmlns:p14="http://schemas.microsoft.com/office/powerpoint/2010/main" val="2636485958"/>
      </p:ext>
    </p:extLst>
  </p:cSld>
  <p:clrMapOvr>
    <a:masterClrMapping/>
  </p:clrMapOvr>
  <p:transition advTm="692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그림 17"/>
          <p:cNvPicPr>
            <a:picLocks noChangeAspect="1"/>
          </p:cNvPicPr>
          <p:nvPr/>
        </p:nvPicPr>
        <p:blipFill>
          <a:blip r:embed="rId4"/>
          <a:stretch>
            <a:fillRect/>
          </a:stretch>
        </p:blipFill>
        <p:spPr>
          <a:xfrm>
            <a:off x="2142057" y="2014825"/>
            <a:ext cx="7914383" cy="4524422"/>
          </a:xfrm>
          <a:prstGeom prst="rect">
            <a:avLst/>
          </a:prstGeom>
        </p:spPr>
      </p:pic>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Implementation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(3/6)</a:t>
            </a:r>
            <a:r>
              <a:rPr lang="ko-KR" altLang="en-US"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p:txBody>
          <a:bodyPr>
            <a:normAutofit/>
          </a:bodyPr>
          <a:lstStyle/>
          <a:p>
            <a:r>
              <a:rPr lang="en-US" altLang="ko-KR" b="1" dirty="0">
                <a:ea typeface="나눔고딕" panose="020D0804000000000000" pitchFamily="50" charset="-127"/>
              </a:rPr>
              <a:t>NFV-AI</a:t>
            </a:r>
          </a:p>
          <a:p>
            <a:pPr lvl="1"/>
            <a:r>
              <a:rPr lang="en-US" altLang="ko-KR" sz="1800" dirty="0"/>
              <a:t>Each NFV management function is provided as a modular service</a:t>
            </a:r>
          </a:p>
          <a:p>
            <a:pPr lvl="1"/>
            <a:r>
              <a:rPr lang="en-US" altLang="ko-KR" sz="1800" dirty="0"/>
              <a:t>Functionality offered via REST API for managing NFVI using VIMF and VIMI</a:t>
            </a:r>
          </a:p>
        </p:txBody>
      </p:sp>
      <p:sp>
        <p:nvSpPr>
          <p:cNvPr id="5" name="직사각형 4"/>
          <p:cNvSpPr/>
          <p:nvPr/>
        </p:nvSpPr>
        <p:spPr>
          <a:xfrm>
            <a:off x="3943349" y="2017851"/>
            <a:ext cx="2114551" cy="55389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6" name="직사각형 5"/>
          <p:cNvSpPr/>
          <p:nvPr/>
        </p:nvSpPr>
        <p:spPr>
          <a:xfrm>
            <a:off x="4524375" y="3228975"/>
            <a:ext cx="942975" cy="3143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7" name="직사각형 6"/>
          <p:cNvSpPr/>
          <p:nvPr/>
        </p:nvSpPr>
        <p:spPr>
          <a:xfrm>
            <a:off x="3381374" y="3228975"/>
            <a:ext cx="942975" cy="3143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8" name="직사각형 7"/>
          <p:cNvSpPr/>
          <p:nvPr/>
        </p:nvSpPr>
        <p:spPr>
          <a:xfrm>
            <a:off x="3311525" y="3727450"/>
            <a:ext cx="3565525" cy="11303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9" name="직사각형 8"/>
          <p:cNvSpPr/>
          <p:nvPr/>
        </p:nvSpPr>
        <p:spPr>
          <a:xfrm>
            <a:off x="3375024" y="4400550"/>
            <a:ext cx="847725" cy="1619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2" name="직사각형 11"/>
          <p:cNvSpPr/>
          <p:nvPr/>
        </p:nvSpPr>
        <p:spPr>
          <a:xfrm>
            <a:off x="3371849" y="4219575"/>
            <a:ext cx="847726" cy="1619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3" name="직사각형 12"/>
          <p:cNvSpPr/>
          <p:nvPr/>
        </p:nvSpPr>
        <p:spPr>
          <a:xfrm>
            <a:off x="7458075" y="3910013"/>
            <a:ext cx="1190625" cy="43338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4" name="직사각형 13"/>
          <p:cNvSpPr/>
          <p:nvPr/>
        </p:nvSpPr>
        <p:spPr>
          <a:xfrm>
            <a:off x="9191625" y="3609976"/>
            <a:ext cx="704851" cy="9525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5" name="직사각형 14"/>
          <p:cNvSpPr/>
          <p:nvPr/>
        </p:nvSpPr>
        <p:spPr>
          <a:xfrm>
            <a:off x="7453312" y="4486275"/>
            <a:ext cx="1200151" cy="4286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6" name="직사각형 15"/>
          <p:cNvSpPr/>
          <p:nvPr/>
        </p:nvSpPr>
        <p:spPr>
          <a:xfrm>
            <a:off x="7315201" y="5848350"/>
            <a:ext cx="1481137" cy="4286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7" name="직사각형 16"/>
          <p:cNvSpPr/>
          <p:nvPr/>
        </p:nvSpPr>
        <p:spPr>
          <a:xfrm>
            <a:off x="7310437" y="2676524"/>
            <a:ext cx="1495424" cy="240030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9" name="직사각형 18"/>
          <p:cNvSpPr/>
          <p:nvPr/>
        </p:nvSpPr>
        <p:spPr>
          <a:xfrm>
            <a:off x="7458075" y="3292475"/>
            <a:ext cx="1190625" cy="43338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Tree>
    <p:custDataLst>
      <p:tags r:id="rId1"/>
    </p:custDataLst>
    <p:extLst>
      <p:ext uri="{BB962C8B-B14F-4D97-AF65-F5344CB8AC3E}">
        <p14:creationId xmlns:p14="http://schemas.microsoft.com/office/powerpoint/2010/main" val="3582508815"/>
      </p:ext>
    </p:extLst>
  </p:cSld>
  <p:clrMapOvr>
    <a:masterClrMapping/>
  </p:clrMapOvr>
  <p:transition advTm="692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9" grpId="0" animBg="1"/>
      <p:bldP spid="9"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Implementation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(4/6)</a:t>
            </a:r>
            <a:r>
              <a:rPr lang="ko-KR" altLang="en-US"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a:xfrm>
            <a:off x="191344" y="764704"/>
            <a:ext cx="7488832" cy="5616624"/>
          </a:xfrm>
        </p:spPr>
        <p:txBody>
          <a:bodyPr>
            <a:normAutofit/>
          </a:bodyPr>
          <a:lstStyle/>
          <a:p>
            <a:r>
              <a:rPr lang="en-US" altLang="ko-KR" b="1" dirty="0">
                <a:ea typeface="나눔고딕" panose="020D0804000000000000" pitchFamily="50" charset="-127"/>
              </a:rPr>
              <a:t>VNF Deployment</a:t>
            </a:r>
          </a:p>
          <a:p>
            <a:pPr lvl="1"/>
            <a:r>
              <a:rPr lang="en-US" altLang="ko-KR" sz="1800" dirty="0">
                <a:ea typeface="나눔고딕" panose="020D0804000000000000" pitchFamily="50" charset="-127"/>
              </a:rPr>
              <a:t>Service registration</a:t>
            </a:r>
          </a:p>
          <a:p>
            <a:pPr lvl="2"/>
            <a:r>
              <a:rPr lang="en-US" altLang="ko-KR" sz="1400" dirty="0">
                <a:ea typeface="나눔고딕" panose="020D0804000000000000" pitchFamily="50" charset="-127"/>
              </a:rPr>
              <a:t>single SFCR are registered to get optimal VNF deployment</a:t>
            </a:r>
          </a:p>
          <a:p>
            <a:pPr lvl="1"/>
            <a:r>
              <a:rPr lang="en-US" altLang="ko-KR" sz="1800" dirty="0">
                <a:ea typeface="나눔고딕" panose="020D0804000000000000" pitchFamily="50" charset="-127"/>
              </a:rPr>
              <a:t>Feature extraction</a:t>
            </a:r>
          </a:p>
          <a:p>
            <a:pPr lvl="2"/>
            <a:r>
              <a:rPr lang="en-US" altLang="ko-KR" sz="1400" dirty="0">
                <a:ea typeface="나눔고딕" panose="020D0804000000000000" pitchFamily="50" charset="-127"/>
              </a:rPr>
              <a:t>Two graph neural network layers with 512 neurons each for node embedding</a:t>
            </a:r>
          </a:p>
          <a:p>
            <a:pPr lvl="2"/>
            <a:r>
              <a:rPr lang="en-US" altLang="ko-KR" sz="1400" dirty="0">
                <a:ea typeface="나눔고딕" panose="020D0804000000000000" pitchFamily="50" charset="-127"/>
              </a:rPr>
              <a:t>SFCR data embedded via fully connected (FC) layers with 128 neurons each</a:t>
            </a:r>
          </a:p>
          <a:p>
            <a:pPr lvl="1"/>
            <a:r>
              <a:rPr lang="en-US" altLang="ko-KR" sz="1800" dirty="0">
                <a:ea typeface="나눔고딕" panose="020D0804000000000000" pitchFamily="50" charset="-127"/>
              </a:rPr>
              <a:t>Data processing</a:t>
            </a:r>
          </a:p>
          <a:p>
            <a:pPr lvl="2"/>
            <a:r>
              <a:rPr lang="en-US" altLang="ko-KR" sz="1400" dirty="0" err="1">
                <a:ea typeface="나눔고딕" panose="020D0804000000000000" pitchFamily="50" charset="-127"/>
              </a:rPr>
              <a:t>Embeddings</a:t>
            </a:r>
            <a:r>
              <a:rPr lang="en-US" altLang="ko-KR" sz="1400" dirty="0">
                <a:ea typeface="나눔고딕" panose="020D0804000000000000" pitchFamily="50" charset="-127"/>
              </a:rPr>
              <a:t> are flattened and concatenated.</a:t>
            </a:r>
          </a:p>
          <a:p>
            <a:pPr lvl="2"/>
            <a:r>
              <a:rPr lang="en-US" altLang="ko-KR" sz="1400" dirty="0">
                <a:ea typeface="나눔고딕" panose="020D0804000000000000" pitchFamily="50" charset="-127"/>
              </a:rPr>
              <a:t>Combined data passes through two FC layers (512, 120 neurons)</a:t>
            </a:r>
          </a:p>
          <a:p>
            <a:pPr lvl="2"/>
            <a:r>
              <a:rPr lang="en-US" altLang="ko-KR" sz="1400" dirty="0">
                <a:ea typeface="나눔고딕" panose="020D0804000000000000" pitchFamily="50" charset="-127"/>
              </a:rPr>
              <a:t>Convert as a labeling data using 3D </a:t>
            </a:r>
            <a:r>
              <a:rPr lang="en-US" altLang="ko-KR" sz="1400" dirty="0" err="1">
                <a:ea typeface="나눔고딕" panose="020D0804000000000000" pitchFamily="50" charset="-127"/>
              </a:rPr>
              <a:t>softmax</a:t>
            </a:r>
            <a:r>
              <a:rPr lang="en-US" altLang="ko-KR" sz="1400" dirty="0">
                <a:ea typeface="나눔고딕" panose="020D0804000000000000" pitchFamily="50" charset="-127"/>
              </a:rPr>
              <a:t> layer</a:t>
            </a:r>
          </a:p>
          <a:p>
            <a:pPr lvl="2"/>
            <a:r>
              <a:rPr lang="en-US" altLang="ko-KR" sz="1400" dirty="0">
                <a:ea typeface="나눔고딕" panose="020D0804000000000000" pitchFamily="50" charset="-127"/>
              </a:rPr>
              <a:t>Loss calculated via categorical cross-entropy</a:t>
            </a:r>
            <a:endParaRPr lang="en-US" altLang="ko-KR" sz="1800" dirty="0">
              <a:ea typeface="나눔고딕" panose="020D0804000000000000" pitchFamily="50" charset="-127"/>
            </a:endParaRPr>
          </a:p>
        </p:txBody>
      </p:sp>
      <p:pic>
        <p:nvPicPr>
          <p:cNvPr id="7" name="그림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4192" y="738198"/>
            <a:ext cx="3888432" cy="5603705"/>
          </a:xfrm>
          <a:prstGeom prst="rect">
            <a:avLst/>
          </a:prstGeom>
        </p:spPr>
      </p:pic>
      <p:sp>
        <p:nvSpPr>
          <p:cNvPr id="10" name="TextBox 9"/>
          <p:cNvSpPr txBox="1"/>
          <p:nvPr/>
        </p:nvSpPr>
        <p:spPr>
          <a:xfrm>
            <a:off x="5581340" y="6111476"/>
            <a:ext cx="1359668" cy="276999"/>
          </a:xfrm>
          <a:prstGeom prst="rect">
            <a:avLst/>
          </a:prstGeom>
          <a:noFill/>
        </p:spPr>
        <p:txBody>
          <a:bodyPr wrap="none" rtlCol="0">
            <a:spAutoFit/>
          </a:bodyPr>
          <a:lstStyle/>
          <a:p>
            <a:r>
              <a:rPr lang="en-US" altLang="ko-KR" sz="1200" b="1" dirty="0" err="1">
                <a:latin typeface="Arial" panose="020B0604020202020204" pitchFamily="34" charset="0"/>
                <a:cs typeface="Arial" panose="020B0604020202020204" pitchFamily="34" charset="0"/>
              </a:rPr>
              <a:t>Hyperparameter</a:t>
            </a:r>
            <a:endParaRPr lang="en-US" altLang="ko-KR" sz="1200" b="1" dirty="0">
              <a:latin typeface="Arial" panose="020B0604020202020204" pitchFamily="34" charset="0"/>
              <a:cs typeface="Arial" panose="020B0604020202020204" pitchFamily="34" charset="0"/>
            </a:endParaRPr>
          </a:p>
        </p:txBody>
      </p:sp>
      <p:sp>
        <p:nvSpPr>
          <p:cNvPr id="11" name="TextBox 10"/>
          <p:cNvSpPr txBox="1"/>
          <p:nvPr/>
        </p:nvSpPr>
        <p:spPr>
          <a:xfrm>
            <a:off x="8552497" y="6242828"/>
            <a:ext cx="2287806" cy="276999"/>
          </a:xfrm>
          <a:prstGeom prst="rect">
            <a:avLst/>
          </a:prstGeom>
          <a:noFill/>
        </p:spPr>
        <p:txBody>
          <a:bodyPr wrap="none" rtlCol="0">
            <a:spAutoFit/>
          </a:bodyPr>
          <a:lstStyle/>
          <a:p>
            <a:r>
              <a:rPr lang="en-US" altLang="ko-KR" sz="1200" b="1" dirty="0">
                <a:latin typeface="Arial" panose="020B0604020202020204" pitchFamily="34" charset="0"/>
                <a:cs typeface="Arial" panose="020B0604020202020204" pitchFamily="34" charset="0"/>
              </a:rPr>
              <a:t>GNN based VNF Deployment</a:t>
            </a:r>
          </a:p>
        </p:txBody>
      </p:sp>
      <p:sp>
        <p:nvSpPr>
          <p:cNvPr id="8" name="직사각형 7"/>
          <p:cNvSpPr/>
          <p:nvPr/>
        </p:nvSpPr>
        <p:spPr>
          <a:xfrm>
            <a:off x="7839075" y="771525"/>
            <a:ext cx="2628900" cy="2476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2" name="직사각형 11"/>
          <p:cNvSpPr/>
          <p:nvPr/>
        </p:nvSpPr>
        <p:spPr>
          <a:xfrm>
            <a:off x="7829551" y="1143000"/>
            <a:ext cx="2628900" cy="9810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3" name="직사각형 12"/>
          <p:cNvSpPr/>
          <p:nvPr/>
        </p:nvSpPr>
        <p:spPr>
          <a:xfrm>
            <a:off x="7824787" y="2286000"/>
            <a:ext cx="2667001" cy="1676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4" name="직사각형 13"/>
          <p:cNvSpPr/>
          <p:nvPr/>
        </p:nvSpPr>
        <p:spPr>
          <a:xfrm>
            <a:off x="10887074" y="773089"/>
            <a:ext cx="819151" cy="25561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5" name="직사각형 14"/>
          <p:cNvSpPr/>
          <p:nvPr/>
        </p:nvSpPr>
        <p:spPr>
          <a:xfrm>
            <a:off x="10563225" y="1438275"/>
            <a:ext cx="1133475" cy="6762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6" name="직사각형 15"/>
          <p:cNvSpPr/>
          <p:nvPr/>
        </p:nvSpPr>
        <p:spPr>
          <a:xfrm>
            <a:off x="10572750" y="2314575"/>
            <a:ext cx="1133475" cy="5143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7" name="직사각형 16"/>
          <p:cNvSpPr/>
          <p:nvPr/>
        </p:nvSpPr>
        <p:spPr>
          <a:xfrm>
            <a:off x="9043988" y="4229100"/>
            <a:ext cx="1452562" cy="533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8" name="직사각형 17"/>
          <p:cNvSpPr/>
          <p:nvPr/>
        </p:nvSpPr>
        <p:spPr>
          <a:xfrm>
            <a:off x="9382124" y="4924425"/>
            <a:ext cx="766763" cy="2000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pic>
        <p:nvPicPr>
          <p:cNvPr id="5" name="그림 4"/>
          <p:cNvPicPr>
            <a:picLocks noChangeAspect="1"/>
          </p:cNvPicPr>
          <p:nvPr/>
        </p:nvPicPr>
        <p:blipFill>
          <a:blip r:embed="rId5"/>
          <a:stretch>
            <a:fillRect/>
          </a:stretch>
        </p:blipFill>
        <p:spPr>
          <a:xfrm>
            <a:off x="5181277" y="4801218"/>
            <a:ext cx="2133600" cy="1314450"/>
          </a:xfrm>
          <a:prstGeom prst="rect">
            <a:avLst/>
          </a:prstGeom>
        </p:spPr>
      </p:pic>
    </p:spTree>
    <p:custDataLst>
      <p:tags r:id="rId1"/>
    </p:custDataLst>
    <p:extLst>
      <p:ext uri="{BB962C8B-B14F-4D97-AF65-F5344CB8AC3E}">
        <p14:creationId xmlns:p14="http://schemas.microsoft.com/office/powerpoint/2010/main" val="2217122487"/>
      </p:ext>
    </p:extLst>
  </p:cSld>
  <p:clrMapOvr>
    <a:masterClrMapping/>
  </p:clrMapOvr>
  <p:transition advTm="692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Implementation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(5/6)</a:t>
            </a:r>
            <a:r>
              <a:rPr lang="ko-KR" altLang="en-US"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p:txBody>
          <a:bodyPr>
            <a:normAutofit/>
          </a:bodyPr>
          <a:lstStyle/>
          <a:p>
            <a:r>
              <a:rPr lang="en-US" altLang="ko-KR" b="1" dirty="0">
                <a:ea typeface="나눔고딕" panose="020D0804000000000000" pitchFamily="50" charset="-127"/>
              </a:rPr>
              <a:t>Auto-scaling &amp; Service Function Chaining</a:t>
            </a:r>
          </a:p>
          <a:p>
            <a:pPr lvl="1"/>
            <a:r>
              <a:rPr lang="en-US" altLang="ko-KR" sz="1800" dirty="0">
                <a:ea typeface="나눔고딕" panose="020D0804000000000000" pitchFamily="50" charset="-127"/>
              </a:rPr>
              <a:t>Service registration</a:t>
            </a:r>
          </a:p>
          <a:p>
            <a:pPr lvl="2"/>
            <a:r>
              <a:rPr lang="en-US" altLang="ko-KR" sz="1400" dirty="0">
                <a:ea typeface="나눔고딕" panose="020D0804000000000000" pitchFamily="50" charset="-127"/>
              </a:rPr>
              <a:t>Several SFCs are registered and independently managed</a:t>
            </a:r>
          </a:p>
          <a:p>
            <a:pPr lvl="1"/>
            <a:r>
              <a:rPr lang="en-US" altLang="ko-KR" sz="1800" dirty="0">
                <a:ea typeface="나눔고딕" panose="020D0804000000000000" pitchFamily="50" charset="-127"/>
              </a:rPr>
              <a:t>Q-Function Approximation</a:t>
            </a:r>
          </a:p>
          <a:p>
            <a:pPr lvl="2"/>
            <a:r>
              <a:rPr lang="en-US" altLang="ko-KR" sz="1400" dirty="0">
                <a:ea typeface="나눔고딕" panose="020D0804000000000000" pitchFamily="50" charset="-127"/>
              </a:rPr>
              <a:t>Five fully connected layers with 128 neuron </a:t>
            </a:r>
          </a:p>
          <a:p>
            <a:pPr marL="457200" lvl="1" indent="0">
              <a:buNone/>
            </a:pPr>
            <a:r>
              <a:rPr lang="en-US" altLang="ko-KR" b="1" dirty="0">
                <a:ea typeface="나눔고딕" panose="020D0804000000000000" pitchFamily="50" charset="-127"/>
              </a:rPr>
              <a:t>	</a:t>
            </a:r>
          </a:p>
        </p:txBody>
      </p:sp>
      <p:sp>
        <p:nvSpPr>
          <p:cNvPr id="4" name="TextBox 3">
            <a:extLst>
              <a:ext uri="{FF2B5EF4-FFF2-40B4-BE49-F238E27FC236}">
                <a16:creationId xmlns:a16="http://schemas.microsoft.com/office/drawing/2014/main" id="{AF653944-293F-BB15-C13A-1DE693437C48}"/>
              </a:ext>
            </a:extLst>
          </p:cNvPr>
          <p:cNvSpPr txBox="1"/>
          <p:nvPr/>
        </p:nvSpPr>
        <p:spPr>
          <a:xfrm>
            <a:off x="10382491" y="3483980"/>
            <a:ext cx="184731" cy="369332"/>
          </a:xfrm>
          <a:prstGeom prst="rect">
            <a:avLst/>
          </a:prstGeom>
          <a:noFill/>
        </p:spPr>
        <p:txBody>
          <a:bodyPr wrap="none" rtlCol="0">
            <a:spAutoFit/>
          </a:bodyPr>
          <a:lstStyle/>
          <a:p>
            <a:endParaRPr kumimoji="1" lang="ko-Kore-KR" altLang="en-US" dirty="0"/>
          </a:p>
        </p:txBody>
      </p:sp>
      <p:pic>
        <p:nvPicPr>
          <p:cNvPr id="6" name="그림 5"/>
          <p:cNvPicPr>
            <a:picLocks noChangeAspect="1"/>
          </p:cNvPicPr>
          <p:nvPr/>
        </p:nvPicPr>
        <p:blipFill>
          <a:blip r:embed="rId4"/>
          <a:stretch>
            <a:fillRect/>
          </a:stretch>
        </p:blipFill>
        <p:spPr>
          <a:xfrm>
            <a:off x="8486240" y="3181416"/>
            <a:ext cx="3312368" cy="2511392"/>
          </a:xfrm>
          <a:prstGeom prst="rect">
            <a:avLst/>
          </a:prstGeom>
        </p:spPr>
      </p:pic>
      <p:pic>
        <p:nvPicPr>
          <p:cNvPr id="7" name="그림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400" y="2420888"/>
            <a:ext cx="7642358" cy="3888432"/>
          </a:xfrm>
          <a:prstGeom prst="rect">
            <a:avLst/>
          </a:prstGeom>
        </p:spPr>
      </p:pic>
      <p:sp>
        <p:nvSpPr>
          <p:cNvPr id="8" name="TextBox 7"/>
          <p:cNvSpPr txBox="1"/>
          <p:nvPr/>
        </p:nvSpPr>
        <p:spPr>
          <a:xfrm>
            <a:off x="9462590" y="5642384"/>
            <a:ext cx="1359668" cy="276999"/>
          </a:xfrm>
          <a:prstGeom prst="rect">
            <a:avLst/>
          </a:prstGeom>
          <a:noFill/>
        </p:spPr>
        <p:txBody>
          <a:bodyPr wrap="none" rtlCol="0">
            <a:spAutoFit/>
          </a:bodyPr>
          <a:lstStyle/>
          <a:p>
            <a:r>
              <a:rPr lang="en-US" altLang="ko-KR" sz="1200" b="1" dirty="0" err="1">
                <a:latin typeface="Arial" panose="020B0604020202020204" pitchFamily="34" charset="0"/>
                <a:cs typeface="Arial" panose="020B0604020202020204" pitchFamily="34" charset="0"/>
              </a:rPr>
              <a:t>Hyperparameter</a:t>
            </a:r>
            <a:endParaRPr lang="en-US" altLang="ko-KR" sz="1200" b="1" dirty="0">
              <a:latin typeface="Arial" panose="020B0604020202020204" pitchFamily="34" charset="0"/>
              <a:cs typeface="Arial" panose="020B0604020202020204" pitchFamily="34" charset="0"/>
            </a:endParaRPr>
          </a:p>
        </p:txBody>
      </p:sp>
      <p:sp>
        <p:nvSpPr>
          <p:cNvPr id="9" name="TextBox 8"/>
          <p:cNvSpPr txBox="1"/>
          <p:nvPr/>
        </p:nvSpPr>
        <p:spPr>
          <a:xfrm>
            <a:off x="3194532" y="6260771"/>
            <a:ext cx="1991956" cy="276999"/>
          </a:xfrm>
          <a:prstGeom prst="rect">
            <a:avLst/>
          </a:prstGeom>
          <a:noFill/>
        </p:spPr>
        <p:txBody>
          <a:bodyPr wrap="none" rtlCol="0">
            <a:spAutoFit/>
          </a:bodyPr>
          <a:lstStyle/>
          <a:p>
            <a:r>
              <a:rPr lang="en-US" altLang="ko-KR" sz="1200" b="1" dirty="0">
                <a:latin typeface="Arial" panose="020B0604020202020204" pitchFamily="34" charset="0"/>
                <a:cs typeface="Arial" panose="020B0604020202020204" pitchFamily="34" charset="0"/>
              </a:rPr>
              <a:t>DQN-based Auto-scaling</a:t>
            </a:r>
          </a:p>
        </p:txBody>
      </p:sp>
      <p:sp>
        <p:nvSpPr>
          <p:cNvPr id="10" name="직사각형 9"/>
          <p:cNvSpPr/>
          <p:nvPr/>
        </p:nvSpPr>
        <p:spPr>
          <a:xfrm>
            <a:off x="695326" y="2876549"/>
            <a:ext cx="952500" cy="31908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1" name="직사각형 10"/>
          <p:cNvSpPr/>
          <p:nvPr/>
        </p:nvSpPr>
        <p:spPr>
          <a:xfrm>
            <a:off x="1895475" y="2901950"/>
            <a:ext cx="2466975" cy="3189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2" name="직사각형 11"/>
          <p:cNvSpPr/>
          <p:nvPr/>
        </p:nvSpPr>
        <p:spPr>
          <a:xfrm>
            <a:off x="4524374" y="3800475"/>
            <a:ext cx="476251" cy="13727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3" name="직사각형 12"/>
          <p:cNvSpPr/>
          <p:nvPr/>
        </p:nvSpPr>
        <p:spPr>
          <a:xfrm>
            <a:off x="5400674" y="3267076"/>
            <a:ext cx="1257301" cy="25050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4" name="직사각형 13"/>
          <p:cNvSpPr/>
          <p:nvPr/>
        </p:nvSpPr>
        <p:spPr>
          <a:xfrm>
            <a:off x="6975683" y="2901950"/>
            <a:ext cx="1120568" cy="31083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Tree>
    <p:custDataLst>
      <p:tags r:id="rId1"/>
    </p:custDataLst>
    <p:extLst>
      <p:ext uri="{BB962C8B-B14F-4D97-AF65-F5344CB8AC3E}">
        <p14:creationId xmlns:p14="http://schemas.microsoft.com/office/powerpoint/2010/main" val="1545261971"/>
      </p:ext>
    </p:extLst>
  </p:cSld>
  <p:clrMapOvr>
    <a:masterClrMapping/>
  </p:clrMapOvr>
  <p:transition advTm="692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그림 12"/>
          <p:cNvPicPr>
            <a:picLocks noChangeAspect="1"/>
          </p:cNvPicPr>
          <p:nvPr/>
        </p:nvPicPr>
        <p:blipFill>
          <a:blip r:embed="rId4"/>
          <a:stretch>
            <a:fillRect/>
          </a:stretch>
        </p:blipFill>
        <p:spPr>
          <a:xfrm>
            <a:off x="4945852" y="673916"/>
            <a:ext cx="6986595" cy="5559413"/>
          </a:xfrm>
          <a:prstGeom prst="rect">
            <a:avLst/>
          </a:prstGeom>
        </p:spPr>
      </p:pic>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Implementation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(6/6)</a:t>
            </a:r>
            <a:r>
              <a:rPr lang="ko-KR" altLang="en-US"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a:xfrm>
            <a:off x="191344" y="764704"/>
            <a:ext cx="5038639" cy="5616624"/>
          </a:xfrm>
        </p:spPr>
        <p:txBody>
          <a:bodyPr>
            <a:normAutofit/>
          </a:bodyPr>
          <a:lstStyle/>
          <a:p>
            <a:r>
              <a:rPr lang="en-US" altLang="ko-KR" b="1" dirty="0">
                <a:ea typeface="나눔고딕" panose="020D0804000000000000" pitchFamily="50" charset="-127"/>
              </a:rPr>
              <a:t>Consolidation</a:t>
            </a:r>
          </a:p>
          <a:p>
            <a:pPr lvl="1"/>
            <a:r>
              <a:rPr lang="en-US" altLang="ko-KR" sz="1800" dirty="0">
                <a:ea typeface="나눔고딕" panose="020D0804000000000000" pitchFamily="50" charset="-127"/>
              </a:rPr>
              <a:t>Two learning process</a:t>
            </a:r>
          </a:p>
          <a:p>
            <a:pPr lvl="2"/>
            <a:r>
              <a:rPr lang="en-US" altLang="ko-KR" sz="1400" dirty="0">
                <a:ea typeface="나눔고딕" panose="020D0804000000000000" pitchFamily="50" charset="-127"/>
              </a:rPr>
              <a:t>VNF selection, Node selection</a:t>
            </a:r>
          </a:p>
          <a:p>
            <a:pPr lvl="1"/>
            <a:r>
              <a:rPr lang="en-US" altLang="ko-KR" sz="1800" dirty="0">
                <a:ea typeface="나눔고딕" panose="020D0804000000000000" pitchFamily="50" charset="-127"/>
              </a:rPr>
              <a:t>Feature extraction, Self Attention Mechanism (SAM) for actor and critic network</a:t>
            </a:r>
          </a:p>
          <a:p>
            <a:pPr lvl="1"/>
            <a:endParaRPr lang="en-US" altLang="ko-KR" b="1" dirty="0">
              <a:ea typeface="나눔고딕" panose="020D0804000000000000" pitchFamily="50" charset="-127"/>
            </a:endParaRPr>
          </a:p>
        </p:txBody>
      </p:sp>
      <p:sp>
        <p:nvSpPr>
          <p:cNvPr id="4" name="TextBox 3">
            <a:extLst>
              <a:ext uri="{FF2B5EF4-FFF2-40B4-BE49-F238E27FC236}">
                <a16:creationId xmlns:a16="http://schemas.microsoft.com/office/drawing/2014/main" id="{AF653944-293F-BB15-C13A-1DE693437C48}"/>
              </a:ext>
            </a:extLst>
          </p:cNvPr>
          <p:cNvSpPr txBox="1"/>
          <p:nvPr/>
        </p:nvSpPr>
        <p:spPr>
          <a:xfrm>
            <a:off x="10382491" y="3483980"/>
            <a:ext cx="184731" cy="369332"/>
          </a:xfrm>
          <a:prstGeom prst="rect">
            <a:avLst/>
          </a:prstGeom>
          <a:noFill/>
        </p:spPr>
        <p:txBody>
          <a:bodyPr wrap="none" rtlCol="0">
            <a:spAutoFit/>
          </a:bodyPr>
          <a:lstStyle/>
          <a:p>
            <a:endParaRPr kumimoji="1" lang="ko-Kore-KR" altLang="en-US" dirty="0"/>
          </a:p>
        </p:txBody>
      </p:sp>
      <p:pic>
        <p:nvPicPr>
          <p:cNvPr id="8" name="그림 7"/>
          <p:cNvPicPr>
            <a:picLocks noChangeAspect="1"/>
          </p:cNvPicPr>
          <p:nvPr/>
        </p:nvPicPr>
        <p:blipFill>
          <a:blip r:embed="rId5"/>
          <a:stretch>
            <a:fillRect/>
          </a:stretch>
        </p:blipFill>
        <p:spPr>
          <a:xfrm>
            <a:off x="966586" y="3059711"/>
            <a:ext cx="3726817" cy="3169321"/>
          </a:xfrm>
          <a:prstGeom prst="rect">
            <a:avLst/>
          </a:prstGeom>
        </p:spPr>
      </p:pic>
      <p:sp>
        <p:nvSpPr>
          <p:cNvPr id="9" name="TextBox 8"/>
          <p:cNvSpPr txBox="1"/>
          <p:nvPr/>
        </p:nvSpPr>
        <p:spPr>
          <a:xfrm>
            <a:off x="1888044" y="6163827"/>
            <a:ext cx="1359668" cy="276999"/>
          </a:xfrm>
          <a:prstGeom prst="rect">
            <a:avLst/>
          </a:prstGeom>
          <a:noFill/>
        </p:spPr>
        <p:txBody>
          <a:bodyPr wrap="none" rtlCol="0">
            <a:spAutoFit/>
          </a:bodyPr>
          <a:lstStyle/>
          <a:p>
            <a:r>
              <a:rPr lang="en-US" altLang="ko-KR" sz="1200" b="1" dirty="0" err="1">
                <a:latin typeface="Arial" panose="020B0604020202020204" pitchFamily="34" charset="0"/>
                <a:cs typeface="Arial" panose="020B0604020202020204" pitchFamily="34" charset="0"/>
              </a:rPr>
              <a:t>Hyperparameter</a:t>
            </a:r>
            <a:endParaRPr lang="en-US" altLang="ko-KR" sz="1200" b="1" dirty="0">
              <a:latin typeface="Arial" panose="020B0604020202020204" pitchFamily="34" charset="0"/>
              <a:cs typeface="Arial" panose="020B0604020202020204" pitchFamily="34" charset="0"/>
            </a:endParaRPr>
          </a:p>
        </p:txBody>
      </p:sp>
      <p:sp>
        <p:nvSpPr>
          <p:cNvPr id="10" name="TextBox 9"/>
          <p:cNvSpPr txBox="1"/>
          <p:nvPr/>
        </p:nvSpPr>
        <p:spPr>
          <a:xfrm>
            <a:off x="7824192" y="6286558"/>
            <a:ext cx="2420856" cy="276999"/>
          </a:xfrm>
          <a:prstGeom prst="rect">
            <a:avLst/>
          </a:prstGeom>
          <a:noFill/>
        </p:spPr>
        <p:txBody>
          <a:bodyPr wrap="none" rtlCol="0">
            <a:spAutoFit/>
          </a:bodyPr>
          <a:lstStyle/>
          <a:p>
            <a:r>
              <a:rPr lang="en-US" altLang="ko-KR" sz="1200" b="1" dirty="0">
                <a:latin typeface="Arial" panose="020B0604020202020204" pitchFamily="34" charset="0"/>
                <a:cs typeface="Arial" panose="020B0604020202020204" pitchFamily="34" charset="0"/>
              </a:rPr>
              <a:t>PPO based VNF Consolidation</a:t>
            </a:r>
          </a:p>
        </p:txBody>
      </p:sp>
      <p:sp>
        <p:nvSpPr>
          <p:cNvPr id="11" name="직사각형 10"/>
          <p:cNvSpPr/>
          <p:nvPr/>
        </p:nvSpPr>
        <p:spPr>
          <a:xfrm>
            <a:off x="8172450" y="923924"/>
            <a:ext cx="876300" cy="32702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2" name="직사각형 11"/>
          <p:cNvSpPr/>
          <p:nvPr/>
        </p:nvSpPr>
        <p:spPr>
          <a:xfrm>
            <a:off x="5534025" y="2009774"/>
            <a:ext cx="2057400" cy="26860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4" name="직사각형 13"/>
          <p:cNvSpPr/>
          <p:nvPr/>
        </p:nvSpPr>
        <p:spPr>
          <a:xfrm>
            <a:off x="8467726" y="2009775"/>
            <a:ext cx="2047874" cy="26860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5" name="직사각형 14"/>
          <p:cNvSpPr/>
          <p:nvPr/>
        </p:nvSpPr>
        <p:spPr>
          <a:xfrm>
            <a:off x="6838949" y="4000501"/>
            <a:ext cx="504825" cy="1619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6" name="직사각형 15"/>
          <p:cNvSpPr/>
          <p:nvPr/>
        </p:nvSpPr>
        <p:spPr>
          <a:xfrm>
            <a:off x="9732078" y="3990976"/>
            <a:ext cx="504825" cy="1619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7" name="직사각형 16"/>
          <p:cNvSpPr/>
          <p:nvPr/>
        </p:nvSpPr>
        <p:spPr>
          <a:xfrm>
            <a:off x="11049000" y="3105149"/>
            <a:ext cx="876300" cy="3143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8" name="직사각형 17"/>
          <p:cNvSpPr/>
          <p:nvPr/>
        </p:nvSpPr>
        <p:spPr>
          <a:xfrm>
            <a:off x="7762875" y="2006688"/>
            <a:ext cx="552450" cy="36503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Tree>
    <p:custDataLst>
      <p:tags r:id="rId1"/>
    </p:custDataLst>
    <p:extLst>
      <p:ext uri="{BB962C8B-B14F-4D97-AF65-F5344CB8AC3E}">
        <p14:creationId xmlns:p14="http://schemas.microsoft.com/office/powerpoint/2010/main" val="669995097"/>
      </p:ext>
    </p:extLst>
  </p:cSld>
  <p:clrMapOvr>
    <a:masterClrMapping/>
  </p:clrMapOvr>
  <p:transition advTm="692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8" grpId="0" animBg="1"/>
      <p:bldP spid="1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Introduction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(1/5)</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p:txBody>
          <a:bodyPr>
            <a:normAutofit/>
          </a:bodyPr>
          <a:lstStyle/>
          <a:p>
            <a:pPr>
              <a:lnSpc>
                <a:spcPct val="110000"/>
              </a:lnSpc>
            </a:pPr>
            <a:r>
              <a:rPr lang="en-US" altLang="ko-KR" b="1" dirty="0"/>
              <a:t>The emergence of SDN and NFV</a:t>
            </a:r>
          </a:p>
          <a:p>
            <a:pPr lvl="1">
              <a:lnSpc>
                <a:spcPct val="110000"/>
              </a:lnSpc>
            </a:pPr>
            <a:r>
              <a:rPr lang="en-US" altLang="ko-KR" dirty="0"/>
              <a:t>Software Defined Network (SDN) separates the control and data forwarding functions of the network, allowing centralized management </a:t>
            </a:r>
          </a:p>
          <a:p>
            <a:pPr lvl="1">
              <a:lnSpc>
                <a:spcPct val="110000"/>
              </a:lnSpc>
            </a:pPr>
            <a:r>
              <a:rPr lang="en-US" altLang="ko-KR" dirty="0"/>
              <a:t>NFV virtualizes network services as software components called Virtual Network Functions (VNFs) that run on commercial servers </a:t>
            </a:r>
          </a:p>
          <a:p>
            <a:pPr marL="457200" lvl="1" indent="0">
              <a:lnSpc>
                <a:spcPct val="110000"/>
              </a:lnSpc>
              <a:buNone/>
            </a:pPr>
            <a:r>
              <a:rPr lang="en-US" altLang="ko-KR" dirty="0">
                <a:sym typeface="Wingdings" panose="05000000000000000000" pitchFamily="2" charset="2"/>
              </a:rPr>
              <a:t>	</a:t>
            </a:r>
            <a:r>
              <a:rPr lang="en-US" altLang="ko-KR" sz="2000" dirty="0">
                <a:sym typeface="Wingdings" panose="05000000000000000000" pitchFamily="2" charset="2"/>
              </a:rPr>
              <a:t> </a:t>
            </a:r>
            <a:r>
              <a:rPr lang="en-US" altLang="ko-KR" sz="2000" b="1" dirty="0">
                <a:solidFill>
                  <a:srgbClr val="0000FF"/>
                </a:solidFill>
              </a:rPr>
              <a:t>Reduce CAPEX / OPEX</a:t>
            </a:r>
          </a:p>
          <a:p>
            <a:pPr marL="457200" lvl="1" indent="0">
              <a:lnSpc>
                <a:spcPct val="110000"/>
              </a:lnSpc>
              <a:buNone/>
            </a:pPr>
            <a:r>
              <a:rPr lang="en-US" altLang="ko-KR" sz="2000" dirty="0">
                <a:sym typeface="Wingdings" panose="05000000000000000000" pitchFamily="2" charset="2"/>
              </a:rPr>
              <a:t>       M</a:t>
            </a:r>
            <a:r>
              <a:rPr lang="en-US" altLang="ko-KR" sz="2000" dirty="0"/>
              <a:t>aximize </a:t>
            </a:r>
            <a:r>
              <a:rPr lang="en-US" altLang="ko-KR" sz="2000" b="1" dirty="0">
                <a:solidFill>
                  <a:srgbClr val="0000FF"/>
                </a:solidFill>
              </a:rPr>
              <a:t>network flexibility </a:t>
            </a:r>
            <a:r>
              <a:rPr lang="en-US" altLang="ko-KR" sz="2000" dirty="0"/>
              <a:t>and </a:t>
            </a:r>
            <a:r>
              <a:rPr lang="en-US" altLang="ko-KR" sz="2000" b="1" dirty="0">
                <a:solidFill>
                  <a:srgbClr val="0000FF"/>
                </a:solidFill>
              </a:rPr>
              <a:t>management efficiency</a:t>
            </a:r>
            <a:endParaRPr lang="en-US" altLang="ko-KR" sz="1600" b="1" dirty="0">
              <a:solidFill>
                <a:srgbClr val="0000FF"/>
              </a:solidFill>
            </a:endParaRPr>
          </a:p>
        </p:txBody>
      </p:sp>
      <p:sp>
        <p:nvSpPr>
          <p:cNvPr id="13" name="TextBox 12">
            <a:extLst>
              <a:ext uri="{FF2B5EF4-FFF2-40B4-BE49-F238E27FC236}">
                <a16:creationId xmlns:a16="http://schemas.microsoft.com/office/drawing/2014/main" id="{7345995E-85F3-4829-836D-ED736647AE86}"/>
              </a:ext>
            </a:extLst>
          </p:cNvPr>
          <p:cNvSpPr txBox="1"/>
          <p:nvPr/>
        </p:nvSpPr>
        <p:spPr>
          <a:xfrm>
            <a:off x="2443239" y="6176337"/>
            <a:ext cx="2560316" cy="276999"/>
          </a:xfrm>
          <a:prstGeom prst="rect">
            <a:avLst/>
          </a:prstGeom>
          <a:noFill/>
        </p:spPr>
        <p:txBody>
          <a:bodyPr wrap="none" rtlCol="0">
            <a:spAutoFit/>
          </a:bodyPr>
          <a:lstStyle/>
          <a:p>
            <a:pPr algn="ctr"/>
            <a:r>
              <a:rPr lang="en-US" altLang="ko-KR" sz="1200" b="1" dirty="0">
                <a:latin typeface="Arial" panose="020B0604020202020204" pitchFamily="34" charset="0"/>
                <a:cs typeface="Arial" panose="020B0604020202020204" pitchFamily="34" charset="0"/>
              </a:rPr>
              <a:t>Software Defined Network (SDN)</a:t>
            </a:r>
          </a:p>
        </p:txBody>
      </p:sp>
      <p:sp>
        <p:nvSpPr>
          <p:cNvPr id="12" name="TextBox 11">
            <a:extLst>
              <a:ext uri="{FF2B5EF4-FFF2-40B4-BE49-F238E27FC236}">
                <a16:creationId xmlns:a16="http://schemas.microsoft.com/office/drawing/2014/main" id="{7345995E-85F3-4829-836D-ED736647AE86}"/>
              </a:ext>
            </a:extLst>
          </p:cNvPr>
          <p:cNvSpPr txBox="1"/>
          <p:nvPr/>
        </p:nvSpPr>
        <p:spPr>
          <a:xfrm>
            <a:off x="7570762" y="6248345"/>
            <a:ext cx="2629694" cy="276999"/>
          </a:xfrm>
          <a:prstGeom prst="rect">
            <a:avLst/>
          </a:prstGeom>
          <a:noFill/>
        </p:spPr>
        <p:txBody>
          <a:bodyPr wrap="none" rtlCol="0">
            <a:spAutoFit/>
          </a:bodyPr>
          <a:lstStyle/>
          <a:p>
            <a:pPr algn="ctr"/>
            <a:r>
              <a:rPr lang="en-US" altLang="ko-KR" sz="1200" b="1" dirty="0">
                <a:latin typeface="Arial" panose="020B0604020202020204" pitchFamily="34" charset="0"/>
                <a:cs typeface="Arial" panose="020B0604020202020204" pitchFamily="34" charset="0"/>
              </a:rPr>
              <a:t>Virtual Network Functions (VNFs)</a:t>
            </a:r>
          </a:p>
        </p:txBody>
      </p:sp>
      <p:pic>
        <p:nvPicPr>
          <p:cNvPr id="51" name="그림 50"/>
          <p:cNvPicPr>
            <a:picLocks noChangeAspect="1"/>
          </p:cNvPicPr>
          <p:nvPr/>
        </p:nvPicPr>
        <p:blipFill>
          <a:blip r:embed="rId4"/>
          <a:stretch>
            <a:fillRect/>
          </a:stretch>
        </p:blipFill>
        <p:spPr>
          <a:xfrm>
            <a:off x="1271464" y="4329582"/>
            <a:ext cx="5139605" cy="1763714"/>
          </a:xfrm>
          <a:prstGeom prst="rect">
            <a:avLst/>
          </a:prstGeom>
        </p:spPr>
      </p:pic>
      <p:pic>
        <p:nvPicPr>
          <p:cNvPr id="53" name="그림 52"/>
          <p:cNvPicPr>
            <a:picLocks noChangeAspect="1"/>
          </p:cNvPicPr>
          <p:nvPr/>
        </p:nvPicPr>
        <p:blipFill>
          <a:blip r:embed="rId5"/>
          <a:stretch>
            <a:fillRect/>
          </a:stretch>
        </p:blipFill>
        <p:spPr>
          <a:xfrm>
            <a:off x="7229646" y="3994031"/>
            <a:ext cx="3114826" cy="2243281"/>
          </a:xfrm>
          <a:prstGeom prst="rect">
            <a:avLst/>
          </a:prstGeom>
        </p:spPr>
      </p:pic>
    </p:spTree>
    <p:custDataLst>
      <p:tags r:id="rId1"/>
    </p:custDataLst>
    <p:extLst>
      <p:ext uri="{BB962C8B-B14F-4D97-AF65-F5344CB8AC3E}">
        <p14:creationId xmlns:p14="http://schemas.microsoft.com/office/powerpoint/2010/main" val="1147420332"/>
      </p:ext>
    </p:extLst>
  </p:cSld>
  <p:clrMapOvr>
    <a:masterClrMapping/>
  </p:clrMapOvr>
  <p:transition advTm="92614">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직사각형 17"/>
          <p:cNvSpPr/>
          <p:nvPr/>
        </p:nvSpPr>
        <p:spPr>
          <a:xfrm>
            <a:off x="-4071" y="-13713"/>
            <a:ext cx="12192000" cy="660902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2" name="제목 1"/>
          <p:cNvSpPr>
            <a:spLocks noGrp="1"/>
          </p:cNvSpPr>
          <p:nvPr>
            <p:ph type="ctrTitle"/>
          </p:nvPr>
        </p:nvSpPr>
        <p:spPr>
          <a:xfrm>
            <a:off x="1617134" y="609776"/>
            <a:ext cx="2365218" cy="1470025"/>
          </a:xfrm>
        </p:spPr>
        <p:txBody>
          <a:bodyPr>
            <a:noAutofit/>
          </a:bodyPr>
          <a:lstStyle/>
          <a:p>
            <a:pPr algn="l"/>
            <a:r>
              <a:rPr lang="en-US" altLang="ko-KR" sz="3200" dirty="0">
                <a:latin typeface="Arial" panose="020B0604020202020204" pitchFamily="34" charset="0"/>
                <a:cs typeface="Arial" pitchFamily="34" charset="0"/>
              </a:rPr>
              <a:t>Table of </a:t>
            </a:r>
            <a:br>
              <a:rPr lang="en-US" altLang="ko-KR" sz="3200" dirty="0">
                <a:latin typeface="Arial" panose="020B0604020202020204" pitchFamily="34" charset="0"/>
                <a:cs typeface="Arial" pitchFamily="34" charset="0"/>
              </a:rPr>
            </a:br>
            <a:r>
              <a:rPr lang="en-US" altLang="ko-KR" sz="3200" dirty="0">
                <a:latin typeface="Arial" panose="020B0604020202020204" pitchFamily="34" charset="0"/>
                <a:cs typeface="Arial" pitchFamily="34" charset="0"/>
              </a:rPr>
              <a:t>Contents</a:t>
            </a:r>
            <a:endParaRPr lang="ko-KR" altLang="en-US" sz="3200" dirty="0">
              <a:latin typeface="Arial" panose="020B0604020202020204" pitchFamily="34" charset="0"/>
              <a:cs typeface="Arial" pitchFamily="34" charset="0"/>
            </a:endParaRPr>
          </a:p>
        </p:txBody>
      </p:sp>
      <p:sp>
        <p:nvSpPr>
          <p:cNvPr id="10" name="부제목 2"/>
          <p:cNvSpPr txBox="1">
            <a:spLocks/>
          </p:cNvSpPr>
          <p:nvPr/>
        </p:nvSpPr>
        <p:spPr>
          <a:xfrm>
            <a:off x="4727848" y="845108"/>
            <a:ext cx="7464153" cy="5608228"/>
          </a:xfrm>
          <a:prstGeom prst="rect">
            <a:avLst/>
          </a:prstGeom>
        </p:spPr>
        <p:txBody>
          <a:bodyPr vert="horz" lIns="91440" tIns="45720" rIns="91440" bIns="45720" rtlCol="0">
            <a:noAutofit/>
          </a:bodyPr>
          <a:lstStyle/>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Introduction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Background and Related Work</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AI-based NFV Management and Orchestration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Implementation</a:t>
            </a:r>
          </a:p>
          <a:p>
            <a:pPr marL="171450" indent="-514350" fontAlgn="auto">
              <a:lnSpc>
                <a:spcPct val="150000"/>
              </a:lnSpc>
              <a:spcBef>
                <a:spcPts val="1200"/>
              </a:spcBef>
              <a:spcAft>
                <a:spcPts val="0"/>
              </a:spcAft>
              <a:buFont typeface="+mj-lt"/>
              <a:buAutoNum type="romanUcPeriod"/>
              <a:defRPr/>
            </a:pPr>
            <a:r>
              <a:rPr lang="en-US" altLang="ko-KR" sz="2400" u="sng" spc="-20" dirty="0">
                <a:solidFill>
                  <a:schemeClr val="bg1"/>
                </a:solidFill>
                <a:latin typeface="Arial" pitchFamily="34" charset="0"/>
                <a:ea typeface="나눔고딕" pitchFamily="50" charset="-127"/>
                <a:cs typeface="Arial" pitchFamily="34" charset="0"/>
              </a:rPr>
              <a:t>Evaluation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Conclusion</a:t>
            </a: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lumMod val="75000"/>
                </a:schemeClr>
              </a:solidFill>
              <a:latin typeface="Arial" panose="020B0604020202020204" pitchFamily="34" charset="0"/>
              <a:ea typeface="나눔고딕" pitchFamily="50" charset="-127"/>
              <a:cs typeface="Arial" pitchFamily="34" charset="0"/>
            </a:endParaRPr>
          </a:p>
        </p:txBody>
      </p:sp>
    </p:spTree>
    <p:extLst>
      <p:ext uri="{BB962C8B-B14F-4D97-AF65-F5344CB8AC3E}">
        <p14:creationId xmlns:p14="http://schemas.microsoft.com/office/powerpoint/2010/main" val="2399733162"/>
      </p:ext>
    </p:extLst>
  </p:cSld>
  <p:clrMapOvr>
    <a:masterClrMapping/>
  </p:clrMapOvr>
  <p:transition advTm="19246">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Evaluation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(1/6)</a:t>
            </a:r>
            <a:r>
              <a:rPr lang="ko-KR" altLang="en-US"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p:txBody>
          <a:bodyPr>
            <a:normAutofit/>
          </a:bodyPr>
          <a:lstStyle/>
          <a:p>
            <a:r>
              <a:rPr lang="en-US" altLang="ko-KR" b="1" dirty="0">
                <a:ea typeface="나눔고딕" panose="020D0804000000000000" pitchFamily="50" charset="-127"/>
              </a:rPr>
              <a:t>Experiment Setup</a:t>
            </a:r>
          </a:p>
          <a:p>
            <a:pPr lvl="1"/>
            <a:r>
              <a:rPr lang="en-US" altLang="ko-KR" sz="1800" dirty="0">
                <a:ea typeface="나눔고딕" panose="020D0804000000000000" pitchFamily="50" charset="-127"/>
              </a:rPr>
              <a:t>Traffic Generator</a:t>
            </a:r>
          </a:p>
          <a:p>
            <a:pPr lvl="2"/>
            <a:r>
              <a:rPr lang="en-US" altLang="ko-KR" sz="1400" dirty="0">
                <a:ea typeface="나눔고딕" panose="020D0804000000000000" pitchFamily="50" charset="-127"/>
              </a:rPr>
              <a:t>NFVI supports to create test traffic using Iperf3 </a:t>
            </a:r>
          </a:p>
          <a:p>
            <a:pPr lvl="2"/>
            <a:r>
              <a:rPr lang="en-US" altLang="ko-KR" sz="1400" dirty="0">
                <a:ea typeface="나눔고딕" panose="020D0804000000000000" pitchFamily="50" charset="-127"/>
              </a:rPr>
              <a:t>Traffic is generated as flow unit</a:t>
            </a:r>
            <a:endParaRPr lang="en-US" altLang="ko-KR" sz="1800" dirty="0">
              <a:ea typeface="나눔고딕" panose="020D0804000000000000" pitchFamily="50" charset="-127"/>
            </a:endParaRPr>
          </a:p>
          <a:p>
            <a:pPr lvl="2"/>
            <a:r>
              <a:rPr lang="en-US" altLang="ko-KR" sz="1400" dirty="0">
                <a:ea typeface="나눔고딕" panose="020D0804000000000000" pitchFamily="50" charset="-127"/>
              </a:rPr>
              <a:t>Flows are generated following bandwidth fluctuation of Internet2</a:t>
            </a:r>
          </a:p>
          <a:p>
            <a:pPr lvl="1"/>
            <a:r>
              <a:rPr lang="en-US" altLang="ko-KR" sz="1800" dirty="0">
                <a:ea typeface="나눔고딕" panose="020D0804000000000000" pitchFamily="50" charset="-127"/>
              </a:rPr>
              <a:t>VNF specification</a:t>
            </a:r>
          </a:p>
          <a:p>
            <a:pPr lvl="2"/>
            <a:r>
              <a:rPr lang="en-US" altLang="ko-KR" sz="1400" dirty="0">
                <a:ea typeface="나눔고딕" panose="020D0804000000000000" pitchFamily="50" charset="-127"/>
              </a:rPr>
              <a:t>VNF flavors are deployed to setup required system resource</a:t>
            </a:r>
          </a:p>
          <a:p>
            <a:pPr lvl="2"/>
            <a:r>
              <a:rPr lang="en-US" altLang="ko-KR" sz="1400" dirty="0">
                <a:ea typeface="나눔고딕" panose="020D0804000000000000" pitchFamily="50" charset="-127"/>
              </a:rPr>
              <a:t>VNF image are deployed to install software and support network function</a:t>
            </a:r>
            <a:endParaRPr lang="en-US" altLang="ko-KR" sz="1200" dirty="0">
              <a:ea typeface="나눔고딕" panose="020D0804000000000000" pitchFamily="50" charset="-127"/>
            </a:endParaRPr>
          </a:p>
          <a:p>
            <a:endParaRPr lang="en-US" altLang="ko-KR" sz="2000" b="1" dirty="0">
              <a:ea typeface="나눔고딕" panose="020D0804000000000000" pitchFamily="50" charset="-127"/>
            </a:endParaRPr>
          </a:p>
          <a:p>
            <a:endParaRPr lang="en-US" altLang="ko-KR" sz="2000" b="1" dirty="0">
              <a:ea typeface="나눔고딕" panose="020D0804000000000000" pitchFamily="50" charset="-127"/>
            </a:endParaRPr>
          </a:p>
          <a:p>
            <a:endParaRPr lang="en-US" altLang="ko-KR" sz="2000" b="1" dirty="0">
              <a:ea typeface="나눔고딕" panose="020D0804000000000000" pitchFamily="50" charset="-127"/>
            </a:endParaRPr>
          </a:p>
          <a:p>
            <a:endParaRPr lang="en-US" altLang="ko-KR" sz="2000" b="1" dirty="0">
              <a:ea typeface="나눔고딕" panose="020D0804000000000000" pitchFamily="50" charset="-127"/>
            </a:endParaRPr>
          </a:p>
          <a:p>
            <a:endParaRPr lang="en-US" altLang="ko-KR" sz="2000" b="1" dirty="0">
              <a:ea typeface="나눔고딕" panose="020D0804000000000000" pitchFamily="50" charset="-127"/>
            </a:endParaRPr>
          </a:p>
          <a:p>
            <a:endParaRPr lang="en-US" altLang="ko-KR" sz="2000" b="1" dirty="0">
              <a:ea typeface="나눔고딕" panose="020D0804000000000000" pitchFamily="50" charset="-127"/>
            </a:endParaRPr>
          </a:p>
          <a:p>
            <a:endParaRPr lang="en-US" altLang="ko-KR" sz="2000" b="1" dirty="0">
              <a:ea typeface="나눔고딕" panose="020D0804000000000000" pitchFamily="50" charset="-127"/>
            </a:endParaRPr>
          </a:p>
          <a:p>
            <a:pPr lvl="1"/>
            <a:endParaRPr lang="en-US" altLang="ko-KR" sz="1800" b="1" dirty="0">
              <a:ea typeface="나눔고딕" panose="020D0804000000000000" pitchFamily="50" charset="-127"/>
            </a:endParaRPr>
          </a:p>
          <a:p>
            <a:pPr lvl="1"/>
            <a:endParaRPr lang="en-US" altLang="ko-KR" sz="1800" b="1" dirty="0">
              <a:ea typeface="나눔고딕" panose="020D0804000000000000" pitchFamily="50" charset="-127"/>
            </a:endParaRPr>
          </a:p>
          <a:p>
            <a:endParaRPr lang="en-US" altLang="ko-KR" sz="2000" b="1" dirty="0">
              <a:ea typeface="나눔고딕" panose="020D0804000000000000" pitchFamily="50" charset="-127"/>
            </a:endParaRPr>
          </a:p>
          <a:p>
            <a:pPr lvl="1">
              <a:lnSpc>
                <a:spcPct val="120000"/>
              </a:lnSpc>
            </a:pPr>
            <a:endParaRPr lang="en-US" altLang="ko-KR" sz="1800" b="1" dirty="0">
              <a:ea typeface="나눔고딕" panose="020D0804000000000000" pitchFamily="50" charset="-127"/>
            </a:endParaRPr>
          </a:p>
        </p:txBody>
      </p:sp>
      <p:pic>
        <p:nvPicPr>
          <p:cNvPr id="4" name="그림 3"/>
          <p:cNvPicPr>
            <a:picLocks noChangeAspect="1"/>
          </p:cNvPicPr>
          <p:nvPr/>
        </p:nvPicPr>
        <p:blipFill>
          <a:blip r:embed="rId4"/>
          <a:stretch>
            <a:fillRect/>
          </a:stretch>
        </p:blipFill>
        <p:spPr>
          <a:xfrm>
            <a:off x="6960096" y="4284895"/>
            <a:ext cx="3985878" cy="1656875"/>
          </a:xfrm>
          <a:prstGeom prst="rect">
            <a:avLst/>
          </a:prstGeom>
        </p:spPr>
      </p:pic>
      <p:pic>
        <p:nvPicPr>
          <p:cNvPr id="6" name="그림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9496" y="3573016"/>
            <a:ext cx="4176464" cy="2415109"/>
          </a:xfrm>
          <a:prstGeom prst="rect">
            <a:avLst/>
          </a:prstGeom>
        </p:spPr>
      </p:pic>
      <p:sp>
        <p:nvSpPr>
          <p:cNvPr id="7" name="TextBox 6"/>
          <p:cNvSpPr txBox="1"/>
          <p:nvPr/>
        </p:nvSpPr>
        <p:spPr>
          <a:xfrm>
            <a:off x="2485282" y="5988125"/>
            <a:ext cx="2686954" cy="276999"/>
          </a:xfrm>
          <a:prstGeom prst="rect">
            <a:avLst/>
          </a:prstGeom>
          <a:noFill/>
        </p:spPr>
        <p:txBody>
          <a:bodyPr wrap="none" rtlCol="0">
            <a:spAutoFit/>
          </a:bodyPr>
          <a:lstStyle/>
          <a:p>
            <a:r>
              <a:rPr lang="en-US" altLang="ko-KR" sz="1200" b="1" dirty="0">
                <a:latin typeface="Arial" panose="020B0604020202020204" pitchFamily="34" charset="0"/>
                <a:cs typeface="Arial" panose="020B0604020202020204" pitchFamily="34" charset="0"/>
              </a:rPr>
              <a:t>Bandwidth fluctuation of Internet2</a:t>
            </a:r>
          </a:p>
        </p:txBody>
      </p:sp>
      <p:sp>
        <p:nvSpPr>
          <p:cNvPr id="8" name="TextBox 7"/>
          <p:cNvSpPr txBox="1"/>
          <p:nvPr/>
        </p:nvSpPr>
        <p:spPr>
          <a:xfrm>
            <a:off x="8265953" y="5974219"/>
            <a:ext cx="1768433" cy="276999"/>
          </a:xfrm>
          <a:prstGeom prst="rect">
            <a:avLst/>
          </a:prstGeom>
          <a:noFill/>
        </p:spPr>
        <p:txBody>
          <a:bodyPr wrap="none" rtlCol="0">
            <a:spAutoFit/>
          </a:bodyPr>
          <a:lstStyle/>
          <a:p>
            <a:r>
              <a:rPr lang="en-US" altLang="ko-KR" sz="1200" b="1" dirty="0">
                <a:latin typeface="Arial" panose="020B0604020202020204" pitchFamily="34" charset="0"/>
                <a:cs typeface="Arial" panose="020B0604020202020204" pitchFamily="34" charset="0"/>
              </a:rPr>
              <a:t>Specification of VNFs</a:t>
            </a:r>
          </a:p>
        </p:txBody>
      </p:sp>
    </p:spTree>
    <p:custDataLst>
      <p:tags r:id="rId1"/>
    </p:custDataLst>
    <p:extLst>
      <p:ext uri="{BB962C8B-B14F-4D97-AF65-F5344CB8AC3E}">
        <p14:creationId xmlns:p14="http://schemas.microsoft.com/office/powerpoint/2010/main" val="928680025"/>
      </p:ext>
    </p:extLst>
  </p:cSld>
  <p:clrMapOvr>
    <a:masterClrMapping/>
  </p:clrMapOvr>
  <p:transition advTm="69225">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Evaluation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(2/6)</a:t>
            </a:r>
            <a:r>
              <a:rPr lang="ko-KR" altLang="en-US"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p:txBody>
          <a:bodyPr>
            <a:normAutofit/>
          </a:bodyPr>
          <a:lstStyle/>
          <a:p>
            <a:r>
              <a:rPr lang="en-US" altLang="ko-KR" b="1" dirty="0">
                <a:ea typeface="나눔고딕" panose="020D0804000000000000" pitchFamily="50" charset="-127"/>
              </a:rPr>
              <a:t>VNF Deployment</a:t>
            </a:r>
          </a:p>
          <a:p>
            <a:pPr lvl="1"/>
            <a:r>
              <a:rPr lang="en-US" altLang="ko-KR" sz="1800" dirty="0">
                <a:ea typeface="나눔고딕" panose="020D0804000000000000" pitchFamily="50" charset="-127"/>
              </a:rPr>
              <a:t>Changing the number of variation of SFCR: 100, 200, 1000, 3000, 10000</a:t>
            </a:r>
          </a:p>
          <a:p>
            <a:pPr lvl="1"/>
            <a:r>
              <a:rPr lang="en-US" altLang="ko-KR" sz="1800" dirty="0">
                <a:ea typeface="나눔고딕" panose="020D0804000000000000" pitchFamily="50" charset="-127"/>
              </a:rPr>
              <a:t>Evaluating pre-trained model with different cosine similarity</a:t>
            </a:r>
            <a:endParaRPr lang="en-US" altLang="ko-KR" sz="1600" dirty="0">
              <a:ea typeface="나눔고딕" panose="020D0804000000000000" pitchFamily="50" charset="-127"/>
            </a:endParaRPr>
          </a:p>
        </p:txBody>
      </p:sp>
      <p:sp>
        <p:nvSpPr>
          <p:cNvPr id="7" name="TextBox 6"/>
          <p:cNvSpPr txBox="1"/>
          <p:nvPr/>
        </p:nvSpPr>
        <p:spPr>
          <a:xfrm>
            <a:off x="659961" y="5984045"/>
            <a:ext cx="4301177" cy="307777"/>
          </a:xfrm>
          <a:prstGeom prst="rect">
            <a:avLst/>
          </a:prstGeom>
          <a:noFill/>
        </p:spPr>
        <p:txBody>
          <a:bodyPr wrap="none" rtlCol="0">
            <a:spAutoFit/>
          </a:bodyPr>
          <a:lstStyle/>
          <a:p>
            <a:r>
              <a:rPr lang="en-US" altLang="ko-KR" sz="1400" b="1" dirty="0">
                <a:latin typeface="Arial" panose="020B0604020202020204" pitchFamily="34" charset="0"/>
                <a:cs typeface="Arial" panose="020B0604020202020204" pitchFamily="34" charset="0"/>
              </a:rPr>
              <a:t>Accuracy based on number of variation of SFCR</a:t>
            </a:r>
            <a:endParaRPr lang="ko-KR" altLang="en-US" sz="1400" b="1" dirty="0">
              <a:latin typeface="Arial" panose="020B0604020202020204" pitchFamily="34" charset="0"/>
              <a:cs typeface="Arial" panose="020B0604020202020204" pitchFamily="34" charset="0"/>
            </a:endParaRPr>
          </a:p>
        </p:txBody>
      </p:sp>
      <p:pic>
        <p:nvPicPr>
          <p:cNvPr id="5" name="그림 4">
            <a:extLst>
              <a:ext uri="{FF2B5EF4-FFF2-40B4-BE49-F238E27FC236}">
                <a16:creationId xmlns:a16="http://schemas.microsoft.com/office/drawing/2014/main" id="{1DEA27C5-0C7C-4C88-A356-FA2A4EBC697A}"/>
              </a:ext>
            </a:extLst>
          </p:cNvPr>
          <p:cNvPicPr>
            <a:picLocks noChangeAspect="1"/>
          </p:cNvPicPr>
          <p:nvPr/>
        </p:nvPicPr>
        <p:blipFill>
          <a:blip r:embed="rId4"/>
          <a:stretch>
            <a:fillRect/>
          </a:stretch>
        </p:blipFill>
        <p:spPr>
          <a:xfrm>
            <a:off x="259126" y="3193715"/>
            <a:ext cx="4950381" cy="2834886"/>
          </a:xfrm>
          <a:prstGeom prst="rect">
            <a:avLst/>
          </a:prstGeom>
        </p:spPr>
      </p:pic>
      <p:pic>
        <p:nvPicPr>
          <p:cNvPr id="14" name="그림 13">
            <a:extLst>
              <a:ext uri="{FF2B5EF4-FFF2-40B4-BE49-F238E27FC236}">
                <a16:creationId xmlns:a16="http://schemas.microsoft.com/office/drawing/2014/main" id="{CB97E273-41F2-4972-AF30-375E6BDEB714}"/>
              </a:ext>
            </a:extLst>
          </p:cNvPr>
          <p:cNvPicPr>
            <a:picLocks noChangeAspect="1"/>
          </p:cNvPicPr>
          <p:nvPr/>
        </p:nvPicPr>
        <p:blipFill>
          <a:blip r:embed="rId5"/>
          <a:stretch>
            <a:fillRect/>
          </a:stretch>
        </p:blipFill>
        <p:spPr>
          <a:xfrm>
            <a:off x="5735960" y="3121006"/>
            <a:ext cx="5139373" cy="2908044"/>
          </a:xfrm>
          <a:prstGeom prst="rect">
            <a:avLst/>
          </a:prstGeom>
        </p:spPr>
      </p:pic>
      <p:sp>
        <p:nvSpPr>
          <p:cNvPr id="15" name="TextBox 14">
            <a:extLst>
              <a:ext uri="{FF2B5EF4-FFF2-40B4-BE49-F238E27FC236}">
                <a16:creationId xmlns:a16="http://schemas.microsoft.com/office/drawing/2014/main" id="{6B3CEF00-4C26-46E7-BD0B-780C5446312D}"/>
              </a:ext>
            </a:extLst>
          </p:cNvPr>
          <p:cNvSpPr txBox="1"/>
          <p:nvPr/>
        </p:nvSpPr>
        <p:spPr>
          <a:xfrm>
            <a:off x="7065188" y="5984044"/>
            <a:ext cx="3328155" cy="307777"/>
          </a:xfrm>
          <a:prstGeom prst="rect">
            <a:avLst/>
          </a:prstGeom>
          <a:noFill/>
        </p:spPr>
        <p:txBody>
          <a:bodyPr wrap="none" rtlCol="0">
            <a:spAutoFit/>
          </a:bodyPr>
          <a:lstStyle/>
          <a:p>
            <a:r>
              <a:rPr lang="en-US" altLang="ko-KR" sz="1400" b="1" dirty="0">
                <a:latin typeface="Arial" panose="020B0604020202020204" pitchFamily="34" charset="0"/>
                <a:cs typeface="Arial" panose="020B0604020202020204" pitchFamily="34" charset="0"/>
              </a:rPr>
              <a:t>Accuracy based on Cosine Similarity</a:t>
            </a:r>
          </a:p>
        </p:txBody>
      </p:sp>
      <p:sp>
        <p:nvSpPr>
          <p:cNvPr id="4" name="직사각형 3"/>
          <p:cNvSpPr/>
          <p:nvPr/>
        </p:nvSpPr>
        <p:spPr>
          <a:xfrm>
            <a:off x="6816080" y="4725143"/>
            <a:ext cx="4059253" cy="474603"/>
          </a:xfrm>
          <a:prstGeom prst="rect">
            <a:avLst/>
          </a:prstGeom>
          <a:no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1" name="직사각형 10"/>
          <p:cNvSpPr/>
          <p:nvPr/>
        </p:nvSpPr>
        <p:spPr>
          <a:xfrm>
            <a:off x="9624392" y="3166882"/>
            <a:ext cx="1149199" cy="4061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Tree>
    <p:custDataLst>
      <p:tags r:id="rId1"/>
    </p:custDataLst>
    <p:extLst>
      <p:ext uri="{BB962C8B-B14F-4D97-AF65-F5344CB8AC3E}">
        <p14:creationId xmlns:p14="http://schemas.microsoft.com/office/powerpoint/2010/main" val="4103909295"/>
      </p:ext>
    </p:extLst>
  </p:cSld>
  <p:clrMapOvr>
    <a:masterClrMapping/>
  </p:clrMapOvr>
  <p:transition advTm="69225">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Evaluation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(3/6)</a:t>
            </a:r>
            <a:r>
              <a:rPr lang="ko-KR" altLang="en-US"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a:xfrm>
            <a:off x="119336" y="764704"/>
            <a:ext cx="11809312" cy="5616624"/>
          </a:xfrm>
        </p:spPr>
        <p:txBody>
          <a:bodyPr>
            <a:normAutofit/>
          </a:bodyPr>
          <a:lstStyle/>
          <a:p>
            <a:r>
              <a:rPr lang="en-US" altLang="ko-KR" sz="2400" b="1" dirty="0">
                <a:ea typeface="나눔고딕" panose="020D0804000000000000" pitchFamily="50" charset="-127"/>
              </a:rPr>
              <a:t>Auto-scaling</a:t>
            </a:r>
          </a:p>
          <a:p>
            <a:pPr lvl="1"/>
            <a:r>
              <a:rPr lang="en-US" altLang="ko-KR" sz="2000" dirty="0">
                <a:ea typeface="나눔고딕" panose="020D0804000000000000" pitchFamily="50" charset="-127"/>
              </a:rPr>
              <a:t>Changing the type of SFC</a:t>
            </a:r>
            <a:endParaRPr lang="en-US" altLang="ko-KR" sz="1600" dirty="0">
              <a:ea typeface="나눔고딕" panose="020D0804000000000000" pitchFamily="50" charset="-127"/>
            </a:endParaRPr>
          </a:p>
          <a:p>
            <a:pPr lvl="1"/>
            <a:endParaRPr lang="en-US" altLang="ko-KR" sz="2000" dirty="0">
              <a:ea typeface="나눔고딕" panose="020D0804000000000000" pitchFamily="50" charset="-127"/>
            </a:endParaRPr>
          </a:p>
        </p:txBody>
      </p:sp>
      <p:sp>
        <p:nvSpPr>
          <p:cNvPr id="8" name="TextBox 7"/>
          <p:cNvSpPr txBox="1"/>
          <p:nvPr/>
        </p:nvSpPr>
        <p:spPr>
          <a:xfrm>
            <a:off x="4411378" y="5816297"/>
            <a:ext cx="2725426" cy="276999"/>
          </a:xfrm>
          <a:prstGeom prst="rect">
            <a:avLst/>
          </a:prstGeom>
          <a:noFill/>
        </p:spPr>
        <p:txBody>
          <a:bodyPr wrap="none" rtlCol="0">
            <a:spAutoFit/>
          </a:bodyPr>
          <a:lstStyle/>
          <a:p>
            <a:r>
              <a:rPr lang="en-US" altLang="ko-KR" sz="1200" b="1" dirty="0">
                <a:latin typeface="Arial" panose="020B0604020202020204" pitchFamily="34" charset="0"/>
                <a:cs typeface="Arial" panose="020B0604020202020204" pitchFamily="34" charset="0"/>
              </a:rPr>
              <a:t>Reward obtained per each episode</a:t>
            </a:r>
            <a:endParaRPr lang="ko-KR" altLang="en-US" sz="1200" b="1" dirty="0">
              <a:latin typeface="Arial" panose="020B0604020202020204" pitchFamily="34" charset="0"/>
              <a:cs typeface="Arial" panose="020B0604020202020204" pitchFamily="34" charset="0"/>
            </a:endParaRPr>
          </a:p>
        </p:txBody>
      </p:sp>
      <p:pic>
        <p:nvPicPr>
          <p:cNvPr id="13" name="그림 12">
            <a:extLst>
              <a:ext uri="{FF2B5EF4-FFF2-40B4-BE49-F238E27FC236}">
                <a16:creationId xmlns:a16="http://schemas.microsoft.com/office/drawing/2014/main" id="{B3F38E99-AF0E-42F1-A74F-67DA50BF7DAB}"/>
              </a:ext>
            </a:extLst>
          </p:cNvPr>
          <p:cNvPicPr>
            <a:picLocks noChangeAspect="1"/>
          </p:cNvPicPr>
          <p:nvPr/>
        </p:nvPicPr>
        <p:blipFill>
          <a:blip r:embed="rId4"/>
          <a:stretch>
            <a:fillRect/>
          </a:stretch>
        </p:blipFill>
        <p:spPr>
          <a:xfrm>
            <a:off x="2783632" y="1672958"/>
            <a:ext cx="5718544" cy="3999323"/>
          </a:xfrm>
          <a:prstGeom prst="rect">
            <a:avLst/>
          </a:prstGeom>
        </p:spPr>
      </p:pic>
      <p:sp>
        <p:nvSpPr>
          <p:cNvPr id="6" name="직사각형 5"/>
          <p:cNvSpPr/>
          <p:nvPr/>
        </p:nvSpPr>
        <p:spPr>
          <a:xfrm>
            <a:off x="6672064" y="1844824"/>
            <a:ext cx="1692189" cy="7002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7" name="직사각형 6"/>
          <p:cNvSpPr/>
          <p:nvPr/>
        </p:nvSpPr>
        <p:spPr>
          <a:xfrm>
            <a:off x="6703970" y="3573016"/>
            <a:ext cx="1692189" cy="7002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Tree>
    <p:custDataLst>
      <p:tags r:id="rId1"/>
    </p:custDataLst>
    <p:extLst>
      <p:ext uri="{BB962C8B-B14F-4D97-AF65-F5344CB8AC3E}">
        <p14:creationId xmlns:p14="http://schemas.microsoft.com/office/powerpoint/2010/main" val="3816785424"/>
      </p:ext>
    </p:extLst>
  </p:cSld>
  <p:clrMapOvr>
    <a:masterClrMapping/>
  </p:clrMapOvr>
  <p:transition advTm="69225">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Evaluation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(4/6)</a:t>
            </a:r>
            <a:r>
              <a:rPr lang="ko-KR" altLang="en-US"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a:xfrm>
            <a:off x="119336" y="764704"/>
            <a:ext cx="11809312" cy="5616624"/>
          </a:xfrm>
        </p:spPr>
        <p:txBody>
          <a:bodyPr>
            <a:normAutofit/>
          </a:bodyPr>
          <a:lstStyle/>
          <a:p>
            <a:r>
              <a:rPr lang="en-US" altLang="ko-KR" sz="2400" b="1" dirty="0">
                <a:ea typeface="나눔고딕" panose="020D0804000000000000" pitchFamily="50" charset="-127"/>
              </a:rPr>
              <a:t>Auto-scaling</a:t>
            </a:r>
          </a:p>
          <a:p>
            <a:pPr lvl="1"/>
            <a:r>
              <a:rPr lang="en-US" altLang="ko-KR" sz="2000" dirty="0" smtClean="0">
                <a:ea typeface="나눔고딕" panose="020D0804000000000000" pitchFamily="50" charset="-127"/>
              </a:rPr>
              <a:t>Measuring delay based on SFC type</a:t>
            </a:r>
            <a:endParaRPr lang="en-US" altLang="ko-KR" sz="1600" dirty="0" smtClean="0">
              <a:ea typeface="나눔고딕" panose="020D0804000000000000" pitchFamily="50" charset="-127"/>
            </a:endParaRPr>
          </a:p>
          <a:p>
            <a:pPr lvl="1"/>
            <a:r>
              <a:rPr lang="en-US" altLang="ko-KR" sz="2000" dirty="0" smtClean="0">
                <a:ea typeface="나눔고딕" panose="020D0804000000000000" pitchFamily="50" charset="-127"/>
              </a:rPr>
              <a:t>Evaluating </a:t>
            </a:r>
            <a:r>
              <a:rPr lang="en-US" altLang="ko-KR" sz="2000" dirty="0">
                <a:ea typeface="나눔고딕" panose="020D0804000000000000" pitchFamily="50" charset="-127"/>
              </a:rPr>
              <a:t>pre-trained model with different cosine similarity</a:t>
            </a:r>
          </a:p>
          <a:p>
            <a:pPr lvl="2"/>
            <a:r>
              <a:rPr lang="en-US" altLang="ko-KR" sz="1400" dirty="0">
                <a:ea typeface="나눔고딕" panose="020D0804000000000000" pitchFamily="50" charset="-127"/>
              </a:rPr>
              <a:t>Cosine similarity with SFC</a:t>
            </a:r>
          </a:p>
          <a:p>
            <a:pPr lvl="2"/>
            <a:r>
              <a:rPr lang="en-US" altLang="ko-KR" sz="1400" dirty="0">
                <a:ea typeface="나눔고딕" panose="020D0804000000000000" pitchFamily="50" charset="-127"/>
              </a:rPr>
              <a:t>Cosine similarity with network environment</a:t>
            </a:r>
            <a:endParaRPr lang="en-US" altLang="ko-KR" dirty="0">
              <a:ea typeface="나눔고딕" panose="020D0804000000000000" pitchFamily="50" charset="-127"/>
            </a:endParaRPr>
          </a:p>
          <a:p>
            <a:pPr lvl="1"/>
            <a:endParaRPr lang="en-US" altLang="ko-KR" sz="2000" dirty="0">
              <a:ea typeface="나눔고딕" panose="020D0804000000000000" pitchFamily="50" charset="-127"/>
            </a:endParaRPr>
          </a:p>
        </p:txBody>
      </p:sp>
      <p:sp>
        <p:nvSpPr>
          <p:cNvPr id="12" name="TextBox 11"/>
          <p:cNvSpPr txBox="1"/>
          <p:nvPr/>
        </p:nvSpPr>
        <p:spPr>
          <a:xfrm>
            <a:off x="8016690" y="5383773"/>
            <a:ext cx="3888294" cy="461665"/>
          </a:xfrm>
          <a:prstGeom prst="rect">
            <a:avLst/>
          </a:prstGeom>
          <a:noFill/>
        </p:spPr>
        <p:txBody>
          <a:bodyPr wrap="square" rtlCol="0">
            <a:spAutoFit/>
          </a:bodyPr>
          <a:lstStyle/>
          <a:p>
            <a:pPr algn="ctr"/>
            <a:r>
              <a:rPr lang="en-US" altLang="ko-KR" sz="1200" b="1" dirty="0">
                <a:latin typeface="Arial" panose="020B0604020202020204" pitchFamily="34" charset="0"/>
                <a:cs typeface="Arial" panose="020B0604020202020204" pitchFamily="34" charset="0"/>
              </a:rPr>
              <a:t>Performance difference based on cosine similarity </a:t>
            </a:r>
          </a:p>
          <a:p>
            <a:pPr algn="ctr"/>
            <a:r>
              <a:rPr lang="en-US" altLang="ko-KR" sz="1200" b="1" dirty="0">
                <a:latin typeface="Arial" panose="020B0604020202020204" pitchFamily="34" charset="0"/>
                <a:cs typeface="Arial" panose="020B0604020202020204" pitchFamily="34" charset="0"/>
              </a:rPr>
              <a:t>For network environment</a:t>
            </a:r>
            <a:endParaRPr lang="ko-KR" altLang="en-US" sz="1200" b="1" dirty="0">
              <a:latin typeface="Arial" panose="020B0604020202020204" pitchFamily="34" charset="0"/>
              <a:cs typeface="Arial" panose="020B0604020202020204" pitchFamily="34" charset="0"/>
            </a:endParaRPr>
          </a:p>
        </p:txBody>
      </p:sp>
      <p:sp>
        <p:nvSpPr>
          <p:cNvPr id="13" name="TextBox 12"/>
          <p:cNvSpPr txBox="1"/>
          <p:nvPr/>
        </p:nvSpPr>
        <p:spPr>
          <a:xfrm>
            <a:off x="3678183" y="5344803"/>
            <a:ext cx="3911647" cy="461665"/>
          </a:xfrm>
          <a:prstGeom prst="rect">
            <a:avLst/>
          </a:prstGeom>
          <a:noFill/>
        </p:spPr>
        <p:txBody>
          <a:bodyPr wrap="none" rtlCol="0">
            <a:spAutoFit/>
          </a:bodyPr>
          <a:lstStyle/>
          <a:p>
            <a:pPr algn="ctr"/>
            <a:r>
              <a:rPr lang="en-US" altLang="ko-KR" sz="1200" b="1" dirty="0">
                <a:latin typeface="Arial" panose="020B0604020202020204" pitchFamily="34" charset="0"/>
                <a:cs typeface="Arial" panose="020B0604020202020204" pitchFamily="34" charset="0"/>
              </a:rPr>
              <a:t>Performance difference based on cosine similarity </a:t>
            </a:r>
          </a:p>
          <a:p>
            <a:pPr algn="ctr"/>
            <a:r>
              <a:rPr lang="en-US" altLang="ko-KR" sz="1200" b="1" dirty="0">
                <a:latin typeface="Arial" panose="020B0604020202020204" pitchFamily="34" charset="0"/>
                <a:cs typeface="Arial" panose="020B0604020202020204" pitchFamily="34" charset="0"/>
              </a:rPr>
              <a:t>For SFC </a:t>
            </a:r>
            <a:endParaRPr lang="ko-KR" altLang="en-US" sz="1200" b="1" dirty="0">
              <a:latin typeface="Arial" panose="020B0604020202020204" pitchFamily="34" charset="0"/>
              <a:cs typeface="Arial" panose="020B0604020202020204" pitchFamily="34" charset="0"/>
            </a:endParaRPr>
          </a:p>
        </p:txBody>
      </p:sp>
      <p:grpSp>
        <p:nvGrpSpPr>
          <p:cNvPr id="9" name="그룹 8"/>
          <p:cNvGrpSpPr/>
          <p:nvPr/>
        </p:nvGrpSpPr>
        <p:grpSpPr>
          <a:xfrm>
            <a:off x="7886466" y="3235787"/>
            <a:ext cx="4148742" cy="2003970"/>
            <a:chOff x="5911164" y="2962398"/>
            <a:chExt cx="4813624" cy="2359620"/>
          </a:xfrm>
        </p:grpSpPr>
        <p:pic>
          <p:nvPicPr>
            <p:cNvPr id="5" name="그림 4">
              <a:extLst>
                <a:ext uri="{FF2B5EF4-FFF2-40B4-BE49-F238E27FC236}">
                  <a16:creationId xmlns:a16="http://schemas.microsoft.com/office/drawing/2014/main" id="{4E62E132-B804-4612-8C6C-9EAA7B0BE79E}"/>
                </a:ext>
              </a:extLst>
            </p:cNvPr>
            <p:cNvPicPr>
              <a:picLocks noChangeAspect="1"/>
            </p:cNvPicPr>
            <p:nvPr/>
          </p:nvPicPr>
          <p:blipFill>
            <a:blip r:embed="rId4"/>
            <a:stretch>
              <a:fillRect/>
            </a:stretch>
          </p:blipFill>
          <p:spPr>
            <a:xfrm>
              <a:off x="5911164" y="2962398"/>
              <a:ext cx="4813624" cy="2359620"/>
            </a:xfrm>
            <a:prstGeom prst="rect">
              <a:avLst/>
            </a:prstGeom>
          </p:spPr>
        </p:pic>
        <p:sp>
          <p:nvSpPr>
            <p:cNvPr id="8" name="직사각형 7"/>
            <p:cNvSpPr/>
            <p:nvPr/>
          </p:nvSpPr>
          <p:spPr>
            <a:xfrm>
              <a:off x="6816080" y="2962398"/>
              <a:ext cx="2592288" cy="3945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grpSp>
      <p:grpSp>
        <p:nvGrpSpPr>
          <p:cNvPr id="6" name="그룹 5"/>
          <p:cNvGrpSpPr/>
          <p:nvPr/>
        </p:nvGrpSpPr>
        <p:grpSpPr>
          <a:xfrm>
            <a:off x="3602199" y="3403346"/>
            <a:ext cx="4063614" cy="1902851"/>
            <a:chOff x="396902" y="2869777"/>
            <a:chExt cx="5030554" cy="2465958"/>
          </a:xfrm>
        </p:grpSpPr>
        <p:pic>
          <p:nvPicPr>
            <p:cNvPr id="4" name="그림 3">
              <a:extLst>
                <a:ext uri="{FF2B5EF4-FFF2-40B4-BE49-F238E27FC236}">
                  <a16:creationId xmlns:a16="http://schemas.microsoft.com/office/drawing/2014/main" id="{08092D44-E045-4D81-A71C-083A48E65D5D}"/>
                </a:ext>
              </a:extLst>
            </p:cNvPr>
            <p:cNvPicPr>
              <a:picLocks noChangeAspect="1"/>
            </p:cNvPicPr>
            <p:nvPr/>
          </p:nvPicPr>
          <p:blipFill>
            <a:blip r:embed="rId5"/>
            <a:stretch>
              <a:fillRect/>
            </a:stretch>
          </p:blipFill>
          <p:spPr>
            <a:xfrm>
              <a:off x="396902" y="2869777"/>
              <a:ext cx="5030554" cy="2465958"/>
            </a:xfrm>
            <a:prstGeom prst="rect">
              <a:avLst/>
            </a:prstGeom>
          </p:spPr>
        </p:pic>
        <p:cxnSp>
          <p:nvCxnSpPr>
            <p:cNvPr id="7" name="직선 화살표 연결선 6"/>
            <p:cNvCxnSpPr/>
            <p:nvPr/>
          </p:nvCxnSpPr>
          <p:spPr>
            <a:xfrm flipV="1">
              <a:off x="1631504" y="3068960"/>
              <a:ext cx="3096344" cy="1368152"/>
            </a:xfrm>
            <a:prstGeom prst="straightConnector1">
              <a:avLst/>
            </a:prstGeom>
            <a:ln w="19050">
              <a:solidFill>
                <a:srgbClr val="FF0000"/>
              </a:solidFill>
              <a:headEnd type="none"/>
              <a:tailEnd type="triangle"/>
            </a:ln>
          </p:spPr>
          <p:style>
            <a:lnRef idx="1">
              <a:schemeClr val="dk1"/>
            </a:lnRef>
            <a:fillRef idx="0">
              <a:schemeClr val="dk1"/>
            </a:fillRef>
            <a:effectRef idx="0">
              <a:schemeClr val="dk1"/>
            </a:effectRef>
            <a:fontRef idx="minor">
              <a:schemeClr val="tx1"/>
            </a:fontRef>
          </p:style>
        </p:cxnSp>
      </p:grpSp>
      <p:sp>
        <p:nvSpPr>
          <p:cNvPr id="16" name="TextBox 15"/>
          <p:cNvSpPr txBox="1"/>
          <p:nvPr/>
        </p:nvSpPr>
        <p:spPr>
          <a:xfrm>
            <a:off x="-210111" y="5333214"/>
            <a:ext cx="3888294" cy="276999"/>
          </a:xfrm>
          <a:prstGeom prst="rect">
            <a:avLst/>
          </a:prstGeom>
          <a:noFill/>
        </p:spPr>
        <p:txBody>
          <a:bodyPr wrap="square" rtlCol="0">
            <a:spAutoFit/>
          </a:bodyPr>
          <a:lstStyle/>
          <a:p>
            <a:pPr algn="ctr"/>
            <a:r>
              <a:rPr lang="en-US" altLang="ko-KR" sz="1200" b="1" dirty="0" smtClean="0">
                <a:latin typeface="Arial" panose="020B0604020202020204" pitchFamily="34" charset="0"/>
                <a:cs typeface="Arial" panose="020B0604020202020204" pitchFamily="34" charset="0"/>
              </a:rPr>
              <a:t>Delay measured based on SFC type</a:t>
            </a:r>
            <a:endParaRPr lang="ko-KR" altLang="en-US" sz="1200" b="1" dirty="0">
              <a:latin typeface="Arial" panose="020B0604020202020204" pitchFamily="34" charset="0"/>
              <a:cs typeface="Arial" panose="020B0604020202020204" pitchFamily="34" charset="0"/>
            </a:endParaRPr>
          </a:p>
        </p:txBody>
      </p:sp>
      <p:pic>
        <p:nvPicPr>
          <p:cNvPr id="18" name="그림 17"/>
          <p:cNvPicPr>
            <a:picLocks noChangeAspect="1"/>
          </p:cNvPicPr>
          <p:nvPr/>
        </p:nvPicPr>
        <p:blipFill>
          <a:blip r:embed="rId6"/>
          <a:stretch>
            <a:fillRect/>
          </a:stretch>
        </p:blipFill>
        <p:spPr>
          <a:xfrm>
            <a:off x="-18467" y="2926299"/>
            <a:ext cx="3564760" cy="2414726"/>
          </a:xfrm>
          <a:prstGeom prst="rect">
            <a:avLst/>
          </a:prstGeom>
        </p:spPr>
      </p:pic>
    </p:spTree>
    <p:custDataLst>
      <p:tags r:id="rId1"/>
    </p:custDataLst>
    <p:extLst>
      <p:ext uri="{BB962C8B-B14F-4D97-AF65-F5344CB8AC3E}">
        <p14:creationId xmlns:p14="http://schemas.microsoft.com/office/powerpoint/2010/main" val="3212518742"/>
      </p:ext>
    </p:extLst>
  </p:cSld>
  <p:clrMapOvr>
    <a:masterClrMapping/>
  </p:clrMapOvr>
  <p:transition advTm="69225">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Evaluation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(5/6)</a:t>
            </a:r>
            <a:r>
              <a:rPr lang="ko-KR" altLang="en-US"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a:xfrm>
            <a:off x="191344" y="764704"/>
            <a:ext cx="11809312" cy="5616624"/>
          </a:xfrm>
        </p:spPr>
        <p:txBody>
          <a:bodyPr>
            <a:normAutofit/>
          </a:bodyPr>
          <a:lstStyle/>
          <a:p>
            <a:r>
              <a:rPr lang="en-US" altLang="ko-KR" sz="2400" b="1" dirty="0">
                <a:ea typeface="나눔고딕" panose="020D0804000000000000" pitchFamily="50" charset="-127"/>
              </a:rPr>
              <a:t>Service Function Chaining</a:t>
            </a:r>
          </a:p>
          <a:p>
            <a:pPr lvl="1"/>
            <a:r>
              <a:rPr lang="en-US" altLang="ko-KR" sz="2000" dirty="0">
                <a:ea typeface="나눔고딕" panose="020D0804000000000000" pitchFamily="50" charset="-127"/>
              </a:rPr>
              <a:t>Measuring delay based on SFC </a:t>
            </a:r>
            <a:r>
              <a:rPr lang="en-US" altLang="ko-KR" sz="2000" dirty="0" smtClean="0">
                <a:ea typeface="나눔고딕" panose="020D0804000000000000" pitchFamily="50" charset="-127"/>
              </a:rPr>
              <a:t>type</a:t>
            </a:r>
            <a:endParaRPr lang="en-US" altLang="ko-KR" sz="1600" dirty="0" smtClean="0">
              <a:ea typeface="나눔고딕" panose="020D0804000000000000" pitchFamily="50" charset="-127"/>
            </a:endParaRPr>
          </a:p>
          <a:p>
            <a:pPr lvl="1"/>
            <a:r>
              <a:rPr lang="en-US" altLang="ko-KR" sz="2000" dirty="0" smtClean="0">
                <a:ea typeface="나눔고딕" panose="020D0804000000000000" pitchFamily="50" charset="-127"/>
              </a:rPr>
              <a:t>Evaluating </a:t>
            </a:r>
            <a:r>
              <a:rPr lang="en-US" altLang="ko-KR" sz="2000" dirty="0">
                <a:ea typeface="나눔고딕" panose="020D0804000000000000" pitchFamily="50" charset="-127"/>
              </a:rPr>
              <a:t>pre-trained model with different cosine similarity</a:t>
            </a:r>
          </a:p>
          <a:p>
            <a:pPr lvl="2"/>
            <a:r>
              <a:rPr lang="en-US" altLang="ko-KR" sz="1400" dirty="0">
                <a:ea typeface="나눔고딕" panose="020D0804000000000000" pitchFamily="50" charset="-127"/>
              </a:rPr>
              <a:t>Cosine similarity with SFC</a:t>
            </a:r>
          </a:p>
          <a:p>
            <a:pPr lvl="2"/>
            <a:r>
              <a:rPr lang="en-US" altLang="ko-KR" sz="1400" dirty="0">
                <a:ea typeface="나눔고딕" panose="020D0804000000000000" pitchFamily="50" charset="-127"/>
              </a:rPr>
              <a:t>Cosine similarity with network environment</a:t>
            </a:r>
            <a:endParaRPr lang="en-US" altLang="ko-KR" dirty="0">
              <a:ea typeface="나눔고딕" panose="020D0804000000000000" pitchFamily="50" charset="-127"/>
            </a:endParaRPr>
          </a:p>
        </p:txBody>
      </p:sp>
      <p:sp>
        <p:nvSpPr>
          <p:cNvPr id="37" name="TextBox 36"/>
          <p:cNvSpPr txBox="1"/>
          <p:nvPr/>
        </p:nvSpPr>
        <p:spPr>
          <a:xfrm>
            <a:off x="4253498" y="5454210"/>
            <a:ext cx="3911647" cy="461665"/>
          </a:xfrm>
          <a:prstGeom prst="rect">
            <a:avLst/>
          </a:prstGeom>
          <a:noFill/>
        </p:spPr>
        <p:txBody>
          <a:bodyPr wrap="none" rtlCol="0">
            <a:spAutoFit/>
          </a:bodyPr>
          <a:lstStyle/>
          <a:p>
            <a:pPr algn="ctr"/>
            <a:r>
              <a:rPr lang="en-US" altLang="ko-KR" sz="1200" b="1" dirty="0">
                <a:latin typeface="Arial" panose="020B0604020202020204" pitchFamily="34" charset="0"/>
                <a:cs typeface="Arial" panose="020B0604020202020204" pitchFamily="34" charset="0"/>
              </a:rPr>
              <a:t>Performance difference based on cosine similarity </a:t>
            </a:r>
          </a:p>
          <a:p>
            <a:pPr algn="ctr"/>
            <a:r>
              <a:rPr lang="en-US" altLang="ko-KR" sz="1200" b="1" dirty="0" smtClean="0">
                <a:latin typeface="Arial" panose="020B0604020202020204" pitchFamily="34" charset="0"/>
                <a:cs typeface="Arial" panose="020B0604020202020204" pitchFamily="34" charset="0"/>
              </a:rPr>
              <a:t>for </a:t>
            </a:r>
            <a:r>
              <a:rPr lang="en-US" altLang="ko-KR" sz="1200" b="1" dirty="0">
                <a:latin typeface="Arial" panose="020B0604020202020204" pitchFamily="34" charset="0"/>
                <a:cs typeface="Arial" panose="020B0604020202020204" pitchFamily="34" charset="0"/>
              </a:rPr>
              <a:t>SFC </a:t>
            </a:r>
            <a:endParaRPr lang="ko-KR" altLang="en-US" sz="1200" b="1" dirty="0">
              <a:latin typeface="Arial" panose="020B0604020202020204" pitchFamily="34" charset="0"/>
              <a:cs typeface="Arial" panose="020B0604020202020204" pitchFamily="34" charset="0"/>
            </a:endParaRPr>
          </a:p>
        </p:txBody>
      </p:sp>
      <p:sp>
        <p:nvSpPr>
          <p:cNvPr id="38" name="TextBox 37"/>
          <p:cNvSpPr txBox="1"/>
          <p:nvPr/>
        </p:nvSpPr>
        <p:spPr>
          <a:xfrm>
            <a:off x="8101195" y="5496601"/>
            <a:ext cx="3888294" cy="461665"/>
          </a:xfrm>
          <a:prstGeom prst="rect">
            <a:avLst/>
          </a:prstGeom>
          <a:noFill/>
        </p:spPr>
        <p:txBody>
          <a:bodyPr wrap="square" rtlCol="0">
            <a:spAutoFit/>
          </a:bodyPr>
          <a:lstStyle/>
          <a:p>
            <a:pPr algn="ctr"/>
            <a:r>
              <a:rPr lang="en-US" altLang="ko-KR" sz="1200" b="1" dirty="0">
                <a:latin typeface="Arial" panose="020B0604020202020204" pitchFamily="34" charset="0"/>
                <a:cs typeface="Arial" panose="020B0604020202020204" pitchFamily="34" charset="0"/>
              </a:rPr>
              <a:t>Performance difference based on cosine similarity </a:t>
            </a:r>
          </a:p>
          <a:p>
            <a:pPr algn="ctr"/>
            <a:r>
              <a:rPr lang="en-US" altLang="ko-KR" sz="1200" b="1" dirty="0" smtClean="0">
                <a:latin typeface="Arial" panose="020B0604020202020204" pitchFamily="34" charset="0"/>
                <a:cs typeface="Arial" panose="020B0604020202020204" pitchFamily="34" charset="0"/>
              </a:rPr>
              <a:t>for </a:t>
            </a:r>
            <a:r>
              <a:rPr lang="en-US" altLang="ko-KR" sz="1200" b="1" dirty="0">
                <a:latin typeface="Arial" panose="020B0604020202020204" pitchFamily="34" charset="0"/>
                <a:cs typeface="Arial" panose="020B0604020202020204" pitchFamily="34" charset="0"/>
              </a:rPr>
              <a:t>network environment</a:t>
            </a:r>
            <a:endParaRPr lang="ko-KR" altLang="en-US" sz="1200" b="1" dirty="0">
              <a:latin typeface="Arial" panose="020B0604020202020204" pitchFamily="34" charset="0"/>
              <a:cs typeface="Arial" panose="020B0604020202020204" pitchFamily="34" charset="0"/>
            </a:endParaRPr>
          </a:p>
        </p:txBody>
      </p:sp>
      <p:grpSp>
        <p:nvGrpSpPr>
          <p:cNvPr id="6" name="그룹 5"/>
          <p:cNvGrpSpPr/>
          <p:nvPr/>
        </p:nvGrpSpPr>
        <p:grpSpPr>
          <a:xfrm>
            <a:off x="4067934" y="3383862"/>
            <a:ext cx="3822569" cy="1955379"/>
            <a:chOff x="401223" y="3057797"/>
            <a:chExt cx="4526498" cy="2218872"/>
          </a:xfrm>
        </p:grpSpPr>
        <p:pic>
          <p:nvPicPr>
            <p:cNvPr id="5" name="그림 4">
              <a:extLst>
                <a:ext uri="{FF2B5EF4-FFF2-40B4-BE49-F238E27FC236}">
                  <a16:creationId xmlns:a16="http://schemas.microsoft.com/office/drawing/2014/main" id="{A186C772-E9DC-42E0-A27D-A9BEB923DCC5}"/>
                </a:ext>
              </a:extLst>
            </p:cNvPr>
            <p:cNvPicPr>
              <a:picLocks noChangeAspect="1"/>
            </p:cNvPicPr>
            <p:nvPr/>
          </p:nvPicPr>
          <p:blipFill>
            <a:blip r:embed="rId4"/>
            <a:stretch>
              <a:fillRect/>
            </a:stretch>
          </p:blipFill>
          <p:spPr>
            <a:xfrm>
              <a:off x="401223" y="3057797"/>
              <a:ext cx="4526498" cy="2218872"/>
            </a:xfrm>
            <a:prstGeom prst="rect">
              <a:avLst/>
            </a:prstGeom>
          </p:spPr>
        </p:pic>
        <p:cxnSp>
          <p:nvCxnSpPr>
            <p:cNvPr id="8" name="직선 화살표 연결선 7"/>
            <p:cNvCxnSpPr/>
            <p:nvPr/>
          </p:nvCxnSpPr>
          <p:spPr>
            <a:xfrm flipV="1">
              <a:off x="1559496" y="3284984"/>
              <a:ext cx="2880320" cy="1080120"/>
            </a:xfrm>
            <a:prstGeom prst="straightConnector1">
              <a:avLst/>
            </a:prstGeom>
            <a:ln w="19050">
              <a:solidFill>
                <a:srgbClr val="FF0000"/>
              </a:solidFill>
              <a:headEnd type="none"/>
              <a:tailEnd type="triangle"/>
            </a:ln>
          </p:spPr>
          <p:style>
            <a:lnRef idx="1">
              <a:schemeClr val="dk1"/>
            </a:lnRef>
            <a:fillRef idx="0">
              <a:schemeClr val="dk1"/>
            </a:fillRef>
            <a:effectRef idx="0">
              <a:schemeClr val="dk1"/>
            </a:effectRef>
            <a:fontRef idx="minor">
              <a:schemeClr val="tx1"/>
            </a:fontRef>
          </p:style>
        </p:cxnSp>
      </p:grpSp>
      <p:grpSp>
        <p:nvGrpSpPr>
          <p:cNvPr id="7" name="그룹 6"/>
          <p:cNvGrpSpPr/>
          <p:nvPr/>
        </p:nvGrpSpPr>
        <p:grpSpPr>
          <a:xfrm>
            <a:off x="7899612" y="3340484"/>
            <a:ext cx="3827412" cy="2071335"/>
            <a:chOff x="5317232" y="2906917"/>
            <a:chExt cx="4698368" cy="2391084"/>
          </a:xfrm>
        </p:grpSpPr>
        <p:pic>
          <p:nvPicPr>
            <p:cNvPr id="4" name="그림 3">
              <a:extLst>
                <a:ext uri="{FF2B5EF4-FFF2-40B4-BE49-F238E27FC236}">
                  <a16:creationId xmlns:a16="http://schemas.microsoft.com/office/drawing/2014/main" id="{A9DC6AFC-9E4E-427B-9C96-8FA15FBEB909}"/>
                </a:ext>
              </a:extLst>
            </p:cNvPr>
            <p:cNvPicPr>
              <a:picLocks noChangeAspect="1"/>
            </p:cNvPicPr>
            <p:nvPr/>
          </p:nvPicPr>
          <p:blipFill>
            <a:blip r:embed="rId5"/>
            <a:stretch>
              <a:fillRect/>
            </a:stretch>
          </p:blipFill>
          <p:spPr>
            <a:xfrm>
              <a:off x="5317232" y="2997386"/>
              <a:ext cx="4698368" cy="2300615"/>
            </a:xfrm>
            <a:prstGeom prst="rect">
              <a:avLst/>
            </a:prstGeom>
          </p:spPr>
        </p:pic>
        <p:sp>
          <p:nvSpPr>
            <p:cNvPr id="11" name="직사각형 10"/>
            <p:cNvSpPr/>
            <p:nvPr/>
          </p:nvSpPr>
          <p:spPr>
            <a:xfrm>
              <a:off x="6168008" y="2906917"/>
              <a:ext cx="2592288" cy="3945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grpSp>
      <p:sp>
        <p:nvSpPr>
          <p:cNvPr id="16" name="TextBox 15"/>
          <p:cNvSpPr txBox="1"/>
          <p:nvPr/>
        </p:nvSpPr>
        <p:spPr>
          <a:xfrm>
            <a:off x="84202" y="5546542"/>
            <a:ext cx="3888294" cy="276999"/>
          </a:xfrm>
          <a:prstGeom prst="rect">
            <a:avLst/>
          </a:prstGeom>
          <a:noFill/>
        </p:spPr>
        <p:txBody>
          <a:bodyPr wrap="square" rtlCol="0">
            <a:spAutoFit/>
          </a:bodyPr>
          <a:lstStyle/>
          <a:p>
            <a:pPr algn="ctr"/>
            <a:r>
              <a:rPr lang="en-US" altLang="ko-KR" sz="1200" b="1" dirty="0" smtClean="0">
                <a:latin typeface="Arial" panose="020B0604020202020204" pitchFamily="34" charset="0"/>
                <a:cs typeface="Arial" panose="020B0604020202020204" pitchFamily="34" charset="0"/>
              </a:rPr>
              <a:t>Delay measured based on SFC type</a:t>
            </a:r>
            <a:endParaRPr lang="ko-KR" altLang="en-US" sz="1200" b="1" dirty="0">
              <a:latin typeface="Arial" panose="020B0604020202020204" pitchFamily="34" charset="0"/>
              <a:cs typeface="Arial" panose="020B0604020202020204" pitchFamily="34" charset="0"/>
            </a:endParaRPr>
          </a:p>
        </p:txBody>
      </p:sp>
      <p:pic>
        <p:nvPicPr>
          <p:cNvPr id="9" name="그림 8"/>
          <p:cNvPicPr>
            <a:picLocks noChangeAspect="1"/>
          </p:cNvPicPr>
          <p:nvPr/>
        </p:nvPicPr>
        <p:blipFill>
          <a:blip r:embed="rId6"/>
          <a:stretch>
            <a:fillRect/>
          </a:stretch>
        </p:blipFill>
        <p:spPr>
          <a:xfrm>
            <a:off x="94101" y="2853924"/>
            <a:ext cx="3906897" cy="2642677"/>
          </a:xfrm>
          <a:prstGeom prst="rect">
            <a:avLst/>
          </a:prstGeom>
        </p:spPr>
      </p:pic>
    </p:spTree>
    <p:custDataLst>
      <p:tags r:id="rId1"/>
    </p:custDataLst>
    <p:extLst>
      <p:ext uri="{BB962C8B-B14F-4D97-AF65-F5344CB8AC3E}">
        <p14:creationId xmlns:p14="http://schemas.microsoft.com/office/powerpoint/2010/main" val="2776661742"/>
      </p:ext>
    </p:extLst>
  </p:cSld>
  <p:clrMapOvr>
    <a:masterClrMapping/>
  </p:clrMapOvr>
  <p:transition advTm="69225">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Evaluation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(6/6)</a:t>
            </a:r>
            <a:r>
              <a:rPr lang="ko-KR" altLang="en-US"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a:xfrm>
            <a:off x="191344" y="764704"/>
            <a:ext cx="11809312" cy="5616624"/>
          </a:xfrm>
        </p:spPr>
        <p:txBody>
          <a:bodyPr>
            <a:normAutofit/>
          </a:bodyPr>
          <a:lstStyle/>
          <a:p>
            <a:r>
              <a:rPr lang="en-US" altLang="ko-KR" sz="2400" b="1" dirty="0">
                <a:ea typeface="나눔고딕" panose="020D0804000000000000" pitchFamily="50" charset="-127"/>
              </a:rPr>
              <a:t>Consolidation</a:t>
            </a:r>
          </a:p>
          <a:p>
            <a:pPr lvl="1"/>
            <a:r>
              <a:rPr lang="en-US" altLang="ko-KR" sz="2000" dirty="0">
                <a:ea typeface="나눔고딕" panose="020D0804000000000000" pitchFamily="50" charset="-127"/>
              </a:rPr>
              <a:t>Changing the number of VNFs: 4~12</a:t>
            </a:r>
          </a:p>
          <a:p>
            <a:pPr lvl="1"/>
            <a:r>
              <a:rPr lang="en-US" altLang="ko-KR" sz="2000" dirty="0">
                <a:ea typeface="나눔고딕" panose="020D0804000000000000" pitchFamily="50" charset="-127"/>
              </a:rPr>
              <a:t>Evaluating pre-trained model with different cosine similarity</a:t>
            </a:r>
          </a:p>
          <a:p>
            <a:pPr marL="914400" lvl="2" indent="0">
              <a:buNone/>
            </a:pPr>
            <a:endParaRPr lang="en-US" altLang="ko-KR" dirty="0">
              <a:ea typeface="나눔고딕" panose="020D0804000000000000" pitchFamily="50" charset="-127"/>
            </a:endParaRPr>
          </a:p>
        </p:txBody>
      </p:sp>
      <p:sp>
        <p:nvSpPr>
          <p:cNvPr id="7" name="TextBox 6"/>
          <p:cNvSpPr txBox="1"/>
          <p:nvPr/>
        </p:nvSpPr>
        <p:spPr>
          <a:xfrm>
            <a:off x="1020750" y="6038972"/>
            <a:ext cx="4126451" cy="276999"/>
          </a:xfrm>
          <a:prstGeom prst="rect">
            <a:avLst/>
          </a:prstGeom>
          <a:noFill/>
        </p:spPr>
        <p:txBody>
          <a:bodyPr wrap="none" rtlCol="0">
            <a:spAutoFit/>
          </a:bodyPr>
          <a:lstStyle/>
          <a:p>
            <a:r>
              <a:rPr lang="en-US" altLang="ko-KR" sz="1200" b="1" dirty="0">
                <a:latin typeface="Arial" panose="020B0604020202020204" pitchFamily="34" charset="0"/>
                <a:cs typeface="Arial" panose="020B0604020202020204" pitchFamily="34" charset="0"/>
              </a:rPr>
              <a:t>Performance difference based on the number of VNFs</a:t>
            </a:r>
            <a:endParaRPr lang="ko-KR" altLang="en-US" sz="1200" b="1" dirty="0">
              <a:latin typeface="Arial" panose="020B0604020202020204" pitchFamily="34" charset="0"/>
              <a:cs typeface="Arial" panose="020B0604020202020204" pitchFamily="34" charset="0"/>
            </a:endParaRPr>
          </a:p>
        </p:txBody>
      </p:sp>
      <p:sp>
        <p:nvSpPr>
          <p:cNvPr id="9" name="TextBox 8"/>
          <p:cNvSpPr txBox="1"/>
          <p:nvPr/>
        </p:nvSpPr>
        <p:spPr>
          <a:xfrm>
            <a:off x="6775654" y="6038973"/>
            <a:ext cx="3868367" cy="276999"/>
          </a:xfrm>
          <a:prstGeom prst="rect">
            <a:avLst/>
          </a:prstGeom>
          <a:noFill/>
        </p:spPr>
        <p:txBody>
          <a:bodyPr wrap="none" rtlCol="0">
            <a:spAutoFit/>
          </a:bodyPr>
          <a:lstStyle/>
          <a:p>
            <a:r>
              <a:rPr lang="en-US" altLang="ko-KR" sz="1200" b="1" dirty="0">
                <a:latin typeface="Arial" panose="020B0604020202020204" pitchFamily="34" charset="0"/>
                <a:cs typeface="Arial" panose="020B0604020202020204" pitchFamily="34" charset="0"/>
              </a:rPr>
              <a:t>Performance difference based on cosine similarity</a:t>
            </a:r>
            <a:endParaRPr lang="ko-KR" altLang="en-US" sz="1200" b="1" dirty="0">
              <a:latin typeface="Arial" panose="020B0604020202020204" pitchFamily="34" charset="0"/>
              <a:cs typeface="Arial" panose="020B0604020202020204" pitchFamily="34" charset="0"/>
            </a:endParaRPr>
          </a:p>
        </p:txBody>
      </p:sp>
      <p:pic>
        <p:nvPicPr>
          <p:cNvPr id="4" name="그림 3">
            <a:extLst>
              <a:ext uri="{FF2B5EF4-FFF2-40B4-BE49-F238E27FC236}">
                <a16:creationId xmlns:a16="http://schemas.microsoft.com/office/drawing/2014/main" id="{757901B5-D19B-47D3-AC34-8203E052C136}"/>
              </a:ext>
            </a:extLst>
          </p:cNvPr>
          <p:cNvPicPr>
            <a:picLocks noChangeAspect="1"/>
          </p:cNvPicPr>
          <p:nvPr/>
        </p:nvPicPr>
        <p:blipFill>
          <a:blip r:embed="rId4"/>
          <a:stretch>
            <a:fillRect/>
          </a:stretch>
        </p:blipFill>
        <p:spPr>
          <a:xfrm>
            <a:off x="7680176" y="1009209"/>
            <a:ext cx="4273011" cy="2563807"/>
          </a:xfrm>
          <a:prstGeom prst="rect">
            <a:avLst/>
          </a:prstGeom>
        </p:spPr>
      </p:pic>
      <p:sp>
        <p:nvSpPr>
          <p:cNvPr id="34" name="TextBox 33"/>
          <p:cNvSpPr txBox="1"/>
          <p:nvPr/>
        </p:nvSpPr>
        <p:spPr>
          <a:xfrm>
            <a:off x="8712291" y="3421986"/>
            <a:ext cx="2725426" cy="276999"/>
          </a:xfrm>
          <a:prstGeom prst="rect">
            <a:avLst/>
          </a:prstGeom>
          <a:noFill/>
        </p:spPr>
        <p:txBody>
          <a:bodyPr wrap="none" rtlCol="0">
            <a:spAutoFit/>
          </a:bodyPr>
          <a:lstStyle/>
          <a:p>
            <a:r>
              <a:rPr lang="en-US" altLang="ko-KR" sz="1200" b="1" dirty="0">
                <a:latin typeface="Arial" panose="020B0604020202020204" pitchFamily="34" charset="0"/>
                <a:cs typeface="Arial" panose="020B0604020202020204" pitchFamily="34" charset="0"/>
              </a:rPr>
              <a:t>Reward obtained per each episode</a:t>
            </a:r>
            <a:endParaRPr lang="ko-KR" altLang="en-US" sz="1200" b="1" dirty="0">
              <a:latin typeface="Arial" panose="020B0604020202020204" pitchFamily="34" charset="0"/>
              <a:cs typeface="Arial" panose="020B0604020202020204" pitchFamily="34" charset="0"/>
            </a:endParaRPr>
          </a:p>
        </p:txBody>
      </p:sp>
      <p:pic>
        <p:nvPicPr>
          <p:cNvPr id="12" name="그림 11">
            <a:extLst>
              <a:ext uri="{FF2B5EF4-FFF2-40B4-BE49-F238E27FC236}">
                <a16:creationId xmlns:a16="http://schemas.microsoft.com/office/drawing/2014/main" id="{9C0870BB-9B1D-4E91-B1C9-C444F45C7A5F}"/>
              </a:ext>
            </a:extLst>
          </p:cNvPr>
          <p:cNvPicPr>
            <a:picLocks noChangeAspect="1"/>
          </p:cNvPicPr>
          <p:nvPr/>
        </p:nvPicPr>
        <p:blipFill>
          <a:blip r:embed="rId5"/>
          <a:stretch>
            <a:fillRect/>
          </a:stretch>
        </p:blipFill>
        <p:spPr>
          <a:xfrm>
            <a:off x="531484" y="3313259"/>
            <a:ext cx="5259703" cy="2584015"/>
          </a:xfrm>
          <a:prstGeom prst="rect">
            <a:avLst/>
          </a:prstGeom>
        </p:spPr>
      </p:pic>
      <p:pic>
        <p:nvPicPr>
          <p:cNvPr id="15" name="그림 14">
            <a:extLst>
              <a:ext uri="{FF2B5EF4-FFF2-40B4-BE49-F238E27FC236}">
                <a16:creationId xmlns:a16="http://schemas.microsoft.com/office/drawing/2014/main" id="{11F1ECE5-DE64-433F-BD14-6302B4BD7405}"/>
              </a:ext>
            </a:extLst>
          </p:cNvPr>
          <p:cNvPicPr>
            <a:picLocks noChangeAspect="1"/>
          </p:cNvPicPr>
          <p:nvPr/>
        </p:nvPicPr>
        <p:blipFill>
          <a:blip r:embed="rId6"/>
          <a:stretch>
            <a:fillRect/>
          </a:stretch>
        </p:blipFill>
        <p:spPr>
          <a:xfrm>
            <a:off x="6370181" y="3820922"/>
            <a:ext cx="4442263" cy="2175210"/>
          </a:xfrm>
          <a:prstGeom prst="rect">
            <a:avLst/>
          </a:prstGeom>
        </p:spPr>
      </p:pic>
      <p:sp>
        <p:nvSpPr>
          <p:cNvPr id="10" name="직사각형 9"/>
          <p:cNvSpPr/>
          <p:nvPr/>
        </p:nvSpPr>
        <p:spPr>
          <a:xfrm>
            <a:off x="3791744" y="4210672"/>
            <a:ext cx="360040" cy="3945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1" name="직사각형 10"/>
          <p:cNvSpPr/>
          <p:nvPr/>
        </p:nvSpPr>
        <p:spPr>
          <a:xfrm>
            <a:off x="2852710" y="3820922"/>
            <a:ext cx="360040" cy="3945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6" name="직사각형 15"/>
          <p:cNvSpPr/>
          <p:nvPr/>
        </p:nvSpPr>
        <p:spPr>
          <a:xfrm>
            <a:off x="1415480" y="4521980"/>
            <a:ext cx="360040" cy="3945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7" name="직사각형 16"/>
          <p:cNvSpPr/>
          <p:nvPr/>
        </p:nvSpPr>
        <p:spPr>
          <a:xfrm>
            <a:off x="4787161" y="3394446"/>
            <a:ext cx="360040" cy="3945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Tree>
    <p:custDataLst>
      <p:tags r:id="rId1"/>
    </p:custDataLst>
    <p:extLst>
      <p:ext uri="{BB962C8B-B14F-4D97-AF65-F5344CB8AC3E}">
        <p14:creationId xmlns:p14="http://schemas.microsoft.com/office/powerpoint/2010/main" val="4147853381"/>
      </p:ext>
    </p:extLst>
  </p:cSld>
  <p:clrMapOvr>
    <a:masterClrMapping/>
  </p:clrMapOvr>
  <p:transition advTm="69225">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직사각형 17"/>
          <p:cNvSpPr/>
          <p:nvPr/>
        </p:nvSpPr>
        <p:spPr>
          <a:xfrm>
            <a:off x="-4071" y="-13713"/>
            <a:ext cx="12192000" cy="660902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2" name="제목 1"/>
          <p:cNvSpPr>
            <a:spLocks noGrp="1"/>
          </p:cNvSpPr>
          <p:nvPr>
            <p:ph type="ctrTitle"/>
          </p:nvPr>
        </p:nvSpPr>
        <p:spPr>
          <a:xfrm>
            <a:off x="1617134" y="609776"/>
            <a:ext cx="2365218" cy="1470025"/>
          </a:xfrm>
        </p:spPr>
        <p:txBody>
          <a:bodyPr>
            <a:noAutofit/>
          </a:bodyPr>
          <a:lstStyle/>
          <a:p>
            <a:pPr algn="l"/>
            <a:r>
              <a:rPr lang="en-US" altLang="ko-KR" sz="3200" dirty="0">
                <a:latin typeface="Arial" panose="020B0604020202020204" pitchFamily="34" charset="0"/>
                <a:cs typeface="Arial" pitchFamily="34" charset="0"/>
              </a:rPr>
              <a:t>Table of </a:t>
            </a:r>
            <a:br>
              <a:rPr lang="en-US" altLang="ko-KR" sz="3200" dirty="0">
                <a:latin typeface="Arial" panose="020B0604020202020204" pitchFamily="34" charset="0"/>
                <a:cs typeface="Arial" pitchFamily="34" charset="0"/>
              </a:rPr>
            </a:br>
            <a:r>
              <a:rPr lang="en-US" altLang="ko-KR" sz="3200" dirty="0">
                <a:latin typeface="Arial" panose="020B0604020202020204" pitchFamily="34" charset="0"/>
                <a:cs typeface="Arial" pitchFamily="34" charset="0"/>
              </a:rPr>
              <a:t>Contents</a:t>
            </a:r>
            <a:endParaRPr lang="ko-KR" altLang="en-US" sz="3200" dirty="0">
              <a:latin typeface="Arial" panose="020B0604020202020204" pitchFamily="34" charset="0"/>
              <a:cs typeface="Arial" pitchFamily="34" charset="0"/>
            </a:endParaRPr>
          </a:p>
        </p:txBody>
      </p:sp>
      <p:sp>
        <p:nvSpPr>
          <p:cNvPr id="10" name="부제목 2"/>
          <p:cNvSpPr txBox="1">
            <a:spLocks/>
          </p:cNvSpPr>
          <p:nvPr/>
        </p:nvSpPr>
        <p:spPr>
          <a:xfrm>
            <a:off x="4727848" y="845108"/>
            <a:ext cx="7464153" cy="5608228"/>
          </a:xfrm>
          <a:prstGeom prst="rect">
            <a:avLst/>
          </a:prstGeom>
        </p:spPr>
        <p:txBody>
          <a:bodyPr vert="horz" lIns="91440" tIns="45720" rIns="91440" bIns="45720" rtlCol="0">
            <a:noAutofit/>
          </a:bodyPr>
          <a:lstStyle/>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Introduction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Background and Related Work</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AI-based NFV Management and Orchestration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Implementation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Evaluation</a:t>
            </a:r>
          </a:p>
          <a:p>
            <a:pPr marL="171450" indent="-514350" fontAlgn="auto">
              <a:lnSpc>
                <a:spcPct val="150000"/>
              </a:lnSpc>
              <a:spcBef>
                <a:spcPts val="1200"/>
              </a:spcBef>
              <a:spcAft>
                <a:spcPts val="0"/>
              </a:spcAft>
              <a:buFont typeface="+mj-lt"/>
              <a:buAutoNum type="romanUcPeriod"/>
              <a:defRPr/>
            </a:pPr>
            <a:r>
              <a:rPr lang="en-US" altLang="ko-KR" sz="2400" u="sng" spc="-20" dirty="0">
                <a:solidFill>
                  <a:schemeClr val="bg1"/>
                </a:solidFill>
                <a:latin typeface="Arial" pitchFamily="34" charset="0"/>
                <a:ea typeface="나눔고딕" pitchFamily="50" charset="-127"/>
                <a:cs typeface="Arial" pitchFamily="34" charset="0"/>
              </a:rPr>
              <a:t>Conclusion</a:t>
            </a: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lumMod val="75000"/>
                </a:schemeClr>
              </a:solidFill>
              <a:latin typeface="Arial" panose="020B0604020202020204" pitchFamily="34" charset="0"/>
              <a:ea typeface="나눔고딕" pitchFamily="50" charset="-127"/>
              <a:cs typeface="Arial" pitchFamily="34" charset="0"/>
            </a:endParaRPr>
          </a:p>
        </p:txBody>
      </p:sp>
    </p:spTree>
    <p:extLst>
      <p:ext uri="{BB962C8B-B14F-4D97-AF65-F5344CB8AC3E}">
        <p14:creationId xmlns:p14="http://schemas.microsoft.com/office/powerpoint/2010/main" val="3486726630"/>
      </p:ext>
    </p:extLst>
  </p:cSld>
  <p:clrMapOvr>
    <a:masterClrMapping/>
  </p:clrMapOvr>
  <p:transition advTm="19246">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Conclusion </a:t>
            </a:r>
            <a:r>
              <a:rPr lang="ko-KR" altLang="en-US" dirty="0">
                <a:ea typeface="나눔고딕" panose="020D0804000000000000" pitchFamily="50" charset="-127"/>
                <a:cs typeface="Arial" panose="020B0604020202020204" pitchFamily="34" charset="0"/>
              </a:rPr>
              <a:t> </a:t>
            </a:r>
          </a:p>
        </p:txBody>
      </p:sp>
      <p:sp>
        <p:nvSpPr>
          <p:cNvPr id="3" name="내용 개체 틀 2"/>
          <p:cNvSpPr>
            <a:spLocks noGrp="1"/>
          </p:cNvSpPr>
          <p:nvPr>
            <p:ph idx="1"/>
          </p:nvPr>
        </p:nvSpPr>
        <p:spPr/>
        <p:txBody>
          <a:bodyPr>
            <a:noAutofit/>
          </a:bodyPr>
          <a:lstStyle/>
          <a:p>
            <a:r>
              <a:rPr lang="en-US" altLang="ko-KR" sz="2400" b="1" dirty="0">
                <a:ea typeface="나눔고딕" panose="020D0804000000000000" pitchFamily="50" charset="-127"/>
              </a:rPr>
              <a:t>Summary</a:t>
            </a:r>
          </a:p>
          <a:p>
            <a:pPr lvl="1"/>
            <a:r>
              <a:rPr lang="en-US" altLang="ko-KR" sz="2000" dirty="0">
                <a:ea typeface="나눔고딕" panose="020D0804000000000000" pitchFamily="50" charset="-127"/>
              </a:rPr>
              <a:t>Automates data collection, preprocessing, and evaluation for VNF deployment, auto-scaling, service function chaining, and consolidation</a:t>
            </a:r>
          </a:p>
          <a:p>
            <a:pPr lvl="2"/>
            <a:r>
              <a:rPr lang="en-US" altLang="ko-KR" sz="1600" dirty="0">
                <a:ea typeface="나눔고딕" panose="020D0804000000000000" pitchFamily="50" charset="-127"/>
              </a:rPr>
              <a:t>AI-based NFV MANO provide NFV managements with high performance</a:t>
            </a:r>
          </a:p>
          <a:p>
            <a:pPr lvl="1"/>
            <a:r>
              <a:rPr lang="en-US" altLang="ko-KR" sz="2000" dirty="0"/>
              <a:t>Minimizes conflicts by </a:t>
            </a:r>
            <a:r>
              <a:rPr lang="en-US" altLang="ko-KR" sz="2000" dirty="0" smtClean="0"/>
              <a:t>using precise scope </a:t>
            </a:r>
            <a:r>
              <a:rPr lang="en-US" altLang="ko-KR" sz="2000" dirty="0"/>
              <a:t>of each management function</a:t>
            </a:r>
            <a:endParaRPr lang="en-US" altLang="ko-KR" sz="2000" dirty="0">
              <a:ea typeface="나눔고딕" panose="020D0804000000000000" pitchFamily="50" charset="-127"/>
            </a:endParaRPr>
          </a:p>
          <a:p>
            <a:pPr lvl="1"/>
            <a:r>
              <a:rPr lang="en-US" altLang="ko-KR" sz="2000" dirty="0"/>
              <a:t>Pre-trains models for various environments, ensuring optimal policies are always in place</a:t>
            </a:r>
            <a:endParaRPr lang="en-US" altLang="ko-KR" sz="2000" dirty="0">
              <a:ea typeface="나눔고딕" panose="020D0804000000000000" pitchFamily="50" charset="-127"/>
            </a:endParaRPr>
          </a:p>
          <a:p>
            <a:pPr lvl="1"/>
            <a:r>
              <a:rPr lang="en-US" altLang="ko-KR" sz="2000" dirty="0"/>
              <a:t>Develop NFV digital twin system to simulates NFV environment for AI model training and proactive preparation</a:t>
            </a:r>
            <a:endParaRPr lang="en-US" altLang="ko-KR" sz="2000" dirty="0">
              <a:ea typeface="나눔고딕" panose="020D0804000000000000" pitchFamily="50" charset="-127"/>
            </a:endParaRPr>
          </a:p>
          <a:p>
            <a:pPr lvl="3">
              <a:buFont typeface="Wingdings" panose="05000000000000000000" pitchFamily="2" charset="2"/>
              <a:buChar char="Ø"/>
            </a:pPr>
            <a:r>
              <a:rPr lang="en-US" altLang="ko-KR" sz="1400" dirty="0">
                <a:solidFill>
                  <a:schemeClr val="bg1"/>
                </a:solidFill>
                <a:ea typeface="나눔고딕" panose="020D0804000000000000" pitchFamily="50" charset="-127"/>
              </a:rPr>
              <a:t>Receiving rate (14.1%), Loss rate (-3.3%), Delay (15.3%)</a:t>
            </a:r>
            <a:endParaRPr lang="en-US" altLang="ko-KR" sz="2000" dirty="0">
              <a:ea typeface="나눔고딕" panose="020D0804000000000000" pitchFamily="50" charset="-127"/>
            </a:endParaRPr>
          </a:p>
          <a:p>
            <a:r>
              <a:rPr lang="en-US" altLang="ko-KR" sz="2400" b="1" dirty="0">
                <a:ea typeface="나눔고딕" panose="020D0804000000000000" pitchFamily="50" charset="-127"/>
              </a:rPr>
              <a:t>Future Work</a:t>
            </a:r>
          </a:p>
          <a:p>
            <a:pPr lvl="1"/>
            <a:r>
              <a:rPr lang="en-US" altLang="ko-KR" sz="2000" dirty="0"/>
              <a:t>Improve models adaptable to diverse network conditions</a:t>
            </a:r>
            <a:endParaRPr lang="en-US" altLang="ko-KR" sz="2000" dirty="0">
              <a:ea typeface="나눔고딕" panose="020D0804000000000000" pitchFamily="50" charset="-127"/>
            </a:endParaRPr>
          </a:p>
          <a:p>
            <a:pPr lvl="1"/>
            <a:r>
              <a:rPr lang="en-US" altLang="ko-KR" sz="2000" dirty="0"/>
              <a:t>Implement mechanisms for continuous learning and adaptation</a:t>
            </a:r>
            <a:endParaRPr lang="en-US" altLang="ko-KR" sz="2000" b="1" dirty="0">
              <a:ea typeface="나눔고딕" panose="020D0804000000000000" pitchFamily="50" charset="-127"/>
            </a:endParaRPr>
          </a:p>
          <a:p>
            <a:pPr lvl="1"/>
            <a:r>
              <a:rPr lang="en-US" altLang="ko-KR" sz="2000" dirty="0">
                <a:ea typeface="나눔고딕" panose="020D0804000000000000" pitchFamily="50" charset="-127"/>
              </a:rPr>
              <a:t>Validate system performance in various network scenarios to improve practical deployment</a:t>
            </a:r>
          </a:p>
          <a:p>
            <a:endParaRPr lang="en-US" altLang="ko-KR" sz="2400" b="1" dirty="0">
              <a:ea typeface="나눔고딕" panose="020D0804000000000000" pitchFamily="50" charset="-127"/>
            </a:endParaRPr>
          </a:p>
          <a:p>
            <a:endParaRPr lang="en-US" altLang="ko-KR" sz="2400" b="1" dirty="0">
              <a:ea typeface="나눔고딕" panose="020D0804000000000000" pitchFamily="50" charset="-127"/>
            </a:endParaRPr>
          </a:p>
          <a:p>
            <a:endParaRPr lang="en-US" altLang="ko-KR" sz="2400" b="1" dirty="0">
              <a:ea typeface="나눔고딕" panose="020D0804000000000000" pitchFamily="50" charset="-127"/>
            </a:endParaRPr>
          </a:p>
          <a:p>
            <a:endParaRPr lang="en-US" altLang="ko-KR" sz="2400" b="1" dirty="0">
              <a:ea typeface="나눔고딕" panose="020D0804000000000000" pitchFamily="50" charset="-127"/>
            </a:endParaRPr>
          </a:p>
          <a:p>
            <a:pPr lvl="1"/>
            <a:endParaRPr lang="en-US" altLang="ko-KR" sz="2000" b="1" dirty="0">
              <a:ea typeface="나눔고딕" panose="020D0804000000000000" pitchFamily="50" charset="-127"/>
            </a:endParaRPr>
          </a:p>
          <a:p>
            <a:pPr lvl="1"/>
            <a:endParaRPr lang="en-US" altLang="ko-KR" sz="2000" b="1" dirty="0">
              <a:ea typeface="나눔고딕" panose="020D0804000000000000" pitchFamily="50" charset="-127"/>
            </a:endParaRPr>
          </a:p>
          <a:p>
            <a:endParaRPr lang="en-US" altLang="ko-KR" sz="2400" b="1" dirty="0">
              <a:ea typeface="나눔고딕" panose="020D0804000000000000" pitchFamily="50" charset="-127"/>
            </a:endParaRPr>
          </a:p>
          <a:p>
            <a:pPr lvl="1">
              <a:lnSpc>
                <a:spcPct val="120000"/>
              </a:lnSpc>
            </a:pPr>
            <a:endParaRPr lang="en-US" altLang="ko-KR" sz="2000" b="1" dirty="0">
              <a:ea typeface="나눔고딕" panose="020D0804000000000000" pitchFamily="50" charset="-127"/>
            </a:endParaRPr>
          </a:p>
        </p:txBody>
      </p:sp>
    </p:spTree>
    <p:custDataLst>
      <p:tags r:id="rId1"/>
    </p:custDataLst>
    <p:extLst>
      <p:ext uri="{BB962C8B-B14F-4D97-AF65-F5344CB8AC3E}">
        <p14:creationId xmlns:p14="http://schemas.microsoft.com/office/powerpoint/2010/main" val="998179381"/>
      </p:ext>
    </p:extLst>
  </p:cSld>
  <p:clrMapOvr>
    <a:masterClrMapping/>
  </p:clrMapOvr>
  <p:transition advTm="69225">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References</a:t>
            </a:r>
            <a:endParaRPr lang="ko-KR" altLang="en-US" dirty="0"/>
          </a:p>
        </p:txBody>
      </p:sp>
      <p:sp>
        <p:nvSpPr>
          <p:cNvPr id="3" name="내용 개체 틀 2"/>
          <p:cNvSpPr>
            <a:spLocks noGrp="1"/>
          </p:cNvSpPr>
          <p:nvPr>
            <p:ph idx="1"/>
          </p:nvPr>
        </p:nvSpPr>
        <p:spPr>
          <a:xfrm>
            <a:off x="191344" y="764704"/>
            <a:ext cx="11809312" cy="5760640"/>
          </a:xfrm>
        </p:spPr>
        <p:txBody>
          <a:bodyPr>
            <a:normAutofit/>
          </a:bodyPr>
          <a:lstStyle/>
          <a:p>
            <a:r>
              <a:rPr lang="sv-SE" altLang="ko-KR" sz="1400" dirty="0"/>
              <a:t>[1] Lange, Stanislav, et al. "Machine learning-based prediction of VNF deployment decisions in dynamic networks." 2019 20th Asia-Pacific Network Operations and Management Symposium (APNOMS). IEEE, 2019.</a:t>
            </a:r>
          </a:p>
          <a:p>
            <a:r>
              <a:rPr lang="sv-SE" altLang="ko-KR" sz="1400" dirty="0"/>
              <a:t>[2] Jeong, Seyeon, et al. "Machine learning based link state aware service function chaining." 2019 20th Asia-Pacific Network Operations and Management Symposium (APNOMS). IEEE, 2019.</a:t>
            </a:r>
          </a:p>
          <a:p>
            <a:r>
              <a:rPr lang="sv-SE" altLang="ko-KR" sz="1400" dirty="0"/>
              <a:t>[3] Chen, Jing, Jia Chen, and Hongke Zhang. "DRL-QOR: Deep reinforcement learning-based QoS/QoE-aware adaptive online orchestration in NFV-enabled networks." IEEE Transactions on Network and Service Management 18.2 (2021): 1758-1774.</a:t>
            </a:r>
          </a:p>
          <a:p>
            <a:r>
              <a:rPr lang="sv-SE" altLang="ko-KR" sz="1400" dirty="0"/>
              <a:t>[4] Jeong, Eui-Dong, Jae-Hyoung Yoo, and James Won-Ki Hong. "SDN Lullaby: VM Consolidation for SDN using Transformer-Based Deep Reinforcement Learning." 2023 19th International Conference on Network and Service Management (CNSM). IEEE, 2023.</a:t>
            </a:r>
          </a:p>
          <a:p>
            <a:r>
              <a:rPr lang="sv-SE" altLang="ko-KR" sz="1400" dirty="0"/>
              <a:t>[5] Opnfv, https://www.opnfv.org/</a:t>
            </a:r>
          </a:p>
          <a:p>
            <a:r>
              <a:rPr lang="sv-SE" altLang="ko-KR" sz="1400" dirty="0"/>
              <a:t>[6] Openbaton, https://github.com/openbaton</a:t>
            </a:r>
          </a:p>
          <a:p>
            <a:r>
              <a:rPr lang="sv-SE" altLang="ko-KR" sz="1400" dirty="0"/>
              <a:t>[7] Openstack tacker, https://wiki.openstack.org/wiki/Proposal_Tacker</a:t>
            </a:r>
          </a:p>
          <a:p>
            <a:r>
              <a:rPr lang="sv-SE" altLang="ko-KR" sz="1400" dirty="0"/>
              <a:t>[8] Soares, Joao, et al. "Cloud4nfv: A platform for virtual network functions." 2014 IEEE 3Rd international conference on cloud networking (cloudnet). IEEE, 2014.</a:t>
            </a:r>
          </a:p>
          <a:p>
            <a:r>
              <a:rPr lang="sv-SE" altLang="ko-KR" sz="1400" dirty="0"/>
              <a:t>[9] Experiential Networked Intelligence (ENI), </a:t>
            </a:r>
            <a:r>
              <a:rPr lang="sv-SE" altLang="ko-KR" sz="1400" dirty="0">
                <a:hlinkClick r:id="rId3"/>
              </a:rPr>
              <a:t>https://www.etsi.org/technologies/experiential-networked-intelligence</a:t>
            </a:r>
            <a:endParaRPr lang="sv-SE" altLang="ko-KR" sz="1400" dirty="0"/>
          </a:p>
          <a:p>
            <a:r>
              <a:rPr lang="sv-SE" altLang="ko-KR" sz="1400" dirty="0"/>
              <a:t>[10] Stanislav Lange, Nguyen Van Tu, Se-Yeon Jung, Do-Young Lee, Hee-Gon Kim, Jibum Hong, Jae-Hyoung Yoo, James Won-Ki Hong, "A Network Intelligence Architecture for Efficient VNF Lifecycle Management", IEEE Transactions on Network and Service Management (TNSM) (SCIE), August 2020</a:t>
            </a:r>
          </a:p>
          <a:p>
            <a:endParaRPr lang="sv-SE" altLang="ko-KR" sz="1400" dirty="0"/>
          </a:p>
          <a:p>
            <a:endParaRPr lang="sv-SE" altLang="ko-KR" sz="1400" dirty="0"/>
          </a:p>
          <a:p>
            <a:endParaRPr lang="sv-SE" altLang="ko-KR" sz="1400" dirty="0"/>
          </a:p>
          <a:p>
            <a:endParaRPr lang="en-US" altLang="ko-KR" sz="1400" dirty="0"/>
          </a:p>
        </p:txBody>
      </p:sp>
    </p:spTree>
    <p:extLst>
      <p:ext uri="{BB962C8B-B14F-4D97-AF65-F5344CB8AC3E}">
        <p14:creationId xmlns:p14="http://schemas.microsoft.com/office/powerpoint/2010/main" val="2842536291"/>
      </p:ext>
    </p:extLst>
  </p:cSld>
  <p:clrMapOvr>
    <a:masterClrMapping/>
  </p:clrMapOvr>
  <p:transition advTm="299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Introduction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(2/5)</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p:txBody>
          <a:bodyPr>
            <a:normAutofit/>
          </a:bodyPr>
          <a:lstStyle/>
          <a:p>
            <a:pPr>
              <a:lnSpc>
                <a:spcPct val="110000"/>
              </a:lnSpc>
            </a:pPr>
            <a:r>
              <a:rPr lang="en-US" altLang="ko-KR" b="1" dirty="0"/>
              <a:t>NFV Management and Orchestration (NFV MANO)</a:t>
            </a:r>
          </a:p>
          <a:p>
            <a:pPr lvl="1">
              <a:lnSpc>
                <a:spcPct val="110000"/>
              </a:lnSpc>
            </a:pPr>
            <a:r>
              <a:rPr lang="en-US" altLang="ko-KR" dirty="0"/>
              <a:t>Manage and orchestrate network functions and services in an NFV environment </a:t>
            </a:r>
          </a:p>
          <a:p>
            <a:pPr lvl="2">
              <a:lnSpc>
                <a:spcPct val="110000"/>
              </a:lnSpc>
            </a:pPr>
            <a:r>
              <a:rPr lang="en-US" altLang="ko-KR" dirty="0"/>
              <a:t>E.g., Managing virtualized infrastructure resources or orchestrating the deployment of network services</a:t>
            </a:r>
          </a:p>
          <a:p>
            <a:pPr lvl="1">
              <a:lnSpc>
                <a:spcPct val="110000"/>
              </a:lnSpc>
            </a:pPr>
            <a:r>
              <a:rPr lang="en-US" altLang="ko-KR" dirty="0"/>
              <a:t>Key functions:</a:t>
            </a:r>
          </a:p>
          <a:p>
            <a:pPr lvl="2">
              <a:lnSpc>
                <a:spcPct val="110000"/>
              </a:lnSpc>
            </a:pPr>
            <a:r>
              <a:rPr lang="en-US" altLang="ko-KR" b="1" dirty="0"/>
              <a:t>VNF Deployment</a:t>
            </a:r>
            <a:r>
              <a:rPr lang="en-US" altLang="ko-KR" dirty="0"/>
              <a:t>: Optimizes placement of VNFs on physical servers</a:t>
            </a:r>
          </a:p>
          <a:p>
            <a:pPr lvl="2">
              <a:lnSpc>
                <a:spcPct val="110000"/>
              </a:lnSpc>
            </a:pPr>
            <a:r>
              <a:rPr lang="en-US" altLang="ko-KR" b="1" dirty="0">
                <a:sym typeface="Wingdings" panose="05000000000000000000" pitchFamily="2" charset="2"/>
              </a:rPr>
              <a:t>Auto-scaling</a:t>
            </a:r>
            <a:r>
              <a:rPr lang="en-US" altLang="ko-KR" dirty="0">
                <a:sym typeface="Wingdings" panose="05000000000000000000" pitchFamily="2" charset="2"/>
              </a:rPr>
              <a:t>: Automatically adjusts the number of VNF instances in response to network demands</a:t>
            </a:r>
          </a:p>
          <a:p>
            <a:pPr lvl="2">
              <a:lnSpc>
                <a:spcPct val="110000"/>
              </a:lnSpc>
            </a:pPr>
            <a:r>
              <a:rPr lang="en-US" altLang="ko-KR" b="1" dirty="0"/>
              <a:t>Service Function Chaining</a:t>
            </a:r>
            <a:r>
              <a:rPr lang="en-US" altLang="ko-KR" dirty="0"/>
              <a:t>: Efficiently routes traffic through service function chains (SFCs)</a:t>
            </a:r>
          </a:p>
          <a:p>
            <a:pPr lvl="2">
              <a:lnSpc>
                <a:spcPct val="110000"/>
              </a:lnSpc>
            </a:pPr>
            <a:r>
              <a:rPr lang="en-US" altLang="ko-KR" b="1" dirty="0"/>
              <a:t>VNF Consolidation</a:t>
            </a:r>
            <a:r>
              <a:rPr lang="en-US" altLang="ko-KR" dirty="0"/>
              <a:t>: Reduces resource fragmentation cost by consolidating VNFs onto fewer physical servers</a:t>
            </a:r>
          </a:p>
        </p:txBody>
      </p:sp>
    </p:spTree>
    <p:custDataLst>
      <p:tags r:id="rId1"/>
    </p:custDataLst>
    <p:extLst>
      <p:ext uri="{BB962C8B-B14F-4D97-AF65-F5344CB8AC3E}">
        <p14:creationId xmlns:p14="http://schemas.microsoft.com/office/powerpoint/2010/main" val="3541394248"/>
      </p:ext>
    </p:extLst>
  </p:cSld>
  <p:clrMapOvr>
    <a:masterClrMapping/>
  </p:clrMapOvr>
  <p:transition advTm="92614">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Q&amp;A</a:t>
            </a:r>
            <a:endParaRPr lang="ko-KR" altLang="en-US" dirty="0"/>
          </a:p>
        </p:txBody>
      </p:sp>
      <p:pic>
        <p:nvPicPr>
          <p:cNvPr id="1026" name="Picture 2" descr="PPT강좌] 32.모던심플템플릿 - 무료피피티템플릿/PPT템플릿다운 : 네이버 블로그">
            <a:extLst>
              <a:ext uri="{FF2B5EF4-FFF2-40B4-BE49-F238E27FC236}">
                <a16:creationId xmlns:a16="http://schemas.microsoft.com/office/drawing/2014/main" id="{63E4FAD9-8FE6-4918-8FF8-BE8FBCFAB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447800"/>
            <a:ext cx="70485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565861"/>
      </p:ext>
    </p:extLst>
  </p:cSld>
  <p:clrMapOvr>
    <a:masterClrMapping/>
  </p:clrMapOvr>
  <p:transition advTm="299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AD064D-9680-48BF-A7EE-F9E4EA593A58}"/>
              </a:ext>
            </a:extLst>
          </p:cNvPr>
          <p:cNvSpPr>
            <a:spLocks noGrp="1"/>
          </p:cNvSpPr>
          <p:nvPr>
            <p:ph type="title"/>
          </p:nvPr>
        </p:nvSpPr>
        <p:spPr/>
        <p:txBody>
          <a:bodyPr/>
          <a:lstStyle/>
          <a:p>
            <a:r>
              <a:rPr lang="en-US" altLang="ko-KR" dirty="0"/>
              <a:t>Appendix</a:t>
            </a:r>
            <a:endParaRPr lang="ko-KR" altLang="en-US" dirty="0"/>
          </a:p>
        </p:txBody>
      </p:sp>
      <p:sp>
        <p:nvSpPr>
          <p:cNvPr id="3" name="내용 개체 틀 2">
            <a:extLst>
              <a:ext uri="{FF2B5EF4-FFF2-40B4-BE49-F238E27FC236}">
                <a16:creationId xmlns:a16="http://schemas.microsoft.com/office/drawing/2014/main" id="{19A82051-531E-4B54-B433-5587DF4F8AAE}"/>
              </a:ext>
            </a:extLst>
          </p:cNvPr>
          <p:cNvSpPr>
            <a:spLocks noGrp="1"/>
          </p:cNvSpPr>
          <p:nvPr>
            <p:ph idx="1"/>
          </p:nvPr>
        </p:nvSpPr>
        <p:spPr/>
        <p:txBody>
          <a:bodyPr/>
          <a:lstStyle/>
          <a:p>
            <a:r>
              <a:rPr lang="en-US" altLang="ko-KR" sz="2400" b="1" dirty="0" smtClean="0">
                <a:ea typeface="나눔고딕" panose="020D0804000000000000" pitchFamily="50" charset="-127"/>
              </a:rPr>
              <a:t>Deployment ILP Equation</a:t>
            </a:r>
            <a:endParaRPr lang="en-US" altLang="ko-KR" sz="2400" b="1" dirty="0">
              <a:ea typeface="나눔고딕" panose="020D0804000000000000" pitchFamily="50" charset="-127"/>
            </a:endParaRPr>
          </a:p>
          <a:p>
            <a:pPr lvl="1"/>
            <a:r>
              <a:rPr lang="en-US" altLang="ko-KR" sz="2000" dirty="0" smtClean="0">
                <a:ea typeface="나눔고딕" panose="020D0804000000000000" pitchFamily="50" charset="-127"/>
              </a:rPr>
              <a:t>Energy consumption cost</a:t>
            </a:r>
          </a:p>
          <a:p>
            <a:pPr lvl="1"/>
            <a:endParaRPr lang="en-US" altLang="ko-KR" sz="2000" dirty="0">
              <a:ea typeface="나눔고딕" panose="020D0804000000000000" pitchFamily="50" charset="-127"/>
            </a:endParaRPr>
          </a:p>
          <a:p>
            <a:pPr marL="457200" lvl="1" indent="0">
              <a:buNone/>
            </a:pPr>
            <a:endParaRPr lang="en-US" altLang="ko-KR" sz="2000" dirty="0" smtClean="0">
              <a:ea typeface="나눔고딕" panose="020D0804000000000000" pitchFamily="50" charset="-127"/>
            </a:endParaRPr>
          </a:p>
          <a:p>
            <a:pPr lvl="1"/>
            <a:r>
              <a:rPr lang="en-US" altLang="ko-KR" sz="2000" dirty="0" smtClean="0">
                <a:ea typeface="나눔고딕" panose="020D0804000000000000" pitchFamily="50" charset="-127"/>
              </a:rPr>
              <a:t>Bandwidth cost</a:t>
            </a:r>
          </a:p>
          <a:p>
            <a:pPr lvl="1"/>
            <a:endParaRPr lang="en-US" altLang="ko-KR" sz="2000" dirty="0" smtClean="0">
              <a:ea typeface="나눔고딕" panose="020D0804000000000000" pitchFamily="50" charset="-127"/>
            </a:endParaRPr>
          </a:p>
          <a:p>
            <a:pPr marL="457200" lvl="1" indent="0">
              <a:buNone/>
            </a:pPr>
            <a:endParaRPr lang="en-US" altLang="ko-KR" sz="2000" dirty="0">
              <a:ea typeface="나눔고딕" panose="020D0804000000000000" pitchFamily="50" charset="-127"/>
            </a:endParaRPr>
          </a:p>
          <a:p>
            <a:pPr lvl="1"/>
            <a:r>
              <a:rPr lang="en-US" altLang="ko-KR" sz="2000" dirty="0" smtClean="0">
                <a:ea typeface="나눔고딕" panose="020D0804000000000000" pitchFamily="50" charset="-127"/>
              </a:rPr>
              <a:t>SLO violation cost</a:t>
            </a:r>
          </a:p>
          <a:p>
            <a:pPr lvl="1"/>
            <a:endParaRPr lang="en-US" altLang="ko-KR" sz="2000" dirty="0">
              <a:ea typeface="나눔고딕" panose="020D0804000000000000" pitchFamily="50" charset="-127"/>
            </a:endParaRPr>
          </a:p>
          <a:p>
            <a:pPr lvl="1"/>
            <a:endParaRPr lang="en-US" altLang="ko-KR" sz="2000" dirty="0" smtClean="0">
              <a:ea typeface="나눔고딕" panose="020D0804000000000000" pitchFamily="50" charset="-127"/>
            </a:endParaRPr>
          </a:p>
          <a:p>
            <a:pPr lvl="1"/>
            <a:r>
              <a:rPr lang="en-US" altLang="ko-KR" sz="2000" dirty="0" smtClean="0">
                <a:ea typeface="나눔고딕" panose="020D0804000000000000" pitchFamily="50" charset="-127"/>
              </a:rPr>
              <a:t>Resource fragment cost</a:t>
            </a:r>
            <a:endParaRPr lang="en-US" altLang="ko-KR" sz="1600" dirty="0">
              <a:ea typeface="나눔고딕" panose="020D0804000000000000" pitchFamily="50" charset="-127"/>
            </a:endParaRPr>
          </a:p>
        </p:txBody>
      </p:sp>
      <p:pic>
        <p:nvPicPr>
          <p:cNvPr id="5" name="그림 4"/>
          <p:cNvPicPr>
            <a:picLocks noChangeAspect="1"/>
          </p:cNvPicPr>
          <p:nvPr/>
        </p:nvPicPr>
        <p:blipFill>
          <a:blip r:embed="rId2"/>
          <a:stretch>
            <a:fillRect/>
          </a:stretch>
        </p:blipFill>
        <p:spPr>
          <a:xfrm>
            <a:off x="1393140" y="1656646"/>
            <a:ext cx="5494634" cy="548218"/>
          </a:xfrm>
          <a:prstGeom prst="rect">
            <a:avLst/>
          </a:prstGeom>
          <a:ln w="19050">
            <a:solidFill>
              <a:schemeClr val="tx1"/>
            </a:solidFill>
          </a:ln>
        </p:spPr>
      </p:pic>
      <p:pic>
        <p:nvPicPr>
          <p:cNvPr id="6" name="그림 5"/>
          <p:cNvPicPr>
            <a:picLocks noChangeAspect="1"/>
          </p:cNvPicPr>
          <p:nvPr/>
        </p:nvPicPr>
        <p:blipFill>
          <a:blip r:embed="rId3"/>
          <a:stretch>
            <a:fillRect/>
          </a:stretch>
        </p:blipFill>
        <p:spPr>
          <a:xfrm>
            <a:off x="1415480" y="3771874"/>
            <a:ext cx="4968552" cy="641104"/>
          </a:xfrm>
          <a:prstGeom prst="rect">
            <a:avLst/>
          </a:prstGeom>
          <a:ln w="19050">
            <a:solidFill>
              <a:schemeClr val="tx1"/>
            </a:solidFill>
          </a:ln>
        </p:spPr>
      </p:pic>
      <p:pic>
        <p:nvPicPr>
          <p:cNvPr id="8" name="그림 7"/>
          <p:cNvPicPr>
            <a:picLocks noChangeAspect="1"/>
          </p:cNvPicPr>
          <p:nvPr/>
        </p:nvPicPr>
        <p:blipFill>
          <a:blip r:embed="rId4"/>
          <a:stretch>
            <a:fillRect/>
          </a:stretch>
        </p:blipFill>
        <p:spPr>
          <a:xfrm>
            <a:off x="1393140" y="2708920"/>
            <a:ext cx="3520130" cy="598910"/>
          </a:xfrm>
          <a:prstGeom prst="rect">
            <a:avLst/>
          </a:prstGeom>
          <a:ln w="19050">
            <a:solidFill>
              <a:schemeClr val="tx1"/>
            </a:solidFill>
          </a:ln>
        </p:spPr>
      </p:pic>
      <p:grpSp>
        <p:nvGrpSpPr>
          <p:cNvPr id="17" name="그룹 16"/>
          <p:cNvGrpSpPr/>
          <p:nvPr/>
        </p:nvGrpSpPr>
        <p:grpSpPr>
          <a:xfrm>
            <a:off x="6435582" y="4522883"/>
            <a:ext cx="5565074" cy="2002461"/>
            <a:chOff x="6435582" y="4412978"/>
            <a:chExt cx="5565074" cy="2002461"/>
          </a:xfrm>
        </p:grpSpPr>
        <p:grpSp>
          <p:nvGrpSpPr>
            <p:cNvPr id="14" name="그룹 13"/>
            <p:cNvGrpSpPr/>
            <p:nvPr/>
          </p:nvGrpSpPr>
          <p:grpSpPr>
            <a:xfrm>
              <a:off x="6435582" y="4412978"/>
              <a:ext cx="5513523" cy="2002461"/>
              <a:chOff x="5913453" y="4517306"/>
              <a:chExt cx="5513523" cy="2002461"/>
            </a:xfrm>
          </p:grpSpPr>
          <p:pic>
            <p:nvPicPr>
              <p:cNvPr id="11" name="그림 10"/>
              <p:cNvPicPr>
                <a:picLocks noChangeAspect="1"/>
              </p:cNvPicPr>
              <p:nvPr/>
            </p:nvPicPr>
            <p:blipFill>
              <a:blip r:embed="rId5"/>
              <a:stretch>
                <a:fillRect/>
              </a:stretch>
            </p:blipFill>
            <p:spPr>
              <a:xfrm>
                <a:off x="5919251" y="5535365"/>
                <a:ext cx="5343896" cy="984402"/>
              </a:xfrm>
              <a:prstGeom prst="rect">
                <a:avLst/>
              </a:prstGeom>
            </p:spPr>
          </p:pic>
          <p:pic>
            <p:nvPicPr>
              <p:cNvPr id="12" name="그림 11"/>
              <p:cNvPicPr>
                <a:picLocks noChangeAspect="1"/>
              </p:cNvPicPr>
              <p:nvPr/>
            </p:nvPicPr>
            <p:blipFill>
              <a:blip r:embed="rId6"/>
              <a:stretch>
                <a:fillRect/>
              </a:stretch>
            </p:blipFill>
            <p:spPr>
              <a:xfrm>
                <a:off x="5913453" y="4517306"/>
                <a:ext cx="5173574" cy="545212"/>
              </a:xfrm>
              <a:prstGeom prst="rect">
                <a:avLst/>
              </a:prstGeom>
            </p:spPr>
          </p:pic>
          <p:pic>
            <p:nvPicPr>
              <p:cNvPr id="13" name="그림 12"/>
              <p:cNvPicPr>
                <a:picLocks noChangeAspect="1"/>
              </p:cNvPicPr>
              <p:nvPr/>
            </p:nvPicPr>
            <p:blipFill>
              <a:blip r:embed="rId7"/>
              <a:stretch>
                <a:fillRect/>
              </a:stretch>
            </p:blipFill>
            <p:spPr>
              <a:xfrm>
                <a:off x="5951984" y="4992550"/>
                <a:ext cx="5474992" cy="525346"/>
              </a:xfrm>
              <a:prstGeom prst="rect">
                <a:avLst/>
              </a:prstGeom>
            </p:spPr>
          </p:pic>
        </p:grpSp>
        <p:sp>
          <p:nvSpPr>
            <p:cNvPr id="16" name="직사각형 15"/>
            <p:cNvSpPr/>
            <p:nvPr/>
          </p:nvSpPr>
          <p:spPr>
            <a:xfrm>
              <a:off x="6474113" y="4412978"/>
              <a:ext cx="5526543" cy="20024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grpSp>
    </p:spTree>
    <p:extLst>
      <p:ext uri="{BB962C8B-B14F-4D97-AF65-F5344CB8AC3E}">
        <p14:creationId xmlns:p14="http://schemas.microsoft.com/office/powerpoint/2010/main" val="306893738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AD064D-9680-48BF-A7EE-F9E4EA593A58}"/>
              </a:ext>
            </a:extLst>
          </p:cNvPr>
          <p:cNvSpPr>
            <a:spLocks noGrp="1"/>
          </p:cNvSpPr>
          <p:nvPr>
            <p:ph type="title"/>
          </p:nvPr>
        </p:nvSpPr>
        <p:spPr/>
        <p:txBody>
          <a:bodyPr/>
          <a:lstStyle/>
          <a:p>
            <a:r>
              <a:rPr lang="en-US" altLang="ko-KR" dirty="0"/>
              <a:t>Appendix</a:t>
            </a:r>
            <a:endParaRPr lang="ko-KR" altLang="en-US" dirty="0"/>
          </a:p>
        </p:txBody>
      </p:sp>
      <p:sp>
        <p:nvSpPr>
          <p:cNvPr id="3" name="내용 개체 틀 2">
            <a:extLst>
              <a:ext uri="{FF2B5EF4-FFF2-40B4-BE49-F238E27FC236}">
                <a16:creationId xmlns:a16="http://schemas.microsoft.com/office/drawing/2014/main" id="{19A82051-531E-4B54-B433-5587DF4F8AAE}"/>
              </a:ext>
            </a:extLst>
          </p:cNvPr>
          <p:cNvSpPr>
            <a:spLocks noGrp="1"/>
          </p:cNvSpPr>
          <p:nvPr>
            <p:ph idx="1"/>
          </p:nvPr>
        </p:nvSpPr>
        <p:spPr/>
        <p:txBody>
          <a:bodyPr/>
          <a:lstStyle/>
          <a:p>
            <a:r>
              <a:rPr lang="en-US" altLang="ko-KR" sz="2400" b="1" dirty="0" smtClean="0">
                <a:ea typeface="나눔고딕" panose="020D0804000000000000" pitchFamily="50" charset="-127"/>
              </a:rPr>
              <a:t>Auto-scaling Macro Action</a:t>
            </a:r>
            <a:endParaRPr lang="en-US" altLang="ko-KR" sz="2000" dirty="0" smtClean="0">
              <a:ea typeface="나눔고딕" panose="020D0804000000000000" pitchFamily="50" charset="-127"/>
            </a:endParaRPr>
          </a:p>
          <a:p>
            <a:pPr lvl="1"/>
            <a:r>
              <a:rPr lang="en-US" altLang="ko-KR" sz="2000" dirty="0" smtClean="0">
                <a:ea typeface="나눔고딕" panose="020D0804000000000000" pitchFamily="50" charset="-127"/>
              </a:rPr>
              <a:t>Scale-out cost function</a:t>
            </a:r>
          </a:p>
          <a:p>
            <a:pPr lvl="1"/>
            <a:endParaRPr lang="en-US" altLang="ko-KR" sz="2000" dirty="0" smtClean="0">
              <a:ea typeface="나눔고딕" panose="020D0804000000000000" pitchFamily="50" charset="-127"/>
            </a:endParaRPr>
          </a:p>
          <a:p>
            <a:pPr marL="457200" lvl="1" indent="0">
              <a:buNone/>
            </a:pPr>
            <a:endParaRPr lang="en-US" altLang="ko-KR" sz="2000" dirty="0" smtClean="0">
              <a:ea typeface="나눔고딕" panose="020D0804000000000000" pitchFamily="50" charset="-127"/>
            </a:endParaRPr>
          </a:p>
          <a:p>
            <a:pPr lvl="1"/>
            <a:r>
              <a:rPr lang="en-US" altLang="ko-KR" sz="2000" dirty="0" smtClean="0">
                <a:ea typeface="나눔고딕" panose="020D0804000000000000" pitchFamily="50" charset="-127"/>
              </a:rPr>
              <a:t>Scale-in cost function</a:t>
            </a:r>
          </a:p>
          <a:p>
            <a:pPr lvl="1"/>
            <a:endParaRPr lang="en-US" altLang="ko-KR" sz="2000" dirty="0">
              <a:ea typeface="나눔고딕" panose="020D0804000000000000" pitchFamily="50" charset="-127"/>
            </a:endParaRPr>
          </a:p>
          <a:p>
            <a:pPr lvl="1"/>
            <a:endParaRPr lang="en-US" altLang="ko-KR" sz="2000" dirty="0" smtClean="0">
              <a:ea typeface="나눔고딕" panose="020D0804000000000000" pitchFamily="50" charset="-127"/>
            </a:endParaRPr>
          </a:p>
          <a:p>
            <a:pPr lvl="1"/>
            <a:r>
              <a:rPr lang="en-US" altLang="ko-KR" sz="2000" dirty="0" smtClean="0">
                <a:ea typeface="나눔고딕" panose="020D0804000000000000" pitchFamily="50" charset="-127"/>
              </a:rPr>
              <a:t>Resource utilization</a:t>
            </a:r>
          </a:p>
          <a:p>
            <a:pPr lvl="1"/>
            <a:endParaRPr lang="en-US" altLang="ko-KR" sz="2000" dirty="0">
              <a:ea typeface="나눔고딕" panose="020D0804000000000000" pitchFamily="50" charset="-127"/>
            </a:endParaRPr>
          </a:p>
          <a:p>
            <a:pPr lvl="1"/>
            <a:endParaRPr lang="en-US" altLang="ko-KR" sz="2000" dirty="0" smtClean="0">
              <a:ea typeface="나눔고딕" panose="020D0804000000000000" pitchFamily="50" charset="-127"/>
            </a:endParaRPr>
          </a:p>
          <a:p>
            <a:pPr lvl="1"/>
            <a:r>
              <a:rPr lang="en-US" altLang="ko-KR" sz="2000" dirty="0" smtClean="0">
                <a:ea typeface="나눔고딕" panose="020D0804000000000000" pitchFamily="50" charset="-127"/>
              </a:rPr>
              <a:t>Reward</a:t>
            </a:r>
          </a:p>
          <a:p>
            <a:pPr lvl="1"/>
            <a:endParaRPr lang="en-US" altLang="ko-KR" sz="2000" dirty="0">
              <a:ea typeface="나눔고딕" panose="020D0804000000000000" pitchFamily="50" charset="-127"/>
            </a:endParaRPr>
          </a:p>
        </p:txBody>
      </p:sp>
      <p:pic>
        <p:nvPicPr>
          <p:cNvPr id="8" name="그림 7"/>
          <p:cNvPicPr>
            <a:picLocks noChangeAspect="1"/>
          </p:cNvPicPr>
          <p:nvPr/>
        </p:nvPicPr>
        <p:blipFill>
          <a:blip r:embed="rId2"/>
          <a:stretch>
            <a:fillRect/>
          </a:stretch>
        </p:blipFill>
        <p:spPr>
          <a:xfrm>
            <a:off x="1920635" y="3896500"/>
            <a:ext cx="5543961" cy="530728"/>
          </a:xfrm>
          <a:prstGeom prst="rect">
            <a:avLst/>
          </a:prstGeom>
          <a:ln w="19050">
            <a:solidFill>
              <a:schemeClr val="tx1"/>
            </a:solidFill>
          </a:ln>
        </p:spPr>
      </p:pic>
      <p:pic>
        <p:nvPicPr>
          <p:cNvPr id="9" name="그림 8"/>
          <p:cNvPicPr>
            <a:picLocks noChangeAspect="1"/>
          </p:cNvPicPr>
          <p:nvPr/>
        </p:nvPicPr>
        <p:blipFill>
          <a:blip r:embed="rId3"/>
          <a:stretch>
            <a:fillRect/>
          </a:stretch>
        </p:blipFill>
        <p:spPr>
          <a:xfrm>
            <a:off x="1910864" y="1709906"/>
            <a:ext cx="3880055" cy="329912"/>
          </a:xfrm>
          <a:prstGeom prst="rect">
            <a:avLst/>
          </a:prstGeom>
          <a:ln w="19050">
            <a:solidFill>
              <a:schemeClr val="tx1"/>
            </a:solidFill>
          </a:ln>
        </p:spPr>
      </p:pic>
      <p:pic>
        <p:nvPicPr>
          <p:cNvPr id="10" name="그림 9"/>
          <p:cNvPicPr>
            <a:picLocks noChangeAspect="1"/>
          </p:cNvPicPr>
          <p:nvPr/>
        </p:nvPicPr>
        <p:blipFill>
          <a:blip r:embed="rId4"/>
          <a:stretch>
            <a:fillRect/>
          </a:stretch>
        </p:blipFill>
        <p:spPr>
          <a:xfrm>
            <a:off x="1914730" y="2851793"/>
            <a:ext cx="2885125" cy="317131"/>
          </a:xfrm>
          <a:prstGeom prst="rect">
            <a:avLst/>
          </a:prstGeom>
          <a:ln w="19050">
            <a:solidFill>
              <a:schemeClr val="tx1"/>
            </a:solidFill>
          </a:ln>
        </p:spPr>
      </p:pic>
      <p:pic>
        <p:nvPicPr>
          <p:cNvPr id="11" name="그림 10"/>
          <p:cNvPicPr>
            <a:picLocks noChangeAspect="1"/>
          </p:cNvPicPr>
          <p:nvPr/>
        </p:nvPicPr>
        <p:blipFill>
          <a:blip r:embed="rId5"/>
          <a:stretch>
            <a:fillRect/>
          </a:stretch>
        </p:blipFill>
        <p:spPr>
          <a:xfrm>
            <a:off x="2639616" y="4729468"/>
            <a:ext cx="4740696" cy="1764313"/>
          </a:xfrm>
          <a:prstGeom prst="rect">
            <a:avLst/>
          </a:prstGeom>
          <a:ln w="19050">
            <a:solidFill>
              <a:schemeClr val="tx1"/>
            </a:solidFill>
          </a:ln>
        </p:spPr>
      </p:pic>
    </p:spTree>
    <p:extLst>
      <p:ext uri="{BB962C8B-B14F-4D97-AF65-F5344CB8AC3E}">
        <p14:creationId xmlns:p14="http://schemas.microsoft.com/office/powerpoint/2010/main" val="288799797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AD064D-9680-48BF-A7EE-F9E4EA593A58}"/>
              </a:ext>
            </a:extLst>
          </p:cNvPr>
          <p:cNvSpPr>
            <a:spLocks noGrp="1"/>
          </p:cNvSpPr>
          <p:nvPr>
            <p:ph type="title"/>
          </p:nvPr>
        </p:nvSpPr>
        <p:spPr/>
        <p:txBody>
          <a:bodyPr/>
          <a:lstStyle/>
          <a:p>
            <a:r>
              <a:rPr lang="en-US" altLang="ko-KR" dirty="0"/>
              <a:t>Appendix</a:t>
            </a:r>
            <a:endParaRPr lang="ko-KR" altLang="en-US" dirty="0"/>
          </a:p>
        </p:txBody>
      </p:sp>
      <p:pic>
        <p:nvPicPr>
          <p:cNvPr id="4" name="내용 개체 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392" y="1628800"/>
            <a:ext cx="11033700" cy="4536504"/>
          </a:xfrm>
        </p:spPr>
      </p:pic>
      <p:sp>
        <p:nvSpPr>
          <p:cNvPr id="5" name="내용 개체 틀 2">
            <a:extLst>
              <a:ext uri="{FF2B5EF4-FFF2-40B4-BE49-F238E27FC236}">
                <a16:creationId xmlns:a16="http://schemas.microsoft.com/office/drawing/2014/main" id="{19A82051-531E-4B54-B433-5587DF4F8AAE}"/>
              </a:ext>
            </a:extLst>
          </p:cNvPr>
          <p:cNvSpPr txBox="1">
            <a:spLocks/>
          </p:cNvSpPr>
          <p:nvPr/>
        </p:nvSpPr>
        <p:spPr>
          <a:xfrm>
            <a:off x="191344" y="764704"/>
            <a:ext cx="11809312" cy="5616624"/>
          </a:xfrm>
          <a:prstGeom prst="rect">
            <a:avLst/>
          </a:prstGeom>
        </p:spPr>
        <p:txBody>
          <a:bodyPr>
            <a:normAutofit/>
          </a:bodyPr>
          <a:lstStyle>
            <a:lvl1pPr marL="342900" indent="-342900" algn="l" rtl="0" eaLnBrk="0" fontAlgn="base" latinLnBrk="0" hangingPunct="0">
              <a:spcBef>
                <a:spcPct val="20000"/>
              </a:spcBef>
              <a:spcAft>
                <a:spcPct val="0"/>
              </a:spcAft>
              <a:buFont typeface="Wingdings" pitchFamily="2" charset="2"/>
              <a:buChar char="§"/>
              <a:defRPr sz="2800" b="0" kern="1200" baseline="0">
                <a:solidFill>
                  <a:srgbClr val="000099"/>
                </a:solidFill>
                <a:latin typeface="Arial" pitchFamily="34" charset="0"/>
                <a:ea typeface="HY헤드라인M" panose="02030600000101010101" pitchFamily="18" charset="-127"/>
                <a:cs typeface="Arial" pitchFamily="34" charset="0"/>
              </a:defRPr>
            </a:lvl1pPr>
            <a:lvl2pPr marL="742950" indent="-285750" algn="l" rtl="0" eaLnBrk="0" fontAlgn="base" latinLnBrk="0" hangingPunct="0">
              <a:spcBef>
                <a:spcPct val="20000"/>
              </a:spcBef>
              <a:spcAft>
                <a:spcPct val="0"/>
              </a:spcAft>
              <a:buFont typeface="Arial" pitchFamily="34" charset="0"/>
              <a:buChar char="•"/>
              <a:defRPr sz="2400" b="0" kern="1200" baseline="0">
                <a:solidFill>
                  <a:schemeClr val="tx1"/>
                </a:solidFill>
                <a:latin typeface="Arial" pitchFamily="34" charset="0"/>
                <a:ea typeface="HY헤드라인M" panose="02030600000101010101" pitchFamily="18" charset="-127"/>
                <a:cs typeface="Arial" pitchFamily="34" charset="0"/>
              </a:defRPr>
            </a:lvl2pPr>
            <a:lvl3pPr marL="1143000" indent="-228600" algn="l" rtl="0" eaLnBrk="0" fontAlgn="base" latinLnBrk="0" hangingPunct="0">
              <a:spcBef>
                <a:spcPct val="20000"/>
              </a:spcBef>
              <a:spcAft>
                <a:spcPct val="0"/>
              </a:spcAft>
              <a:buFont typeface="Arial" pitchFamily="34" charset="0"/>
              <a:buChar char="−"/>
              <a:defRPr sz="2000" b="0" kern="1200" baseline="0">
                <a:solidFill>
                  <a:schemeClr val="tx1"/>
                </a:solidFill>
                <a:latin typeface="Arial" pitchFamily="34" charset="0"/>
                <a:ea typeface="HY헤드라인M" panose="02030600000101010101" pitchFamily="18" charset="-127"/>
                <a:cs typeface="Arial" pitchFamily="34" charset="0"/>
              </a:defRPr>
            </a:lvl3pPr>
            <a:lvl4pPr marL="1600200" indent="-228600" algn="l" rtl="0" eaLnBrk="0" fontAlgn="base" latinLnBrk="0" hangingPunct="0">
              <a:spcBef>
                <a:spcPct val="20000"/>
              </a:spcBef>
              <a:spcAft>
                <a:spcPct val="0"/>
              </a:spcAft>
              <a:buFont typeface="Arial" charset="0"/>
              <a:buChar char="–"/>
              <a:defRPr sz="1800" b="0" kern="1200" baseline="0">
                <a:solidFill>
                  <a:schemeClr val="tx1"/>
                </a:solidFill>
                <a:latin typeface="Arial" pitchFamily="34" charset="0"/>
                <a:ea typeface="HY헤드라인M" panose="02030600000101010101" pitchFamily="18" charset="-127"/>
                <a:cs typeface="Arial" pitchFamily="34" charset="0"/>
              </a:defRPr>
            </a:lvl4pPr>
            <a:lvl5pPr marL="2057400" indent="-228600" algn="l" rtl="0" eaLnBrk="0" fontAlgn="base" latinLnBrk="0" hangingPunct="0">
              <a:spcBef>
                <a:spcPct val="20000"/>
              </a:spcBef>
              <a:spcAft>
                <a:spcPct val="0"/>
              </a:spcAft>
              <a:buFont typeface="Arial" charset="0"/>
              <a:buChar char="»"/>
              <a:defRPr sz="1600" b="0" kern="1200" baseline="0">
                <a:solidFill>
                  <a:schemeClr val="tx1"/>
                </a:solidFill>
                <a:latin typeface="Arial" pitchFamily="34" charset="0"/>
                <a:ea typeface="HY헤드라인M" panose="02030600000101010101" pitchFamily="18" charset="-127"/>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b="1" dirty="0" smtClean="0">
                <a:ea typeface="나눔고딕" panose="020D0804000000000000" pitchFamily="50" charset="-127"/>
              </a:rPr>
              <a:t>Policy Controller</a:t>
            </a:r>
          </a:p>
        </p:txBody>
      </p:sp>
    </p:spTree>
    <p:extLst>
      <p:ext uri="{BB962C8B-B14F-4D97-AF65-F5344CB8AC3E}">
        <p14:creationId xmlns:p14="http://schemas.microsoft.com/office/powerpoint/2010/main" val="163597884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AD064D-9680-48BF-A7EE-F9E4EA593A58}"/>
              </a:ext>
            </a:extLst>
          </p:cNvPr>
          <p:cNvSpPr>
            <a:spLocks noGrp="1"/>
          </p:cNvSpPr>
          <p:nvPr>
            <p:ph type="title"/>
          </p:nvPr>
        </p:nvSpPr>
        <p:spPr/>
        <p:txBody>
          <a:bodyPr/>
          <a:lstStyle/>
          <a:p>
            <a:r>
              <a:rPr lang="en-US" altLang="ko-KR" dirty="0"/>
              <a:t>Appendix</a:t>
            </a:r>
            <a:endParaRPr lang="ko-KR" altLang="en-US" dirty="0"/>
          </a:p>
        </p:txBody>
      </p:sp>
      <p:sp>
        <p:nvSpPr>
          <p:cNvPr id="5" name="내용 개체 틀 2">
            <a:extLst>
              <a:ext uri="{FF2B5EF4-FFF2-40B4-BE49-F238E27FC236}">
                <a16:creationId xmlns:a16="http://schemas.microsoft.com/office/drawing/2014/main" id="{19A82051-531E-4B54-B433-5587DF4F8AAE}"/>
              </a:ext>
            </a:extLst>
          </p:cNvPr>
          <p:cNvSpPr txBox="1">
            <a:spLocks/>
          </p:cNvSpPr>
          <p:nvPr/>
        </p:nvSpPr>
        <p:spPr>
          <a:xfrm>
            <a:off x="191344" y="764704"/>
            <a:ext cx="11809312" cy="5616624"/>
          </a:xfrm>
          <a:prstGeom prst="rect">
            <a:avLst/>
          </a:prstGeom>
        </p:spPr>
        <p:txBody>
          <a:bodyPr>
            <a:normAutofit/>
          </a:bodyPr>
          <a:lstStyle>
            <a:lvl1pPr marL="342900" indent="-342900" algn="l" rtl="0" eaLnBrk="0" fontAlgn="base" latinLnBrk="0" hangingPunct="0">
              <a:spcBef>
                <a:spcPct val="20000"/>
              </a:spcBef>
              <a:spcAft>
                <a:spcPct val="0"/>
              </a:spcAft>
              <a:buFont typeface="Wingdings" pitchFamily="2" charset="2"/>
              <a:buChar char="§"/>
              <a:defRPr sz="2800" b="0" kern="1200" baseline="0">
                <a:solidFill>
                  <a:srgbClr val="000099"/>
                </a:solidFill>
                <a:latin typeface="Arial" pitchFamily="34" charset="0"/>
                <a:ea typeface="HY헤드라인M" panose="02030600000101010101" pitchFamily="18" charset="-127"/>
                <a:cs typeface="Arial" pitchFamily="34" charset="0"/>
              </a:defRPr>
            </a:lvl1pPr>
            <a:lvl2pPr marL="742950" indent="-285750" algn="l" rtl="0" eaLnBrk="0" fontAlgn="base" latinLnBrk="0" hangingPunct="0">
              <a:spcBef>
                <a:spcPct val="20000"/>
              </a:spcBef>
              <a:spcAft>
                <a:spcPct val="0"/>
              </a:spcAft>
              <a:buFont typeface="Arial" pitchFamily="34" charset="0"/>
              <a:buChar char="•"/>
              <a:defRPr sz="2400" b="0" kern="1200" baseline="0">
                <a:solidFill>
                  <a:schemeClr val="tx1"/>
                </a:solidFill>
                <a:latin typeface="Arial" pitchFamily="34" charset="0"/>
                <a:ea typeface="HY헤드라인M" panose="02030600000101010101" pitchFamily="18" charset="-127"/>
                <a:cs typeface="Arial" pitchFamily="34" charset="0"/>
              </a:defRPr>
            </a:lvl2pPr>
            <a:lvl3pPr marL="1143000" indent="-228600" algn="l" rtl="0" eaLnBrk="0" fontAlgn="base" latinLnBrk="0" hangingPunct="0">
              <a:spcBef>
                <a:spcPct val="20000"/>
              </a:spcBef>
              <a:spcAft>
                <a:spcPct val="0"/>
              </a:spcAft>
              <a:buFont typeface="Arial" pitchFamily="34" charset="0"/>
              <a:buChar char="−"/>
              <a:defRPr sz="2000" b="0" kern="1200" baseline="0">
                <a:solidFill>
                  <a:schemeClr val="tx1"/>
                </a:solidFill>
                <a:latin typeface="Arial" pitchFamily="34" charset="0"/>
                <a:ea typeface="HY헤드라인M" panose="02030600000101010101" pitchFamily="18" charset="-127"/>
                <a:cs typeface="Arial" pitchFamily="34" charset="0"/>
              </a:defRPr>
            </a:lvl3pPr>
            <a:lvl4pPr marL="1600200" indent="-228600" algn="l" rtl="0" eaLnBrk="0" fontAlgn="base" latinLnBrk="0" hangingPunct="0">
              <a:spcBef>
                <a:spcPct val="20000"/>
              </a:spcBef>
              <a:spcAft>
                <a:spcPct val="0"/>
              </a:spcAft>
              <a:buFont typeface="Arial" charset="0"/>
              <a:buChar char="–"/>
              <a:defRPr sz="1800" b="0" kern="1200" baseline="0">
                <a:solidFill>
                  <a:schemeClr val="tx1"/>
                </a:solidFill>
                <a:latin typeface="Arial" pitchFamily="34" charset="0"/>
                <a:ea typeface="HY헤드라인M" panose="02030600000101010101" pitchFamily="18" charset="-127"/>
                <a:cs typeface="Arial" pitchFamily="34" charset="0"/>
              </a:defRPr>
            </a:lvl4pPr>
            <a:lvl5pPr marL="2057400" indent="-228600" algn="l" rtl="0" eaLnBrk="0" fontAlgn="base" latinLnBrk="0" hangingPunct="0">
              <a:spcBef>
                <a:spcPct val="20000"/>
              </a:spcBef>
              <a:spcAft>
                <a:spcPct val="0"/>
              </a:spcAft>
              <a:buFont typeface="Arial" charset="0"/>
              <a:buChar char="»"/>
              <a:defRPr sz="1600" b="0" kern="1200" baseline="0">
                <a:solidFill>
                  <a:schemeClr val="tx1"/>
                </a:solidFill>
                <a:latin typeface="Arial" pitchFamily="34" charset="0"/>
                <a:ea typeface="HY헤드라인M" panose="02030600000101010101" pitchFamily="18" charset="-127"/>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b="1" dirty="0" smtClean="0">
                <a:ea typeface="나눔고딕" panose="020D0804000000000000" pitchFamily="50" charset="-127"/>
              </a:rPr>
              <a:t>Deployment Algorithm</a:t>
            </a:r>
          </a:p>
        </p:txBody>
      </p:sp>
      <p:pic>
        <p:nvPicPr>
          <p:cNvPr id="8" name="그림 7"/>
          <p:cNvPicPr>
            <a:picLocks noChangeAspect="1"/>
          </p:cNvPicPr>
          <p:nvPr/>
        </p:nvPicPr>
        <p:blipFill>
          <a:blip r:embed="rId2"/>
          <a:stretch>
            <a:fillRect/>
          </a:stretch>
        </p:blipFill>
        <p:spPr>
          <a:xfrm>
            <a:off x="4439816" y="1242847"/>
            <a:ext cx="4942945" cy="5163385"/>
          </a:xfrm>
          <a:prstGeom prst="rect">
            <a:avLst/>
          </a:prstGeom>
        </p:spPr>
      </p:pic>
    </p:spTree>
    <p:extLst>
      <p:ext uri="{BB962C8B-B14F-4D97-AF65-F5344CB8AC3E}">
        <p14:creationId xmlns:p14="http://schemas.microsoft.com/office/powerpoint/2010/main" val="234379632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AD064D-9680-48BF-A7EE-F9E4EA593A58}"/>
              </a:ext>
            </a:extLst>
          </p:cNvPr>
          <p:cNvSpPr>
            <a:spLocks noGrp="1"/>
          </p:cNvSpPr>
          <p:nvPr>
            <p:ph type="title"/>
          </p:nvPr>
        </p:nvSpPr>
        <p:spPr/>
        <p:txBody>
          <a:bodyPr/>
          <a:lstStyle/>
          <a:p>
            <a:r>
              <a:rPr lang="en-US" altLang="ko-KR" dirty="0"/>
              <a:t>Appendix</a:t>
            </a:r>
            <a:endParaRPr lang="ko-KR" altLang="en-US" dirty="0"/>
          </a:p>
        </p:txBody>
      </p:sp>
      <p:sp>
        <p:nvSpPr>
          <p:cNvPr id="5" name="내용 개체 틀 2">
            <a:extLst>
              <a:ext uri="{FF2B5EF4-FFF2-40B4-BE49-F238E27FC236}">
                <a16:creationId xmlns:a16="http://schemas.microsoft.com/office/drawing/2014/main" id="{19A82051-531E-4B54-B433-5587DF4F8AAE}"/>
              </a:ext>
            </a:extLst>
          </p:cNvPr>
          <p:cNvSpPr txBox="1">
            <a:spLocks/>
          </p:cNvSpPr>
          <p:nvPr/>
        </p:nvSpPr>
        <p:spPr>
          <a:xfrm>
            <a:off x="191344" y="764704"/>
            <a:ext cx="11809312" cy="5616624"/>
          </a:xfrm>
          <a:prstGeom prst="rect">
            <a:avLst/>
          </a:prstGeom>
        </p:spPr>
        <p:txBody>
          <a:bodyPr>
            <a:normAutofit/>
          </a:bodyPr>
          <a:lstStyle>
            <a:lvl1pPr marL="342900" indent="-342900" algn="l" rtl="0" eaLnBrk="0" fontAlgn="base" latinLnBrk="0" hangingPunct="0">
              <a:spcBef>
                <a:spcPct val="20000"/>
              </a:spcBef>
              <a:spcAft>
                <a:spcPct val="0"/>
              </a:spcAft>
              <a:buFont typeface="Wingdings" pitchFamily="2" charset="2"/>
              <a:buChar char="§"/>
              <a:defRPr sz="2800" b="0" kern="1200" baseline="0">
                <a:solidFill>
                  <a:srgbClr val="000099"/>
                </a:solidFill>
                <a:latin typeface="Arial" pitchFamily="34" charset="0"/>
                <a:ea typeface="HY헤드라인M" panose="02030600000101010101" pitchFamily="18" charset="-127"/>
                <a:cs typeface="Arial" pitchFamily="34" charset="0"/>
              </a:defRPr>
            </a:lvl1pPr>
            <a:lvl2pPr marL="742950" indent="-285750" algn="l" rtl="0" eaLnBrk="0" fontAlgn="base" latinLnBrk="0" hangingPunct="0">
              <a:spcBef>
                <a:spcPct val="20000"/>
              </a:spcBef>
              <a:spcAft>
                <a:spcPct val="0"/>
              </a:spcAft>
              <a:buFont typeface="Arial" pitchFamily="34" charset="0"/>
              <a:buChar char="•"/>
              <a:defRPr sz="2400" b="0" kern="1200" baseline="0">
                <a:solidFill>
                  <a:schemeClr val="tx1"/>
                </a:solidFill>
                <a:latin typeface="Arial" pitchFamily="34" charset="0"/>
                <a:ea typeface="HY헤드라인M" panose="02030600000101010101" pitchFamily="18" charset="-127"/>
                <a:cs typeface="Arial" pitchFamily="34" charset="0"/>
              </a:defRPr>
            </a:lvl2pPr>
            <a:lvl3pPr marL="1143000" indent="-228600" algn="l" rtl="0" eaLnBrk="0" fontAlgn="base" latinLnBrk="0" hangingPunct="0">
              <a:spcBef>
                <a:spcPct val="20000"/>
              </a:spcBef>
              <a:spcAft>
                <a:spcPct val="0"/>
              </a:spcAft>
              <a:buFont typeface="Arial" pitchFamily="34" charset="0"/>
              <a:buChar char="−"/>
              <a:defRPr sz="2000" b="0" kern="1200" baseline="0">
                <a:solidFill>
                  <a:schemeClr val="tx1"/>
                </a:solidFill>
                <a:latin typeface="Arial" pitchFamily="34" charset="0"/>
                <a:ea typeface="HY헤드라인M" panose="02030600000101010101" pitchFamily="18" charset="-127"/>
                <a:cs typeface="Arial" pitchFamily="34" charset="0"/>
              </a:defRPr>
            </a:lvl3pPr>
            <a:lvl4pPr marL="1600200" indent="-228600" algn="l" rtl="0" eaLnBrk="0" fontAlgn="base" latinLnBrk="0" hangingPunct="0">
              <a:spcBef>
                <a:spcPct val="20000"/>
              </a:spcBef>
              <a:spcAft>
                <a:spcPct val="0"/>
              </a:spcAft>
              <a:buFont typeface="Arial" charset="0"/>
              <a:buChar char="–"/>
              <a:defRPr sz="1800" b="0" kern="1200" baseline="0">
                <a:solidFill>
                  <a:schemeClr val="tx1"/>
                </a:solidFill>
                <a:latin typeface="Arial" pitchFamily="34" charset="0"/>
                <a:ea typeface="HY헤드라인M" panose="02030600000101010101" pitchFamily="18" charset="-127"/>
                <a:cs typeface="Arial" pitchFamily="34" charset="0"/>
              </a:defRPr>
            </a:lvl4pPr>
            <a:lvl5pPr marL="2057400" indent="-228600" algn="l" rtl="0" eaLnBrk="0" fontAlgn="base" latinLnBrk="0" hangingPunct="0">
              <a:spcBef>
                <a:spcPct val="20000"/>
              </a:spcBef>
              <a:spcAft>
                <a:spcPct val="0"/>
              </a:spcAft>
              <a:buFont typeface="Arial" charset="0"/>
              <a:buChar char="»"/>
              <a:defRPr sz="1600" b="0" kern="1200" baseline="0">
                <a:solidFill>
                  <a:schemeClr val="tx1"/>
                </a:solidFill>
                <a:latin typeface="Arial" pitchFamily="34" charset="0"/>
                <a:ea typeface="HY헤드라인M" panose="02030600000101010101" pitchFamily="18" charset="-127"/>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b="1" dirty="0" smtClean="0">
                <a:ea typeface="나눔고딕" panose="020D0804000000000000" pitchFamily="50" charset="-127"/>
              </a:rPr>
              <a:t>Auto-scaling Algorithm</a:t>
            </a:r>
          </a:p>
        </p:txBody>
      </p:sp>
      <p:pic>
        <p:nvPicPr>
          <p:cNvPr id="3" name="그림 2"/>
          <p:cNvPicPr>
            <a:picLocks noChangeAspect="1"/>
          </p:cNvPicPr>
          <p:nvPr/>
        </p:nvPicPr>
        <p:blipFill>
          <a:blip r:embed="rId2"/>
          <a:stretch>
            <a:fillRect/>
          </a:stretch>
        </p:blipFill>
        <p:spPr>
          <a:xfrm>
            <a:off x="4295800" y="778845"/>
            <a:ext cx="4153895" cy="5688086"/>
          </a:xfrm>
          <a:prstGeom prst="rect">
            <a:avLst/>
          </a:prstGeom>
        </p:spPr>
      </p:pic>
    </p:spTree>
    <p:extLst>
      <p:ext uri="{BB962C8B-B14F-4D97-AF65-F5344CB8AC3E}">
        <p14:creationId xmlns:p14="http://schemas.microsoft.com/office/powerpoint/2010/main" val="413786044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AD064D-9680-48BF-A7EE-F9E4EA593A58}"/>
              </a:ext>
            </a:extLst>
          </p:cNvPr>
          <p:cNvSpPr>
            <a:spLocks noGrp="1"/>
          </p:cNvSpPr>
          <p:nvPr>
            <p:ph type="title"/>
          </p:nvPr>
        </p:nvSpPr>
        <p:spPr/>
        <p:txBody>
          <a:bodyPr/>
          <a:lstStyle/>
          <a:p>
            <a:r>
              <a:rPr lang="en-US" altLang="ko-KR" dirty="0"/>
              <a:t>Appendix</a:t>
            </a:r>
            <a:endParaRPr lang="ko-KR" altLang="en-US" dirty="0"/>
          </a:p>
        </p:txBody>
      </p:sp>
      <p:sp>
        <p:nvSpPr>
          <p:cNvPr id="5" name="내용 개체 틀 2">
            <a:extLst>
              <a:ext uri="{FF2B5EF4-FFF2-40B4-BE49-F238E27FC236}">
                <a16:creationId xmlns:a16="http://schemas.microsoft.com/office/drawing/2014/main" id="{19A82051-531E-4B54-B433-5587DF4F8AAE}"/>
              </a:ext>
            </a:extLst>
          </p:cNvPr>
          <p:cNvSpPr txBox="1">
            <a:spLocks/>
          </p:cNvSpPr>
          <p:nvPr/>
        </p:nvSpPr>
        <p:spPr>
          <a:xfrm>
            <a:off x="191344" y="764704"/>
            <a:ext cx="11809312" cy="5616624"/>
          </a:xfrm>
          <a:prstGeom prst="rect">
            <a:avLst/>
          </a:prstGeom>
        </p:spPr>
        <p:txBody>
          <a:bodyPr>
            <a:normAutofit/>
          </a:bodyPr>
          <a:lstStyle>
            <a:lvl1pPr marL="342900" indent="-342900" algn="l" rtl="0" eaLnBrk="0" fontAlgn="base" latinLnBrk="0" hangingPunct="0">
              <a:spcBef>
                <a:spcPct val="20000"/>
              </a:spcBef>
              <a:spcAft>
                <a:spcPct val="0"/>
              </a:spcAft>
              <a:buFont typeface="Wingdings" pitchFamily="2" charset="2"/>
              <a:buChar char="§"/>
              <a:defRPr sz="2800" b="0" kern="1200" baseline="0">
                <a:solidFill>
                  <a:srgbClr val="000099"/>
                </a:solidFill>
                <a:latin typeface="Arial" pitchFamily="34" charset="0"/>
                <a:ea typeface="HY헤드라인M" panose="02030600000101010101" pitchFamily="18" charset="-127"/>
                <a:cs typeface="Arial" pitchFamily="34" charset="0"/>
              </a:defRPr>
            </a:lvl1pPr>
            <a:lvl2pPr marL="742950" indent="-285750" algn="l" rtl="0" eaLnBrk="0" fontAlgn="base" latinLnBrk="0" hangingPunct="0">
              <a:spcBef>
                <a:spcPct val="20000"/>
              </a:spcBef>
              <a:spcAft>
                <a:spcPct val="0"/>
              </a:spcAft>
              <a:buFont typeface="Arial" pitchFamily="34" charset="0"/>
              <a:buChar char="•"/>
              <a:defRPr sz="2400" b="0" kern="1200" baseline="0">
                <a:solidFill>
                  <a:schemeClr val="tx1"/>
                </a:solidFill>
                <a:latin typeface="Arial" pitchFamily="34" charset="0"/>
                <a:ea typeface="HY헤드라인M" panose="02030600000101010101" pitchFamily="18" charset="-127"/>
                <a:cs typeface="Arial" pitchFamily="34" charset="0"/>
              </a:defRPr>
            </a:lvl2pPr>
            <a:lvl3pPr marL="1143000" indent="-228600" algn="l" rtl="0" eaLnBrk="0" fontAlgn="base" latinLnBrk="0" hangingPunct="0">
              <a:spcBef>
                <a:spcPct val="20000"/>
              </a:spcBef>
              <a:spcAft>
                <a:spcPct val="0"/>
              </a:spcAft>
              <a:buFont typeface="Arial" pitchFamily="34" charset="0"/>
              <a:buChar char="−"/>
              <a:defRPr sz="2000" b="0" kern="1200" baseline="0">
                <a:solidFill>
                  <a:schemeClr val="tx1"/>
                </a:solidFill>
                <a:latin typeface="Arial" pitchFamily="34" charset="0"/>
                <a:ea typeface="HY헤드라인M" panose="02030600000101010101" pitchFamily="18" charset="-127"/>
                <a:cs typeface="Arial" pitchFamily="34" charset="0"/>
              </a:defRPr>
            </a:lvl3pPr>
            <a:lvl4pPr marL="1600200" indent="-228600" algn="l" rtl="0" eaLnBrk="0" fontAlgn="base" latinLnBrk="0" hangingPunct="0">
              <a:spcBef>
                <a:spcPct val="20000"/>
              </a:spcBef>
              <a:spcAft>
                <a:spcPct val="0"/>
              </a:spcAft>
              <a:buFont typeface="Arial" charset="0"/>
              <a:buChar char="–"/>
              <a:defRPr sz="1800" b="0" kern="1200" baseline="0">
                <a:solidFill>
                  <a:schemeClr val="tx1"/>
                </a:solidFill>
                <a:latin typeface="Arial" pitchFamily="34" charset="0"/>
                <a:ea typeface="HY헤드라인M" panose="02030600000101010101" pitchFamily="18" charset="-127"/>
                <a:cs typeface="Arial" pitchFamily="34" charset="0"/>
              </a:defRPr>
            </a:lvl4pPr>
            <a:lvl5pPr marL="2057400" indent="-228600" algn="l" rtl="0" eaLnBrk="0" fontAlgn="base" latinLnBrk="0" hangingPunct="0">
              <a:spcBef>
                <a:spcPct val="20000"/>
              </a:spcBef>
              <a:spcAft>
                <a:spcPct val="0"/>
              </a:spcAft>
              <a:buFont typeface="Arial" charset="0"/>
              <a:buChar char="»"/>
              <a:defRPr sz="1600" b="0" kern="1200" baseline="0">
                <a:solidFill>
                  <a:schemeClr val="tx1"/>
                </a:solidFill>
                <a:latin typeface="Arial" pitchFamily="34" charset="0"/>
                <a:ea typeface="HY헤드라인M" panose="02030600000101010101" pitchFamily="18" charset="-127"/>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b="1" dirty="0" smtClean="0">
                <a:ea typeface="나눔고딕" panose="020D0804000000000000" pitchFamily="50" charset="-127"/>
              </a:rPr>
              <a:t>Service Function Chaining Algorithm</a:t>
            </a:r>
          </a:p>
        </p:txBody>
      </p:sp>
      <p:pic>
        <p:nvPicPr>
          <p:cNvPr id="3" name="그림 2"/>
          <p:cNvPicPr>
            <a:picLocks noChangeAspect="1"/>
          </p:cNvPicPr>
          <p:nvPr/>
        </p:nvPicPr>
        <p:blipFill>
          <a:blip r:embed="rId2"/>
          <a:stretch>
            <a:fillRect/>
          </a:stretch>
        </p:blipFill>
        <p:spPr>
          <a:xfrm>
            <a:off x="3431704" y="1268760"/>
            <a:ext cx="4366679" cy="5322738"/>
          </a:xfrm>
          <a:prstGeom prst="rect">
            <a:avLst/>
          </a:prstGeom>
        </p:spPr>
      </p:pic>
    </p:spTree>
    <p:extLst>
      <p:ext uri="{BB962C8B-B14F-4D97-AF65-F5344CB8AC3E}">
        <p14:creationId xmlns:p14="http://schemas.microsoft.com/office/powerpoint/2010/main" val="140941361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AD064D-9680-48BF-A7EE-F9E4EA593A58}"/>
              </a:ext>
            </a:extLst>
          </p:cNvPr>
          <p:cNvSpPr>
            <a:spLocks noGrp="1"/>
          </p:cNvSpPr>
          <p:nvPr>
            <p:ph type="title"/>
          </p:nvPr>
        </p:nvSpPr>
        <p:spPr/>
        <p:txBody>
          <a:bodyPr/>
          <a:lstStyle/>
          <a:p>
            <a:r>
              <a:rPr lang="en-US" altLang="ko-KR" dirty="0"/>
              <a:t>Appendix</a:t>
            </a:r>
            <a:endParaRPr lang="ko-KR" altLang="en-US" dirty="0"/>
          </a:p>
        </p:txBody>
      </p:sp>
      <p:sp>
        <p:nvSpPr>
          <p:cNvPr id="5" name="내용 개체 틀 2">
            <a:extLst>
              <a:ext uri="{FF2B5EF4-FFF2-40B4-BE49-F238E27FC236}">
                <a16:creationId xmlns:a16="http://schemas.microsoft.com/office/drawing/2014/main" id="{19A82051-531E-4B54-B433-5587DF4F8AAE}"/>
              </a:ext>
            </a:extLst>
          </p:cNvPr>
          <p:cNvSpPr txBox="1">
            <a:spLocks/>
          </p:cNvSpPr>
          <p:nvPr/>
        </p:nvSpPr>
        <p:spPr>
          <a:xfrm>
            <a:off x="191344" y="764704"/>
            <a:ext cx="11809312" cy="5616624"/>
          </a:xfrm>
          <a:prstGeom prst="rect">
            <a:avLst/>
          </a:prstGeom>
        </p:spPr>
        <p:txBody>
          <a:bodyPr>
            <a:normAutofit/>
          </a:bodyPr>
          <a:lstStyle>
            <a:lvl1pPr marL="342900" indent="-342900" algn="l" rtl="0" eaLnBrk="0" fontAlgn="base" latinLnBrk="0" hangingPunct="0">
              <a:spcBef>
                <a:spcPct val="20000"/>
              </a:spcBef>
              <a:spcAft>
                <a:spcPct val="0"/>
              </a:spcAft>
              <a:buFont typeface="Wingdings" pitchFamily="2" charset="2"/>
              <a:buChar char="§"/>
              <a:defRPr sz="2800" b="0" kern="1200" baseline="0">
                <a:solidFill>
                  <a:srgbClr val="000099"/>
                </a:solidFill>
                <a:latin typeface="Arial" pitchFamily="34" charset="0"/>
                <a:ea typeface="HY헤드라인M" panose="02030600000101010101" pitchFamily="18" charset="-127"/>
                <a:cs typeface="Arial" pitchFamily="34" charset="0"/>
              </a:defRPr>
            </a:lvl1pPr>
            <a:lvl2pPr marL="742950" indent="-285750" algn="l" rtl="0" eaLnBrk="0" fontAlgn="base" latinLnBrk="0" hangingPunct="0">
              <a:spcBef>
                <a:spcPct val="20000"/>
              </a:spcBef>
              <a:spcAft>
                <a:spcPct val="0"/>
              </a:spcAft>
              <a:buFont typeface="Arial" pitchFamily="34" charset="0"/>
              <a:buChar char="•"/>
              <a:defRPr sz="2400" b="0" kern="1200" baseline="0">
                <a:solidFill>
                  <a:schemeClr val="tx1"/>
                </a:solidFill>
                <a:latin typeface="Arial" pitchFamily="34" charset="0"/>
                <a:ea typeface="HY헤드라인M" panose="02030600000101010101" pitchFamily="18" charset="-127"/>
                <a:cs typeface="Arial" pitchFamily="34" charset="0"/>
              </a:defRPr>
            </a:lvl2pPr>
            <a:lvl3pPr marL="1143000" indent="-228600" algn="l" rtl="0" eaLnBrk="0" fontAlgn="base" latinLnBrk="0" hangingPunct="0">
              <a:spcBef>
                <a:spcPct val="20000"/>
              </a:spcBef>
              <a:spcAft>
                <a:spcPct val="0"/>
              </a:spcAft>
              <a:buFont typeface="Arial" pitchFamily="34" charset="0"/>
              <a:buChar char="−"/>
              <a:defRPr sz="2000" b="0" kern="1200" baseline="0">
                <a:solidFill>
                  <a:schemeClr val="tx1"/>
                </a:solidFill>
                <a:latin typeface="Arial" pitchFamily="34" charset="0"/>
                <a:ea typeface="HY헤드라인M" panose="02030600000101010101" pitchFamily="18" charset="-127"/>
                <a:cs typeface="Arial" pitchFamily="34" charset="0"/>
              </a:defRPr>
            </a:lvl3pPr>
            <a:lvl4pPr marL="1600200" indent="-228600" algn="l" rtl="0" eaLnBrk="0" fontAlgn="base" latinLnBrk="0" hangingPunct="0">
              <a:spcBef>
                <a:spcPct val="20000"/>
              </a:spcBef>
              <a:spcAft>
                <a:spcPct val="0"/>
              </a:spcAft>
              <a:buFont typeface="Arial" charset="0"/>
              <a:buChar char="–"/>
              <a:defRPr sz="1800" b="0" kern="1200" baseline="0">
                <a:solidFill>
                  <a:schemeClr val="tx1"/>
                </a:solidFill>
                <a:latin typeface="Arial" pitchFamily="34" charset="0"/>
                <a:ea typeface="HY헤드라인M" panose="02030600000101010101" pitchFamily="18" charset="-127"/>
                <a:cs typeface="Arial" pitchFamily="34" charset="0"/>
              </a:defRPr>
            </a:lvl4pPr>
            <a:lvl5pPr marL="2057400" indent="-228600" algn="l" rtl="0" eaLnBrk="0" fontAlgn="base" latinLnBrk="0" hangingPunct="0">
              <a:spcBef>
                <a:spcPct val="20000"/>
              </a:spcBef>
              <a:spcAft>
                <a:spcPct val="0"/>
              </a:spcAft>
              <a:buFont typeface="Arial" charset="0"/>
              <a:buChar char="»"/>
              <a:defRPr sz="1600" b="0" kern="1200" baseline="0">
                <a:solidFill>
                  <a:schemeClr val="tx1"/>
                </a:solidFill>
                <a:latin typeface="Arial" pitchFamily="34" charset="0"/>
                <a:ea typeface="HY헤드라인M" panose="02030600000101010101" pitchFamily="18" charset="-127"/>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b="1" dirty="0" smtClean="0">
                <a:ea typeface="나눔고딕" panose="020D0804000000000000" pitchFamily="50" charset="-127"/>
              </a:rPr>
              <a:t>VNF Consolidation Algorithm</a:t>
            </a:r>
          </a:p>
        </p:txBody>
      </p:sp>
      <p:pic>
        <p:nvPicPr>
          <p:cNvPr id="6" name="그림 5"/>
          <p:cNvPicPr>
            <a:picLocks noChangeAspect="1"/>
          </p:cNvPicPr>
          <p:nvPr/>
        </p:nvPicPr>
        <p:blipFill>
          <a:blip r:embed="rId2"/>
          <a:stretch>
            <a:fillRect/>
          </a:stretch>
        </p:blipFill>
        <p:spPr>
          <a:xfrm>
            <a:off x="3431704" y="1170327"/>
            <a:ext cx="5534372" cy="5355017"/>
          </a:xfrm>
          <a:prstGeom prst="rect">
            <a:avLst/>
          </a:prstGeom>
        </p:spPr>
      </p:pic>
    </p:spTree>
    <p:extLst>
      <p:ext uri="{BB962C8B-B14F-4D97-AF65-F5344CB8AC3E}">
        <p14:creationId xmlns:p14="http://schemas.microsoft.com/office/powerpoint/2010/main" val="134285044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AD064D-9680-48BF-A7EE-F9E4EA593A58}"/>
              </a:ext>
            </a:extLst>
          </p:cNvPr>
          <p:cNvSpPr>
            <a:spLocks noGrp="1"/>
          </p:cNvSpPr>
          <p:nvPr>
            <p:ph type="title"/>
          </p:nvPr>
        </p:nvSpPr>
        <p:spPr/>
        <p:txBody>
          <a:bodyPr/>
          <a:lstStyle/>
          <a:p>
            <a:r>
              <a:rPr lang="en-US" altLang="ko-KR" dirty="0"/>
              <a:t>Appendix</a:t>
            </a:r>
            <a:endParaRPr lang="ko-KR" altLang="en-US" dirty="0"/>
          </a:p>
        </p:txBody>
      </p:sp>
      <p:sp>
        <p:nvSpPr>
          <p:cNvPr id="3" name="내용 개체 틀 2">
            <a:extLst>
              <a:ext uri="{FF2B5EF4-FFF2-40B4-BE49-F238E27FC236}">
                <a16:creationId xmlns:a16="http://schemas.microsoft.com/office/drawing/2014/main" id="{19A82051-531E-4B54-B433-5587DF4F8AAE}"/>
              </a:ext>
            </a:extLst>
          </p:cNvPr>
          <p:cNvSpPr>
            <a:spLocks noGrp="1"/>
          </p:cNvSpPr>
          <p:nvPr>
            <p:ph idx="1"/>
          </p:nvPr>
        </p:nvSpPr>
        <p:spPr/>
        <p:txBody>
          <a:bodyPr/>
          <a:lstStyle/>
          <a:p>
            <a:r>
              <a:rPr lang="en-US" altLang="ko-KR" dirty="0" err="1" smtClean="0"/>
              <a:t>Openstack</a:t>
            </a:r>
            <a:endParaRPr lang="ko-KR" altLang="en-US" dirty="0"/>
          </a:p>
        </p:txBody>
      </p:sp>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09" y="1952836"/>
            <a:ext cx="11415581" cy="3240360"/>
          </a:xfrm>
          <a:prstGeom prst="rect">
            <a:avLst/>
          </a:prstGeom>
          <a:ln w="19050">
            <a:solidFill>
              <a:schemeClr val="tx1"/>
            </a:solidFill>
          </a:ln>
        </p:spPr>
      </p:pic>
    </p:spTree>
    <p:extLst>
      <p:ext uri="{BB962C8B-B14F-4D97-AF65-F5344CB8AC3E}">
        <p14:creationId xmlns:p14="http://schemas.microsoft.com/office/powerpoint/2010/main" val="2769605835"/>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AD064D-9680-48BF-A7EE-F9E4EA593A58}"/>
              </a:ext>
            </a:extLst>
          </p:cNvPr>
          <p:cNvSpPr>
            <a:spLocks noGrp="1"/>
          </p:cNvSpPr>
          <p:nvPr>
            <p:ph type="title"/>
          </p:nvPr>
        </p:nvSpPr>
        <p:spPr/>
        <p:txBody>
          <a:bodyPr/>
          <a:lstStyle/>
          <a:p>
            <a:r>
              <a:rPr lang="en-US" altLang="ko-KR" dirty="0"/>
              <a:t>Appendix</a:t>
            </a:r>
            <a:endParaRPr lang="ko-KR" altLang="en-US" dirty="0"/>
          </a:p>
        </p:txBody>
      </p:sp>
      <p:pic>
        <p:nvPicPr>
          <p:cNvPr id="4" name="내용 개체 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7488" y="1556792"/>
            <a:ext cx="7945809" cy="4761094"/>
          </a:xfrm>
          <a:ln w="19050">
            <a:solidFill>
              <a:schemeClr val="tx1"/>
            </a:solidFill>
          </a:ln>
        </p:spPr>
      </p:pic>
      <p:sp>
        <p:nvSpPr>
          <p:cNvPr id="5" name="내용 개체 틀 2">
            <a:extLst>
              <a:ext uri="{FF2B5EF4-FFF2-40B4-BE49-F238E27FC236}">
                <a16:creationId xmlns:a16="http://schemas.microsoft.com/office/drawing/2014/main" id="{19A82051-531E-4B54-B433-5587DF4F8AAE}"/>
              </a:ext>
            </a:extLst>
          </p:cNvPr>
          <p:cNvSpPr txBox="1">
            <a:spLocks/>
          </p:cNvSpPr>
          <p:nvPr/>
        </p:nvSpPr>
        <p:spPr>
          <a:xfrm>
            <a:off x="191344" y="764704"/>
            <a:ext cx="11809312" cy="5616624"/>
          </a:xfrm>
          <a:prstGeom prst="rect">
            <a:avLst/>
          </a:prstGeom>
        </p:spPr>
        <p:txBody>
          <a:bodyPr>
            <a:normAutofit/>
          </a:bodyPr>
          <a:lstStyle>
            <a:lvl1pPr marL="342900" indent="-342900" algn="l" rtl="0" eaLnBrk="0" fontAlgn="base" latinLnBrk="0" hangingPunct="0">
              <a:spcBef>
                <a:spcPct val="20000"/>
              </a:spcBef>
              <a:spcAft>
                <a:spcPct val="0"/>
              </a:spcAft>
              <a:buFont typeface="Wingdings" pitchFamily="2" charset="2"/>
              <a:buChar char="§"/>
              <a:defRPr sz="2800" b="0" kern="1200" baseline="0">
                <a:solidFill>
                  <a:srgbClr val="000099"/>
                </a:solidFill>
                <a:latin typeface="Arial" pitchFamily="34" charset="0"/>
                <a:ea typeface="HY헤드라인M" panose="02030600000101010101" pitchFamily="18" charset="-127"/>
                <a:cs typeface="Arial" pitchFamily="34" charset="0"/>
              </a:defRPr>
            </a:lvl1pPr>
            <a:lvl2pPr marL="742950" indent="-285750" algn="l" rtl="0" eaLnBrk="0" fontAlgn="base" latinLnBrk="0" hangingPunct="0">
              <a:spcBef>
                <a:spcPct val="20000"/>
              </a:spcBef>
              <a:spcAft>
                <a:spcPct val="0"/>
              </a:spcAft>
              <a:buFont typeface="Arial" pitchFamily="34" charset="0"/>
              <a:buChar char="•"/>
              <a:defRPr sz="2400" b="0" kern="1200" baseline="0">
                <a:solidFill>
                  <a:schemeClr val="tx1"/>
                </a:solidFill>
                <a:latin typeface="Arial" pitchFamily="34" charset="0"/>
                <a:ea typeface="HY헤드라인M" panose="02030600000101010101" pitchFamily="18" charset="-127"/>
                <a:cs typeface="Arial" pitchFamily="34" charset="0"/>
              </a:defRPr>
            </a:lvl2pPr>
            <a:lvl3pPr marL="1143000" indent="-228600" algn="l" rtl="0" eaLnBrk="0" fontAlgn="base" latinLnBrk="0" hangingPunct="0">
              <a:spcBef>
                <a:spcPct val="20000"/>
              </a:spcBef>
              <a:spcAft>
                <a:spcPct val="0"/>
              </a:spcAft>
              <a:buFont typeface="Arial" pitchFamily="34" charset="0"/>
              <a:buChar char="−"/>
              <a:defRPr sz="2000" b="0" kern="1200" baseline="0">
                <a:solidFill>
                  <a:schemeClr val="tx1"/>
                </a:solidFill>
                <a:latin typeface="Arial" pitchFamily="34" charset="0"/>
                <a:ea typeface="HY헤드라인M" panose="02030600000101010101" pitchFamily="18" charset="-127"/>
                <a:cs typeface="Arial" pitchFamily="34" charset="0"/>
              </a:defRPr>
            </a:lvl3pPr>
            <a:lvl4pPr marL="1600200" indent="-228600" algn="l" rtl="0" eaLnBrk="0" fontAlgn="base" latinLnBrk="0" hangingPunct="0">
              <a:spcBef>
                <a:spcPct val="20000"/>
              </a:spcBef>
              <a:spcAft>
                <a:spcPct val="0"/>
              </a:spcAft>
              <a:buFont typeface="Arial" charset="0"/>
              <a:buChar char="–"/>
              <a:defRPr sz="1800" b="0" kern="1200" baseline="0">
                <a:solidFill>
                  <a:schemeClr val="tx1"/>
                </a:solidFill>
                <a:latin typeface="Arial" pitchFamily="34" charset="0"/>
                <a:ea typeface="HY헤드라인M" panose="02030600000101010101" pitchFamily="18" charset="-127"/>
                <a:cs typeface="Arial" pitchFamily="34" charset="0"/>
              </a:defRPr>
            </a:lvl4pPr>
            <a:lvl5pPr marL="2057400" indent="-228600" algn="l" rtl="0" eaLnBrk="0" fontAlgn="base" latinLnBrk="0" hangingPunct="0">
              <a:spcBef>
                <a:spcPct val="20000"/>
              </a:spcBef>
              <a:spcAft>
                <a:spcPct val="0"/>
              </a:spcAft>
              <a:buFont typeface="Arial" charset="0"/>
              <a:buChar char="»"/>
              <a:defRPr sz="1600" b="0" kern="1200" baseline="0">
                <a:solidFill>
                  <a:schemeClr val="tx1"/>
                </a:solidFill>
                <a:latin typeface="Arial" pitchFamily="34" charset="0"/>
                <a:ea typeface="HY헤드라인M" panose="02030600000101010101" pitchFamily="18" charset="-127"/>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smtClean="0"/>
              <a:t>Swagger UI</a:t>
            </a:r>
            <a:endParaRPr lang="ko-KR" altLang="en-US" dirty="0"/>
          </a:p>
        </p:txBody>
      </p:sp>
    </p:spTree>
    <p:extLst>
      <p:ext uri="{BB962C8B-B14F-4D97-AF65-F5344CB8AC3E}">
        <p14:creationId xmlns:p14="http://schemas.microsoft.com/office/powerpoint/2010/main" val="292358355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Introduction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(3/5)</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p:txBody>
          <a:bodyPr>
            <a:normAutofit/>
          </a:bodyPr>
          <a:lstStyle/>
          <a:p>
            <a:pPr>
              <a:lnSpc>
                <a:spcPct val="110000"/>
              </a:lnSpc>
            </a:pPr>
            <a:r>
              <a:rPr lang="en-US" altLang="ko-KR" b="1" dirty="0"/>
              <a:t>AI in Network Management</a:t>
            </a:r>
          </a:p>
          <a:p>
            <a:pPr lvl="1">
              <a:lnSpc>
                <a:spcPct val="110000"/>
              </a:lnSpc>
            </a:pPr>
            <a:r>
              <a:rPr lang="en-US" altLang="ko-KR" dirty="0"/>
              <a:t>Challenges in traditional NFV management</a:t>
            </a:r>
          </a:p>
          <a:p>
            <a:pPr lvl="2">
              <a:lnSpc>
                <a:spcPct val="110000"/>
              </a:lnSpc>
            </a:pPr>
            <a:r>
              <a:rPr lang="en-US" altLang="ko-KR" dirty="0"/>
              <a:t>Complex network environments require significant effort to create optimal management policies</a:t>
            </a:r>
          </a:p>
          <a:p>
            <a:pPr lvl="2">
              <a:lnSpc>
                <a:spcPct val="110000"/>
              </a:lnSpc>
            </a:pPr>
            <a:r>
              <a:rPr lang="en-US" altLang="ko-KR" dirty="0"/>
              <a:t>Traditional optimization techniques are often inadequate due to runtime constraints and hardware limitations</a:t>
            </a:r>
          </a:p>
          <a:p>
            <a:pPr lvl="1">
              <a:lnSpc>
                <a:spcPct val="110000"/>
              </a:lnSpc>
            </a:pPr>
            <a:r>
              <a:rPr lang="en-US" altLang="ko-KR" dirty="0"/>
              <a:t>Expected Benefits of AI Integration</a:t>
            </a:r>
          </a:p>
          <a:p>
            <a:pPr lvl="2">
              <a:lnSpc>
                <a:spcPct val="110000"/>
              </a:lnSpc>
            </a:pPr>
            <a:r>
              <a:rPr lang="en-US" altLang="ko-KR" dirty="0"/>
              <a:t>AI-driven management systems can monitor, analyze, and optimize network operations continuously</a:t>
            </a:r>
          </a:p>
          <a:p>
            <a:pPr lvl="2">
              <a:lnSpc>
                <a:spcPct val="110000"/>
              </a:lnSpc>
            </a:pPr>
            <a:r>
              <a:rPr lang="en-US" altLang="ko-KR" dirty="0"/>
              <a:t>AI models enhance the overall efficiency of network resource utilization</a:t>
            </a:r>
          </a:p>
          <a:p>
            <a:pPr lvl="2">
              <a:lnSpc>
                <a:spcPct val="110000"/>
              </a:lnSpc>
            </a:pPr>
            <a:r>
              <a:rPr lang="en-US" altLang="ko-KR" dirty="0"/>
              <a:t>AI-based solutions can scale with the network and adapt to changing conditions quickly</a:t>
            </a:r>
          </a:p>
        </p:txBody>
      </p:sp>
    </p:spTree>
    <p:custDataLst>
      <p:tags r:id="rId1"/>
    </p:custDataLst>
    <p:extLst>
      <p:ext uri="{BB962C8B-B14F-4D97-AF65-F5344CB8AC3E}">
        <p14:creationId xmlns:p14="http://schemas.microsoft.com/office/powerpoint/2010/main" val="2286004405"/>
      </p:ext>
    </p:extLst>
  </p:cSld>
  <p:clrMapOvr>
    <a:masterClrMapping/>
  </p:clrMapOvr>
  <p:transition advTm="92614">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AD064D-9680-48BF-A7EE-F9E4EA593A58}"/>
              </a:ext>
            </a:extLst>
          </p:cNvPr>
          <p:cNvSpPr>
            <a:spLocks noGrp="1"/>
          </p:cNvSpPr>
          <p:nvPr>
            <p:ph type="title"/>
          </p:nvPr>
        </p:nvSpPr>
        <p:spPr/>
        <p:txBody>
          <a:bodyPr/>
          <a:lstStyle/>
          <a:p>
            <a:r>
              <a:rPr lang="en-US" altLang="ko-KR" dirty="0"/>
              <a:t>Appendix</a:t>
            </a:r>
            <a:endParaRPr lang="ko-KR" altLang="en-US" dirty="0"/>
          </a:p>
        </p:txBody>
      </p:sp>
      <p:sp>
        <p:nvSpPr>
          <p:cNvPr id="5" name="내용 개체 틀 2">
            <a:extLst>
              <a:ext uri="{FF2B5EF4-FFF2-40B4-BE49-F238E27FC236}">
                <a16:creationId xmlns:a16="http://schemas.microsoft.com/office/drawing/2014/main" id="{19A82051-531E-4B54-B433-5587DF4F8AAE}"/>
              </a:ext>
            </a:extLst>
          </p:cNvPr>
          <p:cNvSpPr txBox="1">
            <a:spLocks/>
          </p:cNvSpPr>
          <p:nvPr/>
        </p:nvSpPr>
        <p:spPr>
          <a:xfrm>
            <a:off x="191344" y="764704"/>
            <a:ext cx="11809312" cy="5616624"/>
          </a:xfrm>
          <a:prstGeom prst="rect">
            <a:avLst/>
          </a:prstGeom>
        </p:spPr>
        <p:txBody>
          <a:bodyPr>
            <a:normAutofit/>
          </a:bodyPr>
          <a:lstStyle>
            <a:lvl1pPr marL="342900" indent="-342900" algn="l" rtl="0" eaLnBrk="0" fontAlgn="base" latinLnBrk="0" hangingPunct="0">
              <a:spcBef>
                <a:spcPct val="20000"/>
              </a:spcBef>
              <a:spcAft>
                <a:spcPct val="0"/>
              </a:spcAft>
              <a:buFont typeface="Wingdings" pitchFamily="2" charset="2"/>
              <a:buChar char="§"/>
              <a:defRPr sz="2800" b="0" kern="1200" baseline="0">
                <a:solidFill>
                  <a:srgbClr val="000099"/>
                </a:solidFill>
                <a:latin typeface="Arial" pitchFamily="34" charset="0"/>
                <a:ea typeface="HY헤드라인M" panose="02030600000101010101" pitchFamily="18" charset="-127"/>
                <a:cs typeface="Arial" pitchFamily="34" charset="0"/>
              </a:defRPr>
            </a:lvl1pPr>
            <a:lvl2pPr marL="742950" indent="-285750" algn="l" rtl="0" eaLnBrk="0" fontAlgn="base" latinLnBrk="0" hangingPunct="0">
              <a:spcBef>
                <a:spcPct val="20000"/>
              </a:spcBef>
              <a:spcAft>
                <a:spcPct val="0"/>
              </a:spcAft>
              <a:buFont typeface="Arial" pitchFamily="34" charset="0"/>
              <a:buChar char="•"/>
              <a:defRPr sz="2400" b="0" kern="1200" baseline="0">
                <a:solidFill>
                  <a:schemeClr val="tx1"/>
                </a:solidFill>
                <a:latin typeface="Arial" pitchFamily="34" charset="0"/>
                <a:ea typeface="HY헤드라인M" panose="02030600000101010101" pitchFamily="18" charset="-127"/>
                <a:cs typeface="Arial" pitchFamily="34" charset="0"/>
              </a:defRPr>
            </a:lvl2pPr>
            <a:lvl3pPr marL="1143000" indent="-228600" algn="l" rtl="0" eaLnBrk="0" fontAlgn="base" latinLnBrk="0" hangingPunct="0">
              <a:spcBef>
                <a:spcPct val="20000"/>
              </a:spcBef>
              <a:spcAft>
                <a:spcPct val="0"/>
              </a:spcAft>
              <a:buFont typeface="Arial" pitchFamily="34" charset="0"/>
              <a:buChar char="−"/>
              <a:defRPr sz="2000" b="0" kern="1200" baseline="0">
                <a:solidFill>
                  <a:schemeClr val="tx1"/>
                </a:solidFill>
                <a:latin typeface="Arial" pitchFamily="34" charset="0"/>
                <a:ea typeface="HY헤드라인M" panose="02030600000101010101" pitchFamily="18" charset="-127"/>
                <a:cs typeface="Arial" pitchFamily="34" charset="0"/>
              </a:defRPr>
            </a:lvl3pPr>
            <a:lvl4pPr marL="1600200" indent="-228600" algn="l" rtl="0" eaLnBrk="0" fontAlgn="base" latinLnBrk="0" hangingPunct="0">
              <a:spcBef>
                <a:spcPct val="20000"/>
              </a:spcBef>
              <a:spcAft>
                <a:spcPct val="0"/>
              </a:spcAft>
              <a:buFont typeface="Arial" charset="0"/>
              <a:buChar char="–"/>
              <a:defRPr sz="1800" b="0" kern="1200" baseline="0">
                <a:solidFill>
                  <a:schemeClr val="tx1"/>
                </a:solidFill>
                <a:latin typeface="Arial" pitchFamily="34" charset="0"/>
                <a:ea typeface="HY헤드라인M" panose="02030600000101010101" pitchFamily="18" charset="-127"/>
                <a:cs typeface="Arial" pitchFamily="34" charset="0"/>
              </a:defRPr>
            </a:lvl4pPr>
            <a:lvl5pPr marL="2057400" indent="-228600" algn="l" rtl="0" eaLnBrk="0" fontAlgn="base" latinLnBrk="0" hangingPunct="0">
              <a:spcBef>
                <a:spcPct val="20000"/>
              </a:spcBef>
              <a:spcAft>
                <a:spcPct val="0"/>
              </a:spcAft>
              <a:buFont typeface="Arial" charset="0"/>
              <a:buChar char="»"/>
              <a:defRPr sz="1600" b="0" kern="1200" baseline="0">
                <a:solidFill>
                  <a:schemeClr val="tx1"/>
                </a:solidFill>
                <a:latin typeface="Arial" pitchFamily="34" charset="0"/>
                <a:ea typeface="HY헤드라인M" panose="02030600000101010101" pitchFamily="18" charset="-127"/>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err="1" smtClean="0"/>
              <a:t>Grafana</a:t>
            </a:r>
            <a:endParaRPr lang="ko-KR" altLang="en-US" dirty="0"/>
          </a:p>
        </p:txBody>
      </p:sp>
      <p:pic>
        <p:nvPicPr>
          <p:cNvPr id="6" name="내용 개체 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440" y="1412776"/>
            <a:ext cx="9792345" cy="4630963"/>
          </a:xfrm>
          <a:ln w="19050">
            <a:solidFill>
              <a:schemeClr val="tx1"/>
            </a:solidFill>
          </a:ln>
        </p:spPr>
      </p:pic>
    </p:spTree>
    <p:extLst>
      <p:ext uri="{BB962C8B-B14F-4D97-AF65-F5344CB8AC3E}">
        <p14:creationId xmlns:p14="http://schemas.microsoft.com/office/powerpoint/2010/main" val="266762438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AAD064D-9680-48BF-A7EE-F9E4EA593A58}"/>
              </a:ext>
            </a:extLst>
          </p:cNvPr>
          <p:cNvSpPr>
            <a:spLocks noGrp="1"/>
          </p:cNvSpPr>
          <p:nvPr>
            <p:ph type="title"/>
          </p:nvPr>
        </p:nvSpPr>
        <p:spPr/>
        <p:txBody>
          <a:bodyPr/>
          <a:lstStyle/>
          <a:p>
            <a:r>
              <a:rPr lang="en-US" altLang="ko-KR" dirty="0" smtClean="0"/>
              <a:t>Appendix</a:t>
            </a:r>
          </a:p>
        </p:txBody>
      </p:sp>
      <p:graphicFrame>
        <p:nvGraphicFramePr>
          <p:cNvPr id="8" name="내용 개체 틀 7"/>
          <p:cNvGraphicFramePr>
            <a:graphicFrameLocks noGrp="1"/>
          </p:cNvGraphicFramePr>
          <p:nvPr>
            <p:ph idx="1"/>
            <p:extLst>
              <p:ext uri="{D42A27DB-BD31-4B8C-83A1-F6EECF244321}">
                <p14:modId xmlns:p14="http://schemas.microsoft.com/office/powerpoint/2010/main" val="1191798625"/>
              </p:ext>
            </p:extLst>
          </p:nvPr>
        </p:nvGraphicFramePr>
        <p:xfrm>
          <a:off x="3719736" y="4983058"/>
          <a:ext cx="6266780" cy="1237935"/>
        </p:xfrm>
        <a:graphic>
          <a:graphicData uri="http://schemas.openxmlformats.org/drawingml/2006/table">
            <a:tbl>
              <a:tblPr/>
              <a:tblGrid>
                <a:gridCol w="604088">
                  <a:extLst>
                    <a:ext uri="{9D8B030D-6E8A-4147-A177-3AD203B41FA5}">
                      <a16:colId xmlns:a16="http://schemas.microsoft.com/office/drawing/2014/main" val="897600365"/>
                    </a:ext>
                  </a:extLst>
                </a:gridCol>
                <a:gridCol w="1957571">
                  <a:extLst>
                    <a:ext uri="{9D8B030D-6E8A-4147-A177-3AD203B41FA5}">
                      <a16:colId xmlns:a16="http://schemas.microsoft.com/office/drawing/2014/main" val="3836509486"/>
                    </a:ext>
                  </a:extLst>
                </a:gridCol>
                <a:gridCol w="1957571">
                  <a:extLst>
                    <a:ext uri="{9D8B030D-6E8A-4147-A177-3AD203B41FA5}">
                      <a16:colId xmlns:a16="http://schemas.microsoft.com/office/drawing/2014/main" val="1353720578"/>
                    </a:ext>
                  </a:extLst>
                </a:gridCol>
                <a:gridCol w="1747550">
                  <a:extLst>
                    <a:ext uri="{9D8B030D-6E8A-4147-A177-3AD203B41FA5}">
                      <a16:colId xmlns:a16="http://schemas.microsoft.com/office/drawing/2014/main" val="2896231013"/>
                    </a:ext>
                  </a:extLst>
                </a:gridCol>
              </a:tblGrid>
              <a:tr h="234696">
                <a:tc>
                  <a:txBody>
                    <a:bodyPr/>
                    <a:lstStyle/>
                    <a:p>
                      <a:pPr marL="0" marR="0" indent="0" algn="ctr" fontAlgn="base" latinLnBrk="0">
                        <a:lnSpc>
                          <a:spcPct val="160000"/>
                        </a:lnSpc>
                        <a:spcBef>
                          <a:spcPts val="0"/>
                        </a:spcBef>
                        <a:spcAft>
                          <a:spcPts val="0"/>
                        </a:spcAft>
                      </a:pPr>
                      <a:endParaRPr lang="ko-KR" altLang="en-US" sz="10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EFEFEF"/>
                    </a:solidFill>
                  </a:tcPr>
                </a:tc>
                <a:tc>
                  <a:txBody>
                    <a:bodyPr/>
                    <a:lstStyle/>
                    <a:p>
                      <a:pPr marL="0" marR="0" indent="0" algn="ctr" fontAlgn="base" latinLnBrk="0">
                        <a:lnSpc>
                          <a:spcPct val="160000"/>
                        </a:lnSpc>
                        <a:spcBef>
                          <a:spcPts val="0"/>
                        </a:spcBef>
                        <a:spcAft>
                          <a:spcPts val="0"/>
                        </a:spcAft>
                      </a:pPr>
                      <a:r>
                        <a:rPr lang="en-US" altLang="ko-KR" sz="1000" kern="0" spc="0" dirty="0" smtClean="0">
                          <a:solidFill>
                            <a:srgbClr val="000000"/>
                          </a:solidFill>
                          <a:effectLst/>
                          <a:latin typeface="Arial" panose="020B0604020202020204" pitchFamily="34" charset="0"/>
                          <a:cs typeface="Arial" panose="020B0604020202020204" pitchFamily="34" charset="0"/>
                        </a:rPr>
                        <a:t>Power Consumption (W</a:t>
                      </a:r>
                      <a:r>
                        <a:rPr lang="en-US" altLang="ko-KR" sz="1000" kern="0" spc="0" dirty="0">
                          <a:solidFill>
                            <a:srgbClr val="000000"/>
                          </a:solidFill>
                          <a:effectLst/>
                          <a:latin typeface="Arial" panose="020B0604020202020204" pitchFamily="34" charset="0"/>
                          <a:cs typeface="Arial" panose="020B0604020202020204" pitchFamily="34" charset="0"/>
                        </a:rPr>
                        <a:t>)</a:t>
                      </a:r>
                      <a:endParaRPr lang="ko-KR" altLang="en-US" sz="10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EFEFEF"/>
                    </a:solidFill>
                  </a:tcPr>
                </a:tc>
                <a:tc>
                  <a:txBody>
                    <a:bodyPr/>
                    <a:lstStyle/>
                    <a:p>
                      <a:pPr marL="0" marR="0" indent="0" algn="ctr" fontAlgn="base" latinLnBrk="0">
                        <a:lnSpc>
                          <a:spcPct val="160000"/>
                        </a:lnSpc>
                        <a:spcBef>
                          <a:spcPts val="0"/>
                        </a:spcBef>
                        <a:spcAft>
                          <a:spcPts val="0"/>
                        </a:spcAft>
                      </a:pPr>
                      <a:r>
                        <a:rPr lang="en-US" altLang="ko-KR" sz="1000" kern="0" spc="0" baseline="0" dirty="0" smtClean="0">
                          <a:solidFill>
                            <a:srgbClr val="000000"/>
                          </a:solidFill>
                          <a:effectLst/>
                          <a:latin typeface="Arial" panose="020B0604020202020204" pitchFamily="34" charset="0"/>
                          <a:cs typeface="Arial" panose="020B0604020202020204" pitchFamily="34" charset="0"/>
                        </a:rPr>
                        <a:t>After C</a:t>
                      </a:r>
                      <a:r>
                        <a:rPr lang="en-US" altLang="ko-KR" sz="1000" kern="0" spc="0" dirty="0" smtClean="0">
                          <a:solidFill>
                            <a:srgbClr val="000000"/>
                          </a:solidFill>
                          <a:effectLst/>
                          <a:latin typeface="Arial" panose="020B0604020202020204" pitchFamily="34" charset="0"/>
                          <a:cs typeface="Arial" panose="020B0604020202020204" pitchFamily="34" charset="0"/>
                        </a:rPr>
                        <a:t>onsolidation</a:t>
                      </a:r>
                      <a:r>
                        <a:rPr lang="en-US" altLang="ko-KR" sz="1000" kern="0" spc="0" baseline="0" dirty="0" smtClean="0">
                          <a:solidFill>
                            <a:srgbClr val="000000"/>
                          </a:solidFill>
                          <a:effectLst/>
                          <a:latin typeface="Arial" panose="020B0604020202020204" pitchFamily="34" charset="0"/>
                          <a:cs typeface="Arial" panose="020B0604020202020204" pitchFamily="34" charset="0"/>
                        </a:rPr>
                        <a:t> </a:t>
                      </a:r>
                      <a:r>
                        <a:rPr lang="en-US" altLang="ko-KR" sz="1000" kern="0" spc="0" dirty="0" smtClean="0">
                          <a:solidFill>
                            <a:srgbClr val="000000"/>
                          </a:solidFill>
                          <a:effectLst/>
                          <a:latin typeface="Arial" panose="020B0604020202020204" pitchFamily="34" charset="0"/>
                          <a:cs typeface="Arial" panose="020B0604020202020204" pitchFamily="34" charset="0"/>
                        </a:rPr>
                        <a:t>(W</a:t>
                      </a:r>
                      <a:r>
                        <a:rPr lang="en-US" altLang="ko-KR" sz="1000" kern="0" spc="0" dirty="0">
                          <a:solidFill>
                            <a:srgbClr val="000000"/>
                          </a:solidFill>
                          <a:effectLst/>
                          <a:latin typeface="Arial" panose="020B0604020202020204" pitchFamily="34" charset="0"/>
                          <a:cs typeface="Arial" panose="020B0604020202020204" pitchFamily="34" charset="0"/>
                        </a:rPr>
                        <a:t>)</a:t>
                      </a:r>
                      <a:endParaRPr lang="ko-KR" altLang="en-US" sz="10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EFEFEF"/>
                    </a:solidFill>
                  </a:tcPr>
                </a:tc>
                <a:tc>
                  <a:txBody>
                    <a:bodyPr/>
                    <a:lstStyle/>
                    <a:p>
                      <a:pPr marL="0" marR="0" indent="0" algn="ctr" fontAlgn="base" latinLnBrk="0">
                        <a:lnSpc>
                          <a:spcPct val="160000"/>
                        </a:lnSpc>
                        <a:spcBef>
                          <a:spcPts val="0"/>
                        </a:spcBef>
                        <a:spcAft>
                          <a:spcPts val="0"/>
                        </a:spcAft>
                      </a:pPr>
                      <a:r>
                        <a:rPr lang="en-US" altLang="ko-KR" sz="1000" kern="0" spc="0" dirty="0" smtClean="0">
                          <a:solidFill>
                            <a:srgbClr val="000000"/>
                          </a:solidFill>
                          <a:effectLst/>
                          <a:latin typeface="Arial" panose="020B0604020202020204" pitchFamily="34" charset="0"/>
                          <a:ea typeface="휴먼고딕" panose="02010504000101010101" pitchFamily="2" charset="-127"/>
                          <a:cs typeface="Arial" panose="020B0604020202020204" pitchFamily="34" charset="0"/>
                        </a:rPr>
                        <a:t>Redemption</a:t>
                      </a:r>
                      <a:r>
                        <a:rPr lang="en-US" altLang="ko-KR" sz="1000" kern="0" spc="0" baseline="0" dirty="0" smtClean="0">
                          <a:solidFill>
                            <a:srgbClr val="000000"/>
                          </a:solidFill>
                          <a:effectLst/>
                          <a:latin typeface="Arial" panose="020B0604020202020204" pitchFamily="34" charset="0"/>
                          <a:ea typeface="휴먼고딕" panose="02010504000101010101" pitchFamily="2" charset="-127"/>
                          <a:cs typeface="Arial" panose="020B0604020202020204" pitchFamily="34" charset="0"/>
                        </a:rPr>
                        <a:t> </a:t>
                      </a:r>
                      <a:r>
                        <a:rPr lang="en-US" altLang="ko-KR" sz="1000" kern="0" spc="0" dirty="0" smtClean="0">
                          <a:solidFill>
                            <a:srgbClr val="000000"/>
                          </a:solidFill>
                          <a:effectLst/>
                          <a:latin typeface="Arial" panose="020B0604020202020204" pitchFamily="34" charset="0"/>
                          <a:cs typeface="Arial" panose="020B0604020202020204" pitchFamily="34" charset="0"/>
                        </a:rPr>
                        <a:t>(%)</a:t>
                      </a:r>
                      <a:endParaRPr lang="ko-KR" altLang="en-US" sz="10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964376059"/>
                  </a:ext>
                </a:extLst>
              </a:tr>
              <a:tr h="162814">
                <a:tc>
                  <a:txBody>
                    <a:bodyPr/>
                    <a:lstStyle/>
                    <a:p>
                      <a:pPr marL="0" marR="0" indent="0" algn="ctr" fontAlgn="base" latinLnBrk="0">
                        <a:lnSpc>
                          <a:spcPct val="160000"/>
                        </a:lnSpc>
                        <a:spcBef>
                          <a:spcPts val="0"/>
                        </a:spcBef>
                        <a:spcAft>
                          <a:spcPts val="0"/>
                        </a:spcAft>
                      </a:pPr>
                      <a:r>
                        <a:rPr lang="en-US" sz="1000" kern="0" spc="0">
                          <a:solidFill>
                            <a:srgbClr val="000000"/>
                          </a:solidFill>
                          <a:effectLst/>
                          <a:latin typeface="Arial" panose="020B0604020202020204" pitchFamily="34" charset="0"/>
                          <a:cs typeface="Arial" panose="020B0604020202020204" pitchFamily="34" charset="0"/>
                        </a:rPr>
                        <a:t>1</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EFEFEF"/>
                    </a:solidFill>
                  </a:tcPr>
                </a:tc>
                <a:tc>
                  <a:txBody>
                    <a:bodyPr/>
                    <a:lstStyle/>
                    <a:p>
                      <a:pPr marL="0" marR="0" indent="0" algn="ctr" fontAlgn="ctr" latinLnBrk="0">
                        <a:lnSpc>
                          <a:spcPct val="100000"/>
                        </a:lnSpc>
                        <a:spcBef>
                          <a:spcPts val="0"/>
                        </a:spcBef>
                        <a:spcAft>
                          <a:spcPts val="0"/>
                        </a:spcAft>
                      </a:pPr>
                      <a:r>
                        <a:rPr lang="en-US" sz="1000" kern="0" spc="0">
                          <a:solidFill>
                            <a:srgbClr val="000000"/>
                          </a:solidFill>
                          <a:effectLst/>
                          <a:latin typeface="Arial" panose="020B0604020202020204" pitchFamily="34" charset="0"/>
                          <a:cs typeface="Arial" panose="020B0604020202020204" pitchFamily="34" charset="0"/>
                        </a:rPr>
                        <a:t>614</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ctr" latinLnBrk="0">
                        <a:lnSpc>
                          <a:spcPct val="100000"/>
                        </a:lnSpc>
                        <a:spcBef>
                          <a:spcPts val="0"/>
                        </a:spcBef>
                        <a:spcAft>
                          <a:spcPts val="0"/>
                        </a:spcAft>
                      </a:pPr>
                      <a:r>
                        <a:rPr lang="en-US" sz="1000" kern="0" spc="0">
                          <a:solidFill>
                            <a:srgbClr val="000000"/>
                          </a:solidFill>
                          <a:effectLst/>
                          <a:latin typeface="Arial" panose="020B0604020202020204" pitchFamily="34" charset="0"/>
                          <a:cs typeface="Arial" panose="020B0604020202020204" pitchFamily="34" charset="0"/>
                        </a:rPr>
                        <a:t>199</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ctr" latinLnBrk="0">
                        <a:lnSpc>
                          <a:spcPct val="100000"/>
                        </a:lnSpc>
                        <a:spcBef>
                          <a:spcPts val="0"/>
                        </a:spcBef>
                        <a:spcAft>
                          <a:spcPts val="0"/>
                        </a:spcAft>
                      </a:pPr>
                      <a:r>
                        <a:rPr lang="en-US" sz="1000" kern="0" spc="0" dirty="0">
                          <a:solidFill>
                            <a:srgbClr val="000000"/>
                          </a:solidFill>
                          <a:effectLst/>
                          <a:latin typeface="Arial" panose="020B0604020202020204" pitchFamily="34" charset="0"/>
                          <a:cs typeface="Arial" panose="020B0604020202020204" pitchFamily="34" charset="0"/>
                        </a:rPr>
                        <a:t>67.59</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977605"/>
                  </a:ext>
                </a:extLst>
              </a:tr>
              <a:tr h="162814">
                <a:tc>
                  <a:txBody>
                    <a:bodyPr/>
                    <a:lstStyle/>
                    <a:p>
                      <a:pPr marL="0" marR="0" indent="0" algn="ctr" fontAlgn="base" latinLnBrk="0">
                        <a:lnSpc>
                          <a:spcPct val="160000"/>
                        </a:lnSpc>
                        <a:spcBef>
                          <a:spcPts val="0"/>
                        </a:spcBef>
                        <a:spcAft>
                          <a:spcPts val="0"/>
                        </a:spcAft>
                      </a:pPr>
                      <a:r>
                        <a:rPr lang="en-US" sz="1000" kern="0" spc="0">
                          <a:solidFill>
                            <a:srgbClr val="000000"/>
                          </a:solidFill>
                          <a:effectLst/>
                          <a:latin typeface="Arial" panose="020B0604020202020204" pitchFamily="34" charset="0"/>
                          <a:cs typeface="Arial" panose="020B0604020202020204" pitchFamily="34" charset="0"/>
                        </a:rPr>
                        <a:t>2</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EFEFEF"/>
                    </a:solidFill>
                  </a:tcPr>
                </a:tc>
                <a:tc>
                  <a:txBody>
                    <a:bodyPr/>
                    <a:lstStyle/>
                    <a:p>
                      <a:pPr marL="0" marR="0" indent="0" algn="ctr" fontAlgn="ctr" latinLnBrk="0">
                        <a:lnSpc>
                          <a:spcPct val="100000"/>
                        </a:lnSpc>
                        <a:spcBef>
                          <a:spcPts val="0"/>
                        </a:spcBef>
                        <a:spcAft>
                          <a:spcPts val="0"/>
                        </a:spcAft>
                      </a:pPr>
                      <a:r>
                        <a:rPr lang="en-US" sz="1000" kern="0" spc="0">
                          <a:solidFill>
                            <a:srgbClr val="000000"/>
                          </a:solidFill>
                          <a:effectLst/>
                          <a:latin typeface="Arial" panose="020B0604020202020204" pitchFamily="34" charset="0"/>
                          <a:cs typeface="Arial" panose="020B0604020202020204" pitchFamily="34" charset="0"/>
                        </a:rPr>
                        <a:t>619</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ctr" latinLnBrk="0">
                        <a:lnSpc>
                          <a:spcPct val="100000"/>
                        </a:lnSpc>
                        <a:spcBef>
                          <a:spcPts val="0"/>
                        </a:spcBef>
                        <a:spcAft>
                          <a:spcPts val="0"/>
                        </a:spcAft>
                      </a:pPr>
                      <a:r>
                        <a:rPr lang="en-US" sz="1000" kern="0" spc="0">
                          <a:solidFill>
                            <a:srgbClr val="000000"/>
                          </a:solidFill>
                          <a:effectLst/>
                          <a:latin typeface="Arial" panose="020B0604020202020204" pitchFamily="34" charset="0"/>
                          <a:cs typeface="Arial" panose="020B0604020202020204" pitchFamily="34" charset="0"/>
                        </a:rPr>
                        <a:t>302</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ctr" latinLnBrk="0">
                        <a:lnSpc>
                          <a:spcPct val="100000"/>
                        </a:lnSpc>
                        <a:spcBef>
                          <a:spcPts val="0"/>
                        </a:spcBef>
                        <a:spcAft>
                          <a:spcPts val="0"/>
                        </a:spcAft>
                      </a:pPr>
                      <a:r>
                        <a:rPr lang="en-US" sz="1000" kern="0" spc="0" dirty="0">
                          <a:solidFill>
                            <a:srgbClr val="000000"/>
                          </a:solidFill>
                          <a:effectLst/>
                          <a:latin typeface="Arial" panose="020B0604020202020204" pitchFamily="34" charset="0"/>
                          <a:cs typeface="Arial" panose="020B0604020202020204" pitchFamily="34" charset="0"/>
                        </a:rPr>
                        <a:t>51.21</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0283333"/>
                  </a:ext>
                </a:extLst>
              </a:tr>
              <a:tr h="162814">
                <a:tc>
                  <a:txBody>
                    <a:bodyPr/>
                    <a:lstStyle/>
                    <a:p>
                      <a:pPr marL="0" marR="0" indent="0" algn="ctr" fontAlgn="base" latinLnBrk="0">
                        <a:lnSpc>
                          <a:spcPct val="160000"/>
                        </a:lnSpc>
                        <a:spcBef>
                          <a:spcPts val="0"/>
                        </a:spcBef>
                        <a:spcAft>
                          <a:spcPts val="0"/>
                        </a:spcAft>
                      </a:pPr>
                      <a:r>
                        <a:rPr lang="en-US" sz="1000" kern="0" spc="0">
                          <a:solidFill>
                            <a:srgbClr val="000000"/>
                          </a:solidFill>
                          <a:effectLst/>
                          <a:latin typeface="Arial" panose="020B0604020202020204" pitchFamily="34" charset="0"/>
                          <a:cs typeface="Arial" panose="020B0604020202020204" pitchFamily="34" charset="0"/>
                        </a:rPr>
                        <a:t>3</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EFEFEF"/>
                    </a:solidFill>
                  </a:tcPr>
                </a:tc>
                <a:tc>
                  <a:txBody>
                    <a:bodyPr/>
                    <a:lstStyle/>
                    <a:p>
                      <a:pPr marL="0" marR="0" indent="0" algn="ctr" fontAlgn="ctr" latinLnBrk="0">
                        <a:lnSpc>
                          <a:spcPct val="100000"/>
                        </a:lnSpc>
                        <a:spcBef>
                          <a:spcPts val="0"/>
                        </a:spcBef>
                        <a:spcAft>
                          <a:spcPts val="0"/>
                        </a:spcAft>
                      </a:pPr>
                      <a:r>
                        <a:rPr lang="en-US" sz="1000" kern="0" spc="0">
                          <a:solidFill>
                            <a:srgbClr val="000000"/>
                          </a:solidFill>
                          <a:effectLst/>
                          <a:latin typeface="Arial" panose="020B0604020202020204" pitchFamily="34" charset="0"/>
                          <a:cs typeface="Arial" panose="020B0604020202020204" pitchFamily="34" charset="0"/>
                        </a:rPr>
                        <a:t>613</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ctr" latinLnBrk="0">
                        <a:lnSpc>
                          <a:spcPct val="100000"/>
                        </a:lnSpc>
                        <a:spcBef>
                          <a:spcPts val="0"/>
                        </a:spcBef>
                        <a:spcAft>
                          <a:spcPts val="0"/>
                        </a:spcAft>
                      </a:pPr>
                      <a:r>
                        <a:rPr lang="en-US" sz="1000" kern="0" spc="0" dirty="0">
                          <a:solidFill>
                            <a:srgbClr val="000000"/>
                          </a:solidFill>
                          <a:effectLst/>
                          <a:latin typeface="Arial" panose="020B0604020202020204" pitchFamily="34" charset="0"/>
                          <a:cs typeface="Arial" panose="020B0604020202020204" pitchFamily="34" charset="0"/>
                        </a:rPr>
                        <a:t>298</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ctr" latinLnBrk="0">
                        <a:lnSpc>
                          <a:spcPct val="100000"/>
                        </a:lnSpc>
                        <a:spcBef>
                          <a:spcPts val="0"/>
                        </a:spcBef>
                        <a:spcAft>
                          <a:spcPts val="0"/>
                        </a:spcAft>
                      </a:pPr>
                      <a:r>
                        <a:rPr lang="en-US" sz="1000" kern="0" spc="0" dirty="0">
                          <a:solidFill>
                            <a:srgbClr val="000000"/>
                          </a:solidFill>
                          <a:effectLst/>
                          <a:latin typeface="Arial" panose="020B0604020202020204" pitchFamily="34" charset="0"/>
                          <a:cs typeface="Arial" panose="020B0604020202020204" pitchFamily="34" charset="0"/>
                        </a:rPr>
                        <a:t>51.39</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432593"/>
                  </a:ext>
                </a:extLst>
              </a:tr>
              <a:tr h="198755">
                <a:tc>
                  <a:txBody>
                    <a:bodyPr/>
                    <a:lstStyle/>
                    <a:p>
                      <a:pPr marL="0" marR="0" indent="0" algn="ctr" fontAlgn="base" latinLnBrk="0">
                        <a:lnSpc>
                          <a:spcPct val="160000"/>
                        </a:lnSpc>
                        <a:spcBef>
                          <a:spcPts val="0"/>
                        </a:spcBef>
                        <a:spcAft>
                          <a:spcPts val="0"/>
                        </a:spcAft>
                      </a:pPr>
                      <a:r>
                        <a:rPr lang="en-US" altLang="ko-KR" sz="1000" kern="0" spc="0" dirty="0" smtClean="0">
                          <a:solidFill>
                            <a:srgbClr val="000000"/>
                          </a:solidFill>
                          <a:effectLst/>
                          <a:latin typeface="Arial" panose="020B0604020202020204" pitchFamily="34" charset="0"/>
                          <a:ea typeface="휴먼고딕" panose="02010504000101010101" pitchFamily="2" charset="-127"/>
                          <a:cs typeface="Arial" panose="020B0604020202020204" pitchFamily="34" charset="0"/>
                        </a:rPr>
                        <a:t>Average</a:t>
                      </a:r>
                      <a:endParaRPr lang="ko-KR" altLang="en-US" sz="10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EFEFEF"/>
                    </a:solidFill>
                  </a:tcPr>
                </a:tc>
                <a:tc>
                  <a:txBody>
                    <a:bodyPr/>
                    <a:lstStyle/>
                    <a:p>
                      <a:pPr marL="0" marR="0" indent="0" algn="ctr" fontAlgn="ctr" latinLnBrk="0">
                        <a:lnSpc>
                          <a:spcPct val="100000"/>
                        </a:lnSpc>
                        <a:spcBef>
                          <a:spcPts val="0"/>
                        </a:spcBef>
                        <a:spcAft>
                          <a:spcPts val="0"/>
                        </a:spcAft>
                      </a:pPr>
                      <a:r>
                        <a:rPr lang="en-US" sz="1000" kern="0" spc="0">
                          <a:solidFill>
                            <a:srgbClr val="000000"/>
                          </a:solidFill>
                          <a:effectLst/>
                          <a:latin typeface="Arial" panose="020B0604020202020204" pitchFamily="34" charset="0"/>
                          <a:cs typeface="Arial" panose="020B0604020202020204" pitchFamily="34" charset="0"/>
                        </a:rPr>
                        <a:t>615.3</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ctr" latinLnBrk="0">
                        <a:lnSpc>
                          <a:spcPct val="100000"/>
                        </a:lnSpc>
                        <a:spcBef>
                          <a:spcPts val="0"/>
                        </a:spcBef>
                        <a:spcAft>
                          <a:spcPts val="0"/>
                        </a:spcAft>
                      </a:pPr>
                      <a:r>
                        <a:rPr lang="en-US" sz="1000" kern="0" spc="0">
                          <a:solidFill>
                            <a:srgbClr val="000000"/>
                          </a:solidFill>
                          <a:effectLst/>
                          <a:latin typeface="Arial" panose="020B0604020202020204" pitchFamily="34" charset="0"/>
                          <a:cs typeface="Arial" panose="020B0604020202020204" pitchFamily="34" charset="0"/>
                        </a:rPr>
                        <a:t>266.3</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ctr" latinLnBrk="0">
                        <a:lnSpc>
                          <a:spcPct val="100000"/>
                        </a:lnSpc>
                        <a:spcBef>
                          <a:spcPts val="0"/>
                        </a:spcBef>
                        <a:spcAft>
                          <a:spcPts val="0"/>
                        </a:spcAft>
                      </a:pPr>
                      <a:r>
                        <a:rPr lang="en-US" sz="1000" b="1" kern="0" spc="0" dirty="0">
                          <a:solidFill>
                            <a:srgbClr val="000000"/>
                          </a:solidFill>
                          <a:effectLst/>
                          <a:latin typeface="Arial" panose="020B0604020202020204" pitchFamily="34" charset="0"/>
                          <a:cs typeface="Arial" panose="020B0604020202020204" pitchFamily="34" charset="0"/>
                        </a:rPr>
                        <a:t>56.73</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736102"/>
                  </a:ext>
                </a:extLst>
              </a:tr>
            </a:tbl>
          </a:graphicData>
        </a:graphic>
      </p:graphicFrame>
      <p:sp>
        <p:nvSpPr>
          <p:cNvPr id="7" name="Rectangle 2"/>
          <p:cNvSpPr>
            <a:spLocks noChangeArrowheads="1"/>
          </p:cNvSpPr>
          <p:nvPr/>
        </p:nvSpPr>
        <p:spPr bwMode="auto">
          <a:xfrm>
            <a:off x="1055440" y="13156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1025" name="_x255941928" descr="EMB0000865c479a"/>
          <p:cNvPicPr>
            <a:picLocks noChangeAspect="1" noChangeArrowheads="1"/>
          </p:cNvPicPr>
          <p:nvPr/>
        </p:nvPicPr>
        <p:blipFill>
          <a:blip r:embed="rId2">
            <a:extLst>
              <a:ext uri="{28A0092B-C50C-407E-A947-70E740481C1C}">
                <a14:useLocalDpi xmlns:a14="http://schemas.microsoft.com/office/drawing/2010/main" val="0"/>
              </a:ext>
            </a:extLst>
          </a:blip>
          <a:srcRect b="30058"/>
          <a:stretch>
            <a:fillRect/>
          </a:stretch>
        </p:blipFill>
        <p:spPr bwMode="auto">
          <a:xfrm>
            <a:off x="6168008" y="1544216"/>
            <a:ext cx="5400600" cy="305694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p:nvSpPr>
        <p:spPr bwMode="auto">
          <a:xfrm>
            <a:off x="6168008" y="5831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1027" name="_x255941608" descr="EMB0000865c479f"/>
          <p:cNvPicPr>
            <a:picLocks noChangeAspect="1" noChangeArrowheads="1"/>
          </p:cNvPicPr>
          <p:nvPr/>
        </p:nvPicPr>
        <p:blipFill>
          <a:blip r:embed="rId3">
            <a:extLst>
              <a:ext uri="{28A0092B-C50C-407E-A947-70E740481C1C}">
                <a14:useLocalDpi xmlns:a14="http://schemas.microsoft.com/office/drawing/2010/main" val="0"/>
              </a:ext>
            </a:extLst>
          </a:blip>
          <a:srcRect r="4349"/>
          <a:stretch>
            <a:fillRect/>
          </a:stretch>
        </p:blipFill>
        <p:spPr bwMode="auto">
          <a:xfrm>
            <a:off x="263352" y="1578000"/>
            <a:ext cx="5289749" cy="290936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2" name="내용 개체 틀 2">
            <a:extLst>
              <a:ext uri="{FF2B5EF4-FFF2-40B4-BE49-F238E27FC236}">
                <a16:creationId xmlns:a16="http://schemas.microsoft.com/office/drawing/2014/main" id="{19A82051-531E-4B54-B433-5587DF4F8AAE}"/>
              </a:ext>
            </a:extLst>
          </p:cNvPr>
          <p:cNvSpPr txBox="1">
            <a:spLocks/>
          </p:cNvSpPr>
          <p:nvPr/>
        </p:nvSpPr>
        <p:spPr>
          <a:xfrm>
            <a:off x="191344" y="764704"/>
            <a:ext cx="11809312" cy="5616624"/>
          </a:xfrm>
          <a:prstGeom prst="rect">
            <a:avLst/>
          </a:prstGeom>
        </p:spPr>
        <p:txBody>
          <a:bodyPr>
            <a:normAutofit/>
          </a:bodyPr>
          <a:lstStyle>
            <a:lvl1pPr marL="342900" indent="-342900" algn="l" rtl="0" eaLnBrk="0" fontAlgn="base" latinLnBrk="0" hangingPunct="0">
              <a:spcBef>
                <a:spcPct val="20000"/>
              </a:spcBef>
              <a:spcAft>
                <a:spcPct val="0"/>
              </a:spcAft>
              <a:buFont typeface="Wingdings" pitchFamily="2" charset="2"/>
              <a:buChar char="§"/>
              <a:defRPr sz="2800" b="0" kern="1200" baseline="0">
                <a:solidFill>
                  <a:srgbClr val="000099"/>
                </a:solidFill>
                <a:latin typeface="Arial" pitchFamily="34" charset="0"/>
                <a:ea typeface="HY헤드라인M" panose="02030600000101010101" pitchFamily="18" charset="-127"/>
                <a:cs typeface="Arial" pitchFamily="34" charset="0"/>
              </a:defRPr>
            </a:lvl1pPr>
            <a:lvl2pPr marL="742950" indent="-285750" algn="l" rtl="0" eaLnBrk="0" fontAlgn="base" latinLnBrk="0" hangingPunct="0">
              <a:spcBef>
                <a:spcPct val="20000"/>
              </a:spcBef>
              <a:spcAft>
                <a:spcPct val="0"/>
              </a:spcAft>
              <a:buFont typeface="Arial" pitchFamily="34" charset="0"/>
              <a:buChar char="•"/>
              <a:defRPr sz="2400" b="0" kern="1200" baseline="0">
                <a:solidFill>
                  <a:schemeClr val="tx1"/>
                </a:solidFill>
                <a:latin typeface="Arial" pitchFamily="34" charset="0"/>
                <a:ea typeface="HY헤드라인M" panose="02030600000101010101" pitchFamily="18" charset="-127"/>
                <a:cs typeface="Arial" pitchFamily="34" charset="0"/>
              </a:defRPr>
            </a:lvl2pPr>
            <a:lvl3pPr marL="1143000" indent="-228600" algn="l" rtl="0" eaLnBrk="0" fontAlgn="base" latinLnBrk="0" hangingPunct="0">
              <a:spcBef>
                <a:spcPct val="20000"/>
              </a:spcBef>
              <a:spcAft>
                <a:spcPct val="0"/>
              </a:spcAft>
              <a:buFont typeface="Arial" pitchFamily="34" charset="0"/>
              <a:buChar char="−"/>
              <a:defRPr sz="2000" b="0" kern="1200" baseline="0">
                <a:solidFill>
                  <a:schemeClr val="tx1"/>
                </a:solidFill>
                <a:latin typeface="Arial" pitchFamily="34" charset="0"/>
                <a:ea typeface="HY헤드라인M" panose="02030600000101010101" pitchFamily="18" charset="-127"/>
                <a:cs typeface="Arial" pitchFamily="34" charset="0"/>
              </a:defRPr>
            </a:lvl3pPr>
            <a:lvl4pPr marL="1600200" indent="-228600" algn="l" rtl="0" eaLnBrk="0" fontAlgn="base" latinLnBrk="0" hangingPunct="0">
              <a:spcBef>
                <a:spcPct val="20000"/>
              </a:spcBef>
              <a:spcAft>
                <a:spcPct val="0"/>
              </a:spcAft>
              <a:buFont typeface="Arial" charset="0"/>
              <a:buChar char="–"/>
              <a:defRPr sz="1800" b="0" kern="1200" baseline="0">
                <a:solidFill>
                  <a:schemeClr val="tx1"/>
                </a:solidFill>
                <a:latin typeface="Arial" pitchFamily="34" charset="0"/>
                <a:ea typeface="HY헤드라인M" panose="02030600000101010101" pitchFamily="18" charset="-127"/>
                <a:cs typeface="Arial" pitchFamily="34" charset="0"/>
              </a:defRPr>
            </a:lvl4pPr>
            <a:lvl5pPr marL="2057400" indent="-228600" algn="l" rtl="0" eaLnBrk="0" fontAlgn="base" latinLnBrk="0" hangingPunct="0">
              <a:spcBef>
                <a:spcPct val="20000"/>
              </a:spcBef>
              <a:spcAft>
                <a:spcPct val="0"/>
              </a:spcAft>
              <a:buFont typeface="Arial" charset="0"/>
              <a:buChar char="»"/>
              <a:defRPr sz="1600" b="0" kern="1200" baseline="0">
                <a:solidFill>
                  <a:schemeClr val="tx1"/>
                </a:solidFill>
                <a:latin typeface="Arial" pitchFamily="34" charset="0"/>
                <a:ea typeface="HY헤드라인M" panose="02030600000101010101" pitchFamily="18" charset="-127"/>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smtClean="0"/>
              <a:t>Power Management</a:t>
            </a:r>
            <a:endParaRPr lang="ko-KR" altLang="en-US" dirty="0"/>
          </a:p>
        </p:txBody>
      </p:sp>
    </p:spTree>
    <p:extLst>
      <p:ext uri="{BB962C8B-B14F-4D97-AF65-F5344CB8AC3E}">
        <p14:creationId xmlns:p14="http://schemas.microsoft.com/office/powerpoint/2010/main" val="208699386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Introduction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(4/5)</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p:txBody>
          <a:bodyPr>
            <a:normAutofit/>
          </a:bodyPr>
          <a:lstStyle/>
          <a:p>
            <a:r>
              <a:rPr lang="en-US" altLang="ko-KR" b="1" dirty="0">
                <a:ea typeface="나눔고딕" panose="020D0804000000000000" pitchFamily="50" charset="-127"/>
              </a:rPr>
              <a:t>Problem Statement</a:t>
            </a:r>
          </a:p>
          <a:p>
            <a:pPr lvl="1">
              <a:lnSpc>
                <a:spcPct val="110000"/>
              </a:lnSpc>
            </a:pPr>
            <a:r>
              <a:rPr lang="en-US" altLang="ko-KR" dirty="0"/>
              <a:t>Complexity in Network Environments</a:t>
            </a:r>
          </a:p>
          <a:p>
            <a:pPr lvl="2">
              <a:lnSpc>
                <a:spcPct val="110000"/>
              </a:lnSpc>
            </a:pPr>
            <a:r>
              <a:rPr lang="en-US" altLang="ko-KR" sz="1800" dirty="0"/>
              <a:t>High levels of automation and diverse virtualization stacks increase the complexity of network management</a:t>
            </a:r>
          </a:p>
          <a:p>
            <a:pPr lvl="1">
              <a:lnSpc>
                <a:spcPct val="110000"/>
              </a:lnSpc>
            </a:pPr>
            <a:r>
              <a:rPr lang="en-US" altLang="ko-KR" dirty="0"/>
              <a:t>Limitations of Traditional Optimization Techniques</a:t>
            </a:r>
          </a:p>
          <a:p>
            <a:pPr lvl="2">
              <a:lnSpc>
                <a:spcPct val="110000"/>
              </a:lnSpc>
            </a:pPr>
            <a:r>
              <a:rPr lang="en-US" altLang="ko-KR" sz="1800" dirty="0"/>
              <a:t>Traditional techniques are often ineffective due to runtime constraints and hardware limitations</a:t>
            </a:r>
          </a:p>
          <a:p>
            <a:pPr lvl="2">
              <a:lnSpc>
                <a:spcPct val="110000"/>
              </a:lnSpc>
            </a:pPr>
            <a:r>
              <a:rPr lang="en-US" altLang="ko-KR" sz="1800" dirty="0"/>
              <a:t>These techniques struggle to adapt to the dynamic and complex nature of modern network environments</a:t>
            </a:r>
          </a:p>
          <a:p>
            <a:pPr lvl="1">
              <a:lnSpc>
                <a:spcPct val="110000"/>
              </a:lnSpc>
            </a:pPr>
            <a:r>
              <a:rPr lang="en-US" altLang="ko-KR" dirty="0"/>
              <a:t>Challenges in Applying AI</a:t>
            </a:r>
          </a:p>
          <a:p>
            <a:pPr lvl="2">
              <a:lnSpc>
                <a:spcPct val="110000"/>
              </a:lnSpc>
            </a:pPr>
            <a:r>
              <a:rPr lang="en-US" altLang="ko-KR" sz="1800" b="1" dirty="0"/>
              <a:t>Dynamic Variability</a:t>
            </a:r>
            <a:r>
              <a:rPr lang="en-US" altLang="ko-KR" sz="1800" dirty="0"/>
              <a:t>: AI models, especially reinforcement learning-based ones, can perform poorly when network environments change rapidly</a:t>
            </a:r>
          </a:p>
          <a:p>
            <a:pPr lvl="2">
              <a:lnSpc>
                <a:spcPct val="110000"/>
              </a:lnSpc>
            </a:pPr>
            <a:r>
              <a:rPr lang="en-US" altLang="ko-KR" sz="1800" b="1" dirty="0"/>
              <a:t>Learning Time</a:t>
            </a:r>
            <a:r>
              <a:rPr lang="en-US" altLang="ko-KR" sz="1800" dirty="0"/>
              <a:t>: AI models often require significant retraining time to adapt to new conditions, leading to potential service disruptions</a:t>
            </a:r>
          </a:p>
          <a:p>
            <a:pPr lvl="2">
              <a:lnSpc>
                <a:spcPct val="110000"/>
              </a:lnSpc>
            </a:pPr>
            <a:r>
              <a:rPr lang="en-US" altLang="ko-KR" sz="1800" b="1" dirty="0"/>
              <a:t>Policy Conflicts</a:t>
            </a:r>
            <a:r>
              <a:rPr lang="en-US" altLang="ko-KR" sz="1800" dirty="0"/>
              <a:t>: Different NFV management modules may generate conflicting policies, causing inefficiencies and performance degradation</a:t>
            </a:r>
          </a:p>
        </p:txBody>
      </p:sp>
    </p:spTree>
    <p:custDataLst>
      <p:tags r:id="rId1"/>
    </p:custDataLst>
    <p:extLst>
      <p:ext uri="{BB962C8B-B14F-4D97-AF65-F5344CB8AC3E}">
        <p14:creationId xmlns:p14="http://schemas.microsoft.com/office/powerpoint/2010/main" val="1298258920"/>
      </p:ext>
    </p:extLst>
  </p:cSld>
  <p:clrMapOvr>
    <a:masterClrMapping/>
  </p:clrMapOvr>
  <p:transition advTm="69225">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Introduction</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(5/5)</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47328" y="764704"/>
            <a:ext cx="12097344" cy="5616624"/>
          </a:xfrm>
        </p:spPr>
        <p:txBody>
          <a:bodyPr>
            <a:normAutofit/>
          </a:bodyPr>
          <a:lstStyle/>
          <a:p>
            <a:pPr>
              <a:lnSpc>
                <a:spcPct val="120000"/>
              </a:lnSpc>
            </a:pPr>
            <a:r>
              <a:rPr lang="en-US" altLang="ko-KR" sz="2400" b="1" dirty="0">
                <a:ea typeface="나눔고딕" panose="020D0804000000000000" pitchFamily="50" charset="-127"/>
              </a:rPr>
              <a:t>Research Goals</a:t>
            </a:r>
          </a:p>
          <a:p>
            <a:pPr lvl="1">
              <a:lnSpc>
                <a:spcPct val="120000"/>
              </a:lnSpc>
            </a:pPr>
            <a:r>
              <a:rPr lang="en-US" altLang="ko-KR" sz="2000" b="1" dirty="0"/>
              <a:t>AI-based NFV Management and Orchestration</a:t>
            </a:r>
            <a:endParaRPr lang="en-US" altLang="ko-KR" sz="1600" b="1" dirty="0">
              <a:ea typeface="나눔고딕" panose="020D0804000000000000" pitchFamily="50" charset="-127"/>
            </a:endParaRPr>
          </a:p>
          <a:p>
            <a:pPr lvl="2">
              <a:lnSpc>
                <a:spcPct val="110000"/>
              </a:lnSpc>
            </a:pPr>
            <a:r>
              <a:rPr lang="en-US" altLang="ko-KR" sz="1700" b="1" dirty="0">
                <a:solidFill>
                  <a:srgbClr val="0000FF"/>
                </a:solidFill>
              </a:rPr>
              <a:t>Automated NFV Management System</a:t>
            </a:r>
          </a:p>
          <a:p>
            <a:pPr lvl="3">
              <a:lnSpc>
                <a:spcPct val="110000"/>
              </a:lnSpc>
              <a:buFont typeface="Wingdings" panose="05000000000000000000" pitchFamily="2" charset="2"/>
              <a:buChar char="Ø"/>
            </a:pPr>
            <a:r>
              <a:rPr lang="en-US" altLang="ko-KR" sz="1700" u="sng" dirty="0"/>
              <a:t>Deploy VNFs with GNN model</a:t>
            </a:r>
          </a:p>
          <a:p>
            <a:pPr lvl="3">
              <a:lnSpc>
                <a:spcPct val="110000"/>
              </a:lnSpc>
              <a:buFont typeface="Wingdings" panose="05000000000000000000" pitchFamily="2" charset="2"/>
              <a:buChar char="Ø"/>
            </a:pPr>
            <a:r>
              <a:rPr lang="en-US" altLang="ko-KR" sz="1700" u="sng" dirty="0"/>
              <a:t>Auto-scale SFCs with DQN model</a:t>
            </a:r>
          </a:p>
          <a:p>
            <a:pPr lvl="3">
              <a:lnSpc>
                <a:spcPct val="110000"/>
              </a:lnSpc>
              <a:buFont typeface="Wingdings" panose="05000000000000000000" pitchFamily="2" charset="2"/>
              <a:buChar char="Ø"/>
            </a:pPr>
            <a:r>
              <a:rPr lang="en-US" altLang="ko-KR" sz="1700" u="sng" dirty="0"/>
              <a:t>Update SFCs with DQN model</a:t>
            </a:r>
          </a:p>
          <a:p>
            <a:pPr lvl="3">
              <a:lnSpc>
                <a:spcPct val="110000"/>
              </a:lnSpc>
              <a:buFont typeface="Wingdings" panose="05000000000000000000" pitchFamily="2" charset="2"/>
              <a:buChar char="Ø"/>
            </a:pPr>
            <a:r>
              <a:rPr lang="en-US" altLang="ko-KR" sz="1700" u="sng" dirty="0"/>
              <a:t>Consolidate VNFs with PPO model</a:t>
            </a:r>
            <a:endParaRPr lang="en-US" altLang="ko-KR" sz="1700" b="1" dirty="0">
              <a:solidFill>
                <a:srgbClr val="0000FF"/>
              </a:solidFill>
            </a:endParaRPr>
          </a:p>
          <a:p>
            <a:pPr lvl="2">
              <a:lnSpc>
                <a:spcPct val="110000"/>
              </a:lnSpc>
            </a:pPr>
            <a:r>
              <a:rPr lang="en-US" altLang="ko-KR" sz="1700" b="1" dirty="0">
                <a:solidFill>
                  <a:srgbClr val="0000FF"/>
                </a:solidFill>
              </a:rPr>
              <a:t>Compartmentalized and Orchestrated Management Policies</a:t>
            </a:r>
          </a:p>
          <a:p>
            <a:pPr lvl="3">
              <a:lnSpc>
                <a:spcPct val="110000"/>
              </a:lnSpc>
              <a:buFont typeface="Wingdings" panose="05000000000000000000" pitchFamily="2" charset="2"/>
              <a:buChar char="Ø"/>
            </a:pPr>
            <a:r>
              <a:rPr lang="en-US" altLang="ko-KR" sz="1700" u="sng" dirty="0"/>
              <a:t>Divide NFV management into separate, well-defined policies to minimize conflicts among different functions</a:t>
            </a:r>
          </a:p>
          <a:p>
            <a:pPr lvl="3">
              <a:lnSpc>
                <a:spcPct val="110000"/>
              </a:lnSpc>
              <a:buFont typeface="Wingdings" panose="05000000000000000000" pitchFamily="2" charset="2"/>
              <a:buChar char="Ø"/>
            </a:pPr>
            <a:r>
              <a:rPr lang="en-US" altLang="ko-KR" sz="1700" u="sng" dirty="0"/>
              <a:t>Avoid operational inefficiencies and service quality degradation by harmonizing management policies</a:t>
            </a:r>
            <a:endParaRPr lang="en-US" altLang="ko-KR" sz="1700" b="1" dirty="0">
              <a:solidFill>
                <a:srgbClr val="0000FF"/>
              </a:solidFill>
            </a:endParaRPr>
          </a:p>
          <a:p>
            <a:pPr lvl="2">
              <a:lnSpc>
                <a:spcPct val="110000"/>
              </a:lnSpc>
            </a:pPr>
            <a:r>
              <a:rPr lang="en-US" altLang="ko-KR" sz="1700" b="1" dirty="0">
                <a:solidFill>
                  <a:srgbClr val="0000FF"/>
                </a:solidFill>
              </a:rPr>
              <a:t>Proactive Learning and Adaptive System</a:t>
            </a:r>
          </a:p>
          <a:p>
            <a:pPr lvl="3">
              <a:lnSpc>
                <a:spcPct val="110000"/>
              </a:lnSpc>
              <a:buFont typeface="Wingdings" panose="05000000000000000000" pitchFamily="2" charset="2"/>
              <a:buChar char="Ø"/>
            </a:pPr>
            <a:r>
              <a:rPr lang="en-US" altLang="ko-KR" sz="1700" u="sng" dirty="0"/>
              <a:t>Develop a proactive learning system that can load pre-trained AI models tailored to real-time network environments</a:t>
            </a:r>
          </a:p>
          <a:p>
            <a:pPr lvl="2">
              <a:lnSpc>
                <a:spcPct val="110000"/>
              </a:lnSpc>
            </a:pPr>
            <a:r>
              <a:rPr lang="en-US" altLang="ko-KR" sz="1700" b="1" dirty="0">
                <a:solidFill>
                  <a:srgbClr val="0000FF"/>
                </a:solidFill>
              </a:rPr>
              <a:t>Digital Twin System</a:t>
            </a:r>
          </a:p>
          <a:p>
            <a:pPr lvl="3">
              <a:lnSpc>
                <a:spcPct val="110000"/>
              </a:lnSpc>
              <a:buFont typeface="Wingdings" panose="05000000000000000000" pitchFamily="2" charset="2"/>
              <a:buChar char="Ø"/>
            </a:pPr>
            <a:r>
              <a:rPr lang="en-US" altLang="ko-KR" sz="1700" u="sng" dirty="0"/>
              <a:t>Provide a digital twin of the NFV environment to simulate network conditions and AI model</a:t>
            </a:r>
            <a:endParaRPr lang="en-US" altLang="ko-KR" sz="1700" b="1" u="sng" dirty="0"/>
          </a:p>
        </p:txBody>
      </p:sp>
    </p:spTree>
    <p:custDataLst>
      <p:tags r:id="rId1"/>
    </p:custDataLst>
    <p:extLst>
      <p:ext uri="{BB962C8B-B14F-4D97-AF65-F5344CB8AC3E}">
        <p14:creationId xmlns:p14="http://schemas.microsoft.com/office/powerpoint/2010/main" val="3008227178"/>
      </p:ext>
    </p:extLst>
  </p:cSld>
  <p:clrMapOvr>
    <a:masterClrMapping/>
  </p:clrMapOvr>
  <p:transition advTm="69225">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직사각형 17"/>
          <p:cNvSpPr/>
          <p:nvPr/>
        </p:nvSpPr>
        <p:spPr>
          <a:xfrm>
            <a:off x="-4071" y="-13713"/>
            <a:ext cx="12192000" cy="660902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2" name="제목 1"/>
          <p:cNvSpPr>
            <a:spLocks noGrp="1"/>
          </p:cNvSpPr>
          <p:nvPr>
            <p:ph type="ctrTitle"/>
          </p:nvPr>
        </p:nvSpPr>
        <p:spPr>
          <a:xfrm>
            <a:off x="1617134" y="609776"/>
            <a:ext cx="2365218" cy="1470025"/>
          </a:xfrm>
        </p:spPr>
        <p:txBody>
          <a:bodyPr>
            <a:noAutofit/>
          </a:bodyPr>
          <a:lstStyle/>
          <a:p>
            <a:pPr algn="l"/>
            <a:r>
              <a:rPr lang="en-US" altLang="ko-KR" sz="3200" dirty="0">
                <a:latin typeface="Arial" panose="020B0604020202020204" pitchFamily="34" charset="0"/>
                <a:cs typeface="Arial" pitchFamily="34" charset="0"/>
              </a:rPr>
              <a:t>Table of </a:t>
            </a:r>
            <a:br>
              <a:rPr lang="en-US" altLang="ko-KR" sz="3200" dirty="0">
                <a:latin typeface="Arial" panose="020B0604020202020204" pitchFamily="34" charset="0"/>
                <a:cs typeface="Arial" pitchFamily="34" charset="0"/>
              </a:rPr>
            </a:br>
            <a:r>
              <a:rPr lang="en-US" altLang="ko-KR" sz="3200" dirty="0">
                <a:latin typeface="Arial" panose="020B0604020202020204" pitchFamily="34" charset="0"/>
                <a:cs typeface="Arial" pitchFamily="34" charset="0"/>
              </a:rPr>
              <a:t>Contents</a:t>
            </a:r>
            <a:endParaRPr lang="ko-KR" altLang="en-US" sz="3200" dirty="0">
              <a:latin typeface="Arial" panose="020B0604020202020204" pitchFamily="34" charset="0"/>
              <a:cs typeface="Arial" pitchFamily="34" charset="0"/>
            </a:endParaRPr>
          </a:p>
        </p:txBody>
      </p:sp>
      <p:sp>
        <p:nvSpPr>
          <p:cNvPr id="10" name="부제목 2"/>
          <p:cNvSpPr txBox="1">
            <a:spLocks/>
          </p:cNvSpPr>
          <p:nvPr/>
        </p:nvSpPr>
        <p:spPr>
          <a:xfrm>
            <a:off x="4727849" y="845108"/>
            <a:ext cx="7464152" cy="5608228"/>
          </a:xfrm>
          <a:prstGeom prst="rect">
            <a:avLst/>
          </a:prstGeom>
        </p:spPr>
        <p:txBody>
          <a:bodyPr vert="horz" lIns="91440" tIns="45720" rIns="91440" bIns="45720" rtlCol="0">
            <a:noAutofit/>
          </a:bodyPr>
          <a:lstStyle/>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anose="020B0604020202020204" pitchFamily="34" charset="0"/>
                <a:ea typeface="나눔고딕" pitchFamily="50" charset="-127"/>
                <a:cs typeface="Arial" pitchFamily="34" charset="0"/>
              </a:rPr>
              <a:t>Introduction</a:t>
            </a:r>
          </a:p>
          <a:p>
            <a:pPr marL="171450" indent="-514350" fontAlgn="auto">
              <a:lnSpc>
                <a:spcPct val="150000"/>
              </a:lnSpc>
              <a:spcBef>
                <a:spcPts val="1200"/>
              </a:spcBef>
              <a:spcAft>
                <a:spcPts val="0"/>
              </a:spcAft>
              <a:buFont typeface="+mj-lt"/>
              <a:buAutoNum type="romanUcPeriod"/>
              <a:defRPr/>
            </a:pPr>
            <a:r>
              <a:rPr lang="en-US" altLang="ko-KR" sz="2400" u="sng" spc="-20" dirty="0">
                <a:solidFill>
                  <a:schemeClr val="bg1"/>
                </a:solidFill>
                <a:latin typeface="Arial" panose="020B0604020202020204" pitchFamily="34" charset="0"/>
                <a:ea typeface="나눔고딕" pitchFamily="50" charset="-127"/>
                <a:cs typeface="Arial" pitchFamily="34" charset="0"/>
              </a:rPr>
              <a:t>Background and Related Work</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AI-based NFV Management and Orchestration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Implementation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Evaluation</a:t>
            </a:r>
          </a:p>
          <a:p>
            <a:pPr marL="171450" indent="-514350" fontAlgn="auto">
              <a:lnSpc>
                <a:spcPct val="150000"/>
              </a:lnSpc>
              <a:spcBef>
                <a:spcPts val="1200"/>
              </a:spcBef>
              <a:spcAft>
                <a:spcPts val="0"/>
              </a:spcAft>
              <a:buFont typeface="+mj-lt"/>
              <a:buAutoNum type="romanUcPeriod"/>
              <a:defRPr/>
            </a:pPr>
            <a:r>
              <a:rPr lang="en-US" altLang="ko-KR" sz="2400" spc="-20" dirty="0">
                <a:solidFill>
                  <a:schemeClr val="bg1"/>
                </a:solidFill>
                <a:latin typeface="Arial" pitchFamily="34" charset="0"/>
                <a:ea typeface="나눔고딕" pitchFamily="50" charset="-127"/>
                <a:cs typeface="Arial" pitchFamily="34" charset="0"/>
              </a:rPr>
              <a:t>Conclusion</a:t>
            </a: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endParaRPr lang="en-US" altLang="ko-KR" sz="2400" spc="-20" dirty="0">
              <a:solidFill>
                <a:schemeClr val="bg1">
                  <a:lumMod val="75000"/>
                </a:schemeClr>
              </a:solidFill>
              <a:latin typeface="Arial" panose="020B0604020202020204" pitchFamily="34" charset="0"/>
              <a:ea typeface="나눔고딕" pitchFamily="50" charset="-127"/>
              <a:cs typeface="Arial" pitchFamily="34" charset="0"/>
            </a:endParaRPr>
          </a:p>
        </p:txBody>
      </p:sp>
    </p:spTree>
    <p:extLst>
      <p:ext uri="{BB962C8B-B14F-4D97-AF65-F5344CB8AC3E}">
        <p14:creationId xmlns:p14="http://schemas.microsoft.com/office/powerpoint/2010/main" val="905384948"/>
      </p:ext>
    </p:extLst>
  </p:cSld>
  <p:clrMapOvr>
    <a:masterClrMapping/>
  </p:clrMapOvr>
  <p:transition advTm="19246">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나눔고딕" panose="020D0804000000000000" pitchFamily="50" charset="-127"/>
                <a:cs typeface="Arial" panose="020B0604020202020204" pitchFamily="34" charset="0"/>
              </a:rPr>
              <a:t>Background</a:t>
            </a:r>
            <a:r>
              <a:rPr lang="ko-KR" altLang="en-US" dirty="0">
                <a:ea typeface="나눔고딕" panose="020D0804000000000000" pitchFamily="50" charset="-127"/>
                <a:cs typeface="Arial" panose="020B0604020202020204" pitchFamily="34" charset="0"/>
              </a:rPr>
              <a:t> </a:t>
            </a:r>
            <a:r>
              <a:rPr lang="en-US" altLang="ko-KR" dirty="0">
                <a:ea typeface="나눔고딕" panose="020D0804000000000000" pitchFamily="50" charset="-127"/>
                <a:cs typeface="Arial" panose="020B0604020202020204" pitchFamily="34" charset="0"/>
              </a:rPr>
              <a:t>(1/4)</a:t>
            </a:r>
            <a:endParaRPr lang="ko-KR" altLang="en-US" dirty="0">
              <a:ea typeface="나눔고딕" panose="020D0804000000000000" pitchFamily="50" charset="-127"/>
              <a:cs typeface="Arial" panose="020B0604020202020204" pitchFamily="34" charset="0"/>
            </a:endParaRPr>
          </a:p>
        </p:txBody>
      </p:sp>
      <p:sp>
        <p:nvSpPr>
          <p:cNvPr id="3" name="내용 개체 틀 2"/>
          <p:cNvSpPr>
            <a:spLocks noGrp="1"/>
          </p:cNvSpPr>
          <p:nvPr>
            <p:ph idx="1"/>
          </p:nvPr>
        </p:nvSpPr>
        <p:spPr>
          <a:xfrm>
            <a:off x="191344" y="764704"/>
            <a:ext cx="7632848" cy="5616624"/>
          </a:xfrm>
        </p:spPr>
        <p:txBody>
          <a:bodyPr>
            <a:normAutofit/>
          </a:bodyPr>
          <a:lstStyle/>
          <a:p>
            <a:pPr>
              <a:lnSpc>
                <a:spcPct val="110000"/>
              </a:lnSpc>
            </a:pPr>
            <a:r>
              <a:rPr lang="en-US" altLang="ko-KR" b="1" dirty="0"/>
              <a:t>NFV MANO</a:t>
            </a:r>
          </a:p>
          <a:p>
            <a:pPr lvl="1">
              <a:lnSpc>
                <a:spcPct val="110000"/>
              </a:lnSpc>
            </a:pPr>
            <a:r>
              <a:rPr lang="en-US" altLang="ko-KR" dirty="0"/>
              <a:t>A framework defined by ETSI</a:t>
            </a:r>
            <a:r>
              <a:rPr lang="ko-KR" altLang="en-US" dirty="0"/>
              <a:t>*</a:t>
            </a:r>
            <a:r>
              <a:rPr lang="en-US" altLang="ko-KR" dirty="0"/>
              <a:t> for managing and orchestrating Network Services (NSs) and VNFs</a:t>
            </a:r>
          </a:p>
          <a:p>
            <a:pPr lvl="1">
              <a:lnSpc>
                <a:spcPct val="110000"/>
              </a:lnSpc>
            </a:pPr>
            <a:r>
              <a:rPr lang="en-US" altLang="ko-KR" dirty="0"/>
              <a:t>NFV Infrastructure (NFVI)</a:t>
            </a:r>
          </a:p>
          <a:p>
            <a:pPr lvl="2">
              <a:lnSpc>
                <a:spcPct val="110000"/>
              </a:lnSpc>
            </a:pPr>
            <a:r>
              <a:rPr lang="en-US" altLang="ko-KR" sz="1800" dirty="0"/>
              <a:t>Provide physical hardware and virtualized resources</a:t>
            </a:r>
          </a:p>
          <a:p>
            <a:pPr lvl="1">
              <a:lnSpc>
                <a:spcPct val="110000"/>
              </a:lnSpc>
            </a:pPr>
            <a:r>
              <a:rPr lang="en-US" altLang="ko-KR" dirty="0"/>
              <a:t>Virtualized Infrastructure Manager (VIM)</a:t>
            </a:r>
          </a:p>
          <a:p>
            <a:pPr lvl="2">
              <a:lnSpc>
                <a:spcPct val="110000"/>
              </a:lnSpc>
            </a:pPr>
            <a:r>
              <a:rPr lang="en-US" altLang="ko-KR" sz="1800" dirty="0"/>
              <a:t>Manage NFVI resources and monitor the state of the NFVI</a:t>
            </a:r>
          </a:p>
          <a:p>
            <a:pPr lvl="1">
              <a:lnSpc>
                <a:spcPct val="110000"/>
              </a:lnSpc>
            </a:pPr>
            <a:r>
              <a:rPr lang="en-US" altLang="ko-KR" dirty="0"/>
              <a:t>VNF Manager (VNFM)</a:t>
            </a:r>
          </a:p>
          <a:p>
            <a:pPr lvl="2">
              <a:lnSpc>
                <a:spcPct val="110000"/>
              </a:lnSpc>
            </a:pPr>
            <a:r>
              <a:rPr lang="en-US" altLang="ko-KR" dirty="0"/>
              <a:t>Create, initialize, and configure VNFs</a:t>
            </a:r>
          </a:p>
          <a:p>
            <a:pPr lvl="1">
              <a:lnSpc>
                <a:spcPct val="110000"/>
              </a:lnSpc>
            </a:pPr>
            <a:r>
              <a:rPr lang="en-US" altLang="ko-KR" dirty="0"/>
              <a:t>NFV Orchestrator (NFVO)</a:t>
            </a:r>
          </a:p>
          <a:p>
            <a:pPr lvl="2">
              <a:lnSpc>
                <a:spcPct val="110000"/>
              </a:lnSpc>
            </a:pPr>
            <a:r>
              <a:rPr lang="en-US" altLang="ko-KR" dirty="0"/>
              <a:t> Create, remove, monitor, scale, and upgrade</a:t>
            </a:r>
          </a:p>
          <a:p>
            <a:pPr marL="914400" lvl="2" indent="0">
              <a:lnSpc>
                <a:spcPct val="110000"/>
              </a:lnSpc>
              <a:buNone/>
            </a:pPr>
            <a:r>
              <a:rPr lang="en-US" altLang="ko-KR" dirty="0"/>
              <a:t>     network services</a:t>
            </a:r>
          </a:p>
        </p:txBody>
      </p:sp>
      <p:sp>
        <p:nvSpPr>
          <p:cNvPr id="16" name="TextBox 15">
            <a:extLst>
              <a:ext uri="{FF2B5EF4-FFF2-40B4-BE49-F238E27FC236}">
                <a16:creationId xmlns:a16="http://schemas.microsoft.com/office/drawing/2014/main" id="{CECB4707-9519-4515-BEE2-AEDAC223826A}"/>
              </a:ext>
            </a:extLst>
          </p:cNvPr>
          <p:cNvSpPr txBox="1"/>
          <p:nvPr/>
        </p:nvSpPr>
        <p:spPr>
          <a:xfrm>
            <a:off x="8692956" y="5807516"/>
            <a:ext cx="2344232" cy="296813"/>
          </a:xfrm>
          <a:prstGeom prst="rect">
            <a:avLst/>
          </a:prstGeom>
          <a:noFill/>
        </p:spPr>
        <p:txBody>
          <a:bodyPr wrap="none" rtlCol="0">
            <a:spAutoFit/>
          </a:bodyPr>
          <a:lstStyle/>
          <a:p>
            <a:pPr algn="ctr"/>
            <a:r>
              <a:rPr lang="en-US" altLang="ko-KR" sz="1200" b="1" dirty="0">
                <a:latin typeface="Arial" panose="020B0604020202020204" pitchFamily="34" charset="0"/>
                <a:cs typeface="Arial" panose="020B0604020202020204" pitchFamily="34" charset="0"/>
              </a:rPr>
              <a:t>NFV MANO defined by ETSI</a:t>
            </a:r>
          </a:p>
        </p:txBody>
      </p:sp>
      <p:sp>
        <p:nvSpPr>
          <p:cNvPr id="7" name="TextBox 6">
            <a:extLst>
              <a:ext uri="{FF2B5EF4-FFF2-40B4-BE49-F238E27FC236}">
                <a16:creationId xmlns:a16="http://schemas.microsoft.com/office/drawing/2014/main" id="{CA17D583-400B-429F-AE79-45D27D535662}"/>
              </a:ext>
            </a:extLst>
          </p:cNvPr>
          <p:cNvSpPr txBox="1"/>
          <p:nvPr/>
        </p:nvSpPr>
        <p:spPr>
          <a:xfrm>
            <a:off x="159768" y="6104329"/>
            <a:ext cx="4856112" cy="276999"/>
          </a:xfrm>
          <a:prstGeom prst="rect">
            <a:avLst/>
          </a:prstGeom>
          <a:noFill/>
        </p:spPr>
        <p:txBody>
          <a:bodyPr wrap="square" rtlCol="0">
            <a:spAutoFit/>
          </a:bodyPr>
          <a:lstStyle/>
          <a:p>
            <a:r>
              <a:rPr lang="en-US" altLang="ko-KR" sz="1200" dirty="0"/>
              <a:t>ETSI : European Telecommunications Standards Institute</a:t>
            </a:r>
            <a:endParaRPr lang="ko-KR" altLang="en-US" sz="1200" dirty="0"/>
          </a:p>
        </p:txBody>
      </p:sp>
      <p:pic>
        <p:nvPicPr>
          <p:cNvPr id="9" name="그림 8"/>
          <p:cNvPicPr>
            <a:picLocks noChangeAspect="1"/>
          </p:cNvPicPr>
          <p:nvPr/>
        </p:nvPicPr>
        <p:blipFill>
          <a:blip r:embed="rId4"/>
          <a:stretch>
            <a:fillRect/>
          </a:stretch>
        </p:blipFill>
        <p:spPr>
          <a:xfrm>
            <a:off x="7382402" y="1844824"/>
            <a:ext cx="4674297" cy="3865126"/>
          </a:xfrm>
          <a:prstGeom prst="rect">
            <a:avLst/>
          </a:prstGeom>
        </p:spPr>
      </p:pic>
      <p:sp>
        <p:nvSpPr>
          <p:cNvPr id="4" name="직사각형 3"/>
          <p:cNvSpPr/>
          <p:nvPr/>
        </p:nvSpPr>
        <p:spPr>
          <a:xfrm>
            <a:off x="7689850" y="3740150"/>
            <a:ext cx="2406650" cy="17462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8" name="직사각형 7"/>
          <p:cNvSpPr/>
          <p:nvPr/>
        </p:nvSpPr>
        <p:spPr>
          <a:xfrm>
            <a:off x="10671464" y="4068041"/>
            <a:ext cx="825136" cy="10891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10" name="직사각형 9"/>
          <p:cNvSpPr/>
          <p:nvPr/>
        </p:nvSpPr>
        <p:spPr>
          <a:xfrm>
            <a:off x="10668000" y="2930236"/>
            <a:ext cx="819150" cy="5463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11" name="직사각형 10"/>
          <p:cNvSpPr/>
          <p:nvPr/>
        </p:nvSpPr>
        <p:spPr>
          <a:xfrm>
            <a:off x="10677525" y="2060848"/>
            <a:ext cx="981075" cy="5350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Tree>
    <p:custDataLst>
      <p:tags r:id="rId1"/>
    </p:custDataLst>
    <p:extLst>
      <p:ext uri="{BB962C8B-B14F-4D97-AF65-F5344CB8AC3E}">
        <p14:creationId xmlns:p14="http://schemas.microsoft.com/office/powerpoint/2010/main" val="1333363862"/>
      </p:ext>
    </p:extLst>
  </p:cSld>
  <p:clrMapOvr>
    <a:masterClrMapping/>
  </p:clrMapOvr>
  <p:transition advTm="9261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10" grpId="0" animBg="1"/>
      <p:bldP spid="10" grpId="1"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4.134"/>
</p:tagLst>
</file>

<file path=ppt/tags/tag10.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11.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12.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13.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14.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15.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16.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17.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18.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19.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2.xml><?xml version="1.0" encoding="utf-8"?>
<p:tagLst xmlns:a="http://schemas.openxmlformats.org/drawingml/2006/main" xmlns:r="http://schemas.openxmlformats.org/officeDocument/2006/relationships" xmlns:p="http://schemas.openxmlformats.org/presentationml/2006/main">
  <p:tag name="TIMING" val="|34.134"/>
</p:tagLst>
</file>

<file path=ppt/tags/tag20.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21.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22.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23.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24.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25.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26.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27.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28.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29.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3.xml><?xml version="1.0" encoding="utf-8"?>
<p:tagLst xmlns:a="http://schemas.openxmlformats.org/drawingml/2006/main" xmlns:r="http://schemas.openxmlformats.org/officeDocument/2006/relationships" xmlns:p="http://schemas.openxmlformats.org/presentationml/2006/main">
  <p:tag name="TIMING" val="|34.134"/>
</p:tagLst>
</file>

<file path=ppt/tags/tag30.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31.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4.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5.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6.xml><?xml version="1.0" encoding="utf-8"?>
<p:tagLst xmlns:a="http://schemas.openxmlformats.org/drawingml/2006/main" xmlns:r="http://schemas.openxmlformats.org/officeDocument/2006/relationships" xmlns:p="http://schemas.openxmlformats.org/presentationml/2006/main">
  <p:tag name="TIMING" val="|34.134"/>
</p:tagLst>
</file>

<file path=ppt/tags/tag7.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8.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ags/tag9.xml><?xml version="1.0" encoding="utf-8"?>
<p:tagLst xmlns:a="http://schemas.openxmlformats.org/drawingml/2006/main" xmlns:r="http://schemas.openxmlformats.org/officeDocument/2006/relationships" xmlns:p="http://schemas.openxmlformats.org/presentationml/2006/main">
  <p:tag name="TIMING" val="|9.535|8.459|8.704|7.918001|9.487999|11.689"/>
</p:tagLst>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ctr"/>
      <a:lstStyle>
        <a:defPPr algn="ctr">
          <a:defRPr sz="2000" dirty="0" smtClean="0">
            <a:solidFill>
              <a:schemeClr val="tx1"/>
            </a:solidFill>
            <a:latin typeface="Arial Unicode MS" pitchFamily="50" charset="-127"/>
            <a:ea typeface="Arial Unicode MS" pitchFamily="50" charset="-127"/>
            <a:cs typeface="Arial Unicode MS" pitchFamily="50" charset="-127"/>
          </a:defRPr>
        </a:defPPr>
      </a:lstStyle>
      <a:style>
        <a:lnRef idx="2">
          <a:schemeClr val="accent1">
            <a:shade val="50000"/>
          </a:schemeClr>
        </a:lnRef>
        <a:fillRef idx="1">
          <a:schemeClr val="accent1"/>
        </a:fillRef>
        <a:effectRef idx="0">
          <a:schemeClr val="accent1"/>
        </a:effectRef>
        <a:fontRef idx="minor">
          <a:schemeClr val="lt1"/>
        </a:fontRef>
      </a:style>
    </a:spDef>
    <a:lnDef>
      <a:spPr>
        <a:ln>
          <a:headEnd type="none"/>
          <a:tailEnd type="none"/>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2_Office 테마">
  <a:themeElements>
    <a:clrScheme name="사용자 지정 7">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EBDDC3"/>
      </a:hlink>
      <a:folHlink>
        <a:srgbClr val="B29C93"/>
      </a:folHlink>
    </a:clrScheme>
    <a:fontScheme name="나눔고딕">
      <a:majorFont>
        <a:latin typeface="나눔고딕"/>
        <a:ea typeface="나눔고딕"/>
        <a:cs typeface=""/>
      </a:majorFont>
      <a:minorFont>
        <a:latin typeface="나눔고딕"/>
        <a:ea typeface="나눔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95485</TotalTime>
  <Words>3625</Words>
  <Application>Microsoft Office PowerPoint</Application>
  <PresentationFormat>와이드스크린</PresentationFormat>
  <Paragraphs>569</Paragraphs>
  <Slides>51</Slides>
  <Notes>40</Notes>
  <HiddenSlides>0</HiddenSlides>
  <MMClips>0</MMClips>
  <ScaleCrop>false</ScaleCrop>
  <HeadingPairs>
    <vt:vector size="6" baseType="variant">
      <vt:variant>
        <vt:lpstr>사용한 글꼴</vt:lpstr>
      </vt:variant>
      <vt:variant>
        <vt:i4>11</vt:i4>
      </vt:variant>
      <vt:variant>
        <vt:lpstr>테마</vt:lpstr>
      </vt:variant>
      <vt:variant>
        <vt:i4>2</vt:i4>
      </vt:variant>
      <vt:variant>
        <vt:lpstr>슬라이드 제목</vt:lpstr>
      </vt:variant>
      <vt:variant>
        <vt:i4>51</vt:i4>
      </vt:variant>
    </vt:vector>
  </HeadingPairs>
  <TitlesOfParts>
    <vt:vector size="64" baseType="lpstr">
      <vt:lpstr>Arial Unicode MS</vt:lpstr>
      <vt:lpstr>HY헤드라인M</vt:lpstr>
      <vt:lpstr>Söhne</vt:lpstr>
      <vt:lpstr>나눔고딕</vt:lpstr>
      <vt:lpstr>나눔고딕 ExtraBold</vt:lpstr>
      <vt:lpstr>맑은 고딕</vt:lpstr>
      <vt:lpstr>휴먼고딕</vt:lpstr>
      <vt:lpstr>Arial</vt:lpstr>
      <vt:lpstr>Cambria Math</vt:lpstr>
      <vt:lpstr>Georgia</vt:lpstr>
      <vt:lpstr>Wingdings</vt:lpstr>
      <vt:lpstr>Office 테마</vt:lpstr>
      <vt:lpstr>2_Office 테마</vt:lpstr>
      <vt:lpstr>PowerPoint 프레젠테이션</vt:lpstr>
      <vt:lpstr>Table of  Contents</vt:lpstr>
      <vt:lpstr>Introduction (1/5)</vt:lpstr>
      <vt:lpstr>Introduction (2/5)</vt:lpstr>
      <vt:lpstr>Introduction (3/5)</vt:lpstr>
      <vt:lpstr>Introduction (4/5)</vt:lpstr>
      <vt:lpstr>Introduction (5/5)</vt:lpstr>
      <vt:lpstr>Table of  Contents</vt:lpstr>
      <vt:lpstr>Background (1/4)</vt:lpstr>
      <vt:lpstr>Background (2/4)</vt:lpstr>
      <vt:lpstr>Background (3/4)</vt:lpstr>
      <vt:lpstr>Background (4/4)</vt:lpstr>
      <vt:lpstr>Related Work</vt:lpstr>
      <vt:lpstr>Table of  Contents</vt:lpstr>
      <vt:lpstr>Design of AI-based NFV MANO (1/8) </vt:lpstr>
      <vt:lpstr>Design of AI-based NFV MANO (2/8) </vt:lpstr>
      <vt:lpstr>Design of AI-based NFV MANO (3/8) </vt:lpstr>
      <vt:lpstr>Design of AI-based NFV MANO (4/8) </vt:lpstr>
      <vt:lpstr>Design of AI-based NFV MANO (5/8) </vt:lpstr>
      <vt:lpstr>Design of AI-based NFV MANO (6/8) </vt:lpstr>
      <vt:lpstr>Design of AI-based NFV MANO (7/8) </vt:lpstr>
      <vt:lpstr>Design of AI-based NFV MANO (8/8) </vt:lpstr>
      <vt:lpstr>Table of  Contents</vt:lpstr>
      <vt:lpstr>Implementation (1/6) </vt:lpstr>
      <vt:lpstr>Implementation (2/6) </vt:lpstr>
      <vt:lpstr>Implementation (3/6) </vt:lpstr>
      <vt:lpstr>Implementation (4/6) </vt:lpstr>
      <vt:lpstr>Implementation (5/6) </vt:lpstr>
      <vt:lpstr>Implementation (6/6) </vt:lpstr>
      <vt:lpstr>Table of  Contents</vt:lpstr>
      <vt:lpstr>Evaluation (1/6) </vt:lpstr>
      <vt:lpstr>Evaluation (2/6) </vt:lpstr>
      <vt:lpstr>Evaluation (3/6) </vt:lpstr>
      <vt:lpstr>Evaluation (4/6) </vt:lpstr>
      <vt:lpstr>Evaluation (5/6) </vt:lpstr>
      <vt:lpstr>Evaluation (6/6) </vt:lpstr>
      <vt:lpstr>Table of  Contents</vt:lpstr>
      <vt:lpstr>Conclusion  </vt:lpstr>
      <vt:lpstr>References</vt:lpstr>
      <vt:lpstr>Q&amp;A</vt:lpstr>
      <vt:lpstr>Appendix</vt:lpstr>
      <vt:lpstr>Appendix</vt:lpstr>
      <vt:lpstr>Appendix</vt:lpstr>
      <vt:lpstr>Appendix</vt:lpstr>
      <vt:lpstr>Appendix</vt:lpstr>
      <vt:lpstr>Appendix</vt:lpstr>
      <vt:lpstr>Appendix</vt:lpstr>
      <vt:lpstr>Appendix</vt:lpstr>
      <vt:lpstr>Appendix</vt:lpstr>
      <vt:lpstr>Appendix</vt:lpstr>
      <vt:lpstr>Appendix</vt:lpstr>
    </vt:vector>
  </TitlesOfParts>
  <Company>DPNM POSTECH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Jae Yoon Chung</dc:creator>
  <cp:lastModifiedBy>김 희곤</cp:lastModifiedBy>
  <cp:revision>10406</cp:revision>
  <cp:lastPrinted>2012-05-02T15:44:32Z</cp:lastPrinted>
  <dcterms:created xsi:type="dcterms:W3CDTF">2010-04-29T01:01:15Z</dcterms:created>
  <dcterms:modified xsi:type="dcterms:W3CDTF">2024-07-12T03:15:59Z</dcterms:modified>
</cp:coreProperties>
</file>