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7"/>
  </p:notesMasterIdLst>
  <p:sldIdLst>
    <p:sldId id="367" r:id="rId5"/>
    <p:sldId id="508" r:id="rId6"/>
    <p:sldId id="509" r:id="rId7"/>
    <p:sldId id="557" r:id="rId8"/>
    <p:sldId id="569" r:id="rId9"/>
    <p:sldId id="561" r:id="rId10"/>
    <p:sldId id="560" r:id="rId11"/>
    <p:sldId id="488" r:id="rId12"/>
    <p:sldId id="564" r:id="rId13"/>
    <p:sldId id="565" r:id="rId14"/>
    <p:sldId id="566" r:id="rId15"/>
    <p:sldId id="486" r:id="rId16"/>
    <p:sldId id="534" r:id="rId17"/>
    <p:sldId id="570" r:id="rId18"/>
    <p:sldId id="567" r:id="rId19"/>
    <p:sldId id="535" r:id="rId20"/>
    <p:sldId id="528" r:id="rId21"/>
    <p:sldId id="516" r:id="rId22"/>
    <p:sldId id="467" r:id="rId23"/>
    <p:sldId id="511" r:id="rId24"/>
    <p:sldId id="512" r:id="rId25"/>
    <p:sldId id="475" r:id="rId26"/>
    <p:sldId id="498" r:id="rId27"/>
    <p:sldId id="536" r:id="rId28"/>
    <p:sldId id="505" r:id="rId29"/>
    <p:sldId id="519" r:id="rId30"/>
    <p:sldId id="568" r:id="rId31"/>
    <p:sldId id="469" r:id="rId32"/>
    <p:sldId id="518" r:id="rId33"/>
    <p:sldId id="517" r:id="rId34"/>
    <p:sldId id="520" r:id="rId35"/>
    <p:sldId id="506" r:id="rId36"/>
    <p:sldId id="507" r:id="rId37"/>
    <p:sldId id="533" r:id="rId38"/>
    <p:sldId id="538" r:id="rId39"/>
    <p:sldId id="571" r:id="rId40"/>
    <p:sldId id="484" r:id="rId41"/>
    <p:sldId id="492" r:id="rId42"/>
    <p:sldId id="551" r:id="rId43"/>
    <p:sldId id="553" r:id="rId44"/>
    <p:sldId id="555" r:id="rId45"/>
    <p:sldId id="540" r:id="rId46"/>
    <p:sldId id="514" r:id="rId47"/>
    <p:sldId id="515" r:id="rId48"/>
    <p:sldId id="501" r:id="rId49"/>
    <p:sldId id="499" r:id="rId50"/>
    <p:sldId id="463" r:id="rId51"/>
    <p:sldId id="510" r:id="rId52"/>
    <p:sldId id="470" r:id="rId53"/>
    <p:sldId id="487" r:id="rId54"/>
    <p:sldId id="485" r:id="rId55"/>
    <p:sldId id="522" r:id="rId56"/>
    <p:sldId id="481" r:id="rId57"/>
    <p:sldId id="479" r:id="rId58"/>
    <p:sldId id="572" r:id="rId59"/>
    <p:sldId id="574" r:id="rId60"/>
    <p:sldId id="573" r:id="rId61"/>
    <p:sldId id="575" r:id="rId62"/>
    <p:sldId id="539" r:id="rId63"/>
    <p:sldId id="493" r:id="rId64"/>
    <p:sldId id="494" r:id="rId65"/>
    <p:sldId id="495" r:id="rId6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0906871B-0A2F-4FF4-ACE4-B3B15478D0CB}">
          <p14:sldIdLst>
            <p14:sldId id="367"/>
            <p14:sldId id="508"/>
          </p14:sldIdLst>
        </p14:section>
        <p14:section name="Introduction" id="{1DCCA31F-7425-4003-9CFE-4D93E50CC1BE}">
          <p14:sldIdLst>
            <p14:sldId id="509"/>
            <p14:sldId id="557"/>
            <p14:sldId id="569"/>
            <p14:sldId id="561"/>
            <p14:sldId id="560"/>
          </p14:sldIdLst>
        </p14:section>
        <p14:section name="Related Work" id="{CC65FC47-520B-415A-92FA-BFE553FC6956}">
          <p14:sldIdLst>
            <p14:sldId id="488"/>
            <p14:sldId id="564"/>
            <p14:sldId id="565"/>
            <p14:sldId id="566"/>
            <p14:sldId id="486"/>
            <p14:sldId id="534"/>
          </p14:sldIdLst>
        </p14:section>
        <p14:section name="Design" id="{4D3F2824-4975-45D8-9161-11E5C9422FD3}">
          <p14:sldIdLst>
            <p14:sldId id="570"/>
            <p14:sldId id="567"/>
          </p14:sldIdLst>
        </p14:section>
        <p14:section name="Implementation - Monitoring" id="{5B8AF975-0A55-46EB-B492-4AA1D1FBB448}">
          <p14:sldIdLst>
            <p14:sldId id="535"/>
            <p14:sldId id="528"/>
            <p14:sldId id="516"/>
            <p14:sldId id="467"/>
            <p14:sldId id="511"/>
            <p14:sldId id="512"/>
            <p14:sldId id="475"/>
            <p14:sldId id="498"/>
          </p14:sldIdLst>
        </p14:section>
        <p14:section name="Implementation - DRL Model" id="{A40A7650-9543-43EB-ACC4-F8D2A901CA6B}">
          <p14:sldIdLst>
            <p14:sldId id="536"/>
            <p14:sldId id="505"/>
            <p14:sldId id="519"/>
            <p14:sldId id="568"/>
            <p14:sldId id="469"/>
            <p14:sldId id="518"/>
            <p14:sldId id="517"/>
            <p14:sldId id="520"/>
            <p14:sldId id="506"/>
            <p14:sldId id="507"/>
            <p14:sldId id="533"/>
          </p14:sldIdLst>
        </p14:section>
        <p14:section name="Evaluation" id="{B58CD95E-4044-4D57-8B3C-A28E9A6B62C5}">
          <p14:sldIdLst>
            <p14:sldId id="538"/>
            <p14:sldId id="571"/>
            <p14:sldId id="484"/>
            <p14:sldId id="492"/>
            <p14:sldId id="551"/>
            <p14:sldId id="553"/>
            <p14:sldId id="555"/>
          </p14:sldIdLst>
        </p14:section>
        <p14:section name="Conclusion" id="{C69BB8CE-2134-4AFE-8454-EFF5793D63B4}">
          <p14:sldIdLst>
            <p14:sldId id="540"/>
            <p14:sldId id="514"/>
            <p14:sldId id="515"/>
          </p14:sldIdLst>
        </p14:section>
        <p14:section name="Backup" id="{D2E86E01-A822-4DAD-A81D-DD0AB3E57681}">
          <p14:sldIdLst>
            <p14:sldId id="501"/>
            <p14:sldId id="499"/>
            <p14:sldId id="463"/>
            <p14:sldId id="510"/>
            <p14:sldId id="470"/>
            <p14:sldId id="487"/>
            <p14:sldId id="485"/>
            <p14:sldId id="522"/>
            <p14:sldId id="481"/>
            <p14:sldId id="479"/>
            <p14:sldId id="572"/>
            <p14:sldId id="574"/>
            <p14:sldId id="573"/>
            <p14:sldId id="575"/>
            <p14:sldId id="539"/>
            <p14:sldId id="493"/>
            <p14:sldId id="494"/>
            <p14:sldId id="4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00FF"/>
    <a:srgbClr val="C9C9C9"/>
    <a:srgbClr val="EAEFF7"/>
    <a:srgbClr val="523BE8"/>
    <a:srgbClr val="FF66CC"/>
    <a:srgbClr val="3333FF"/>
    <a:srgbClr val="2A6BA6"/>
    <a:srgbClr val="004F82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보통 스타일 3 - 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83" autoAdjust="0"/>
    <p:restoredTop sz="92597" autoAdjust="0"/>
  </p:normalViewPr>
  <p:slideViewPr>
    <p:cSldViewPr snapToGrid="0">
      <p:cViewPr varScale="1">
        <p:scale>
          <a:sx n="114" d="100"/>
          <a:sy n="114" d="100"/>
        </p:scale>
        <p:origin x="612" y="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5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정의동(컴퓨터공학과)" userId="2ca71e69-019a-488a-a303-c5b3de3dc6fd" providerId="ADAL" clId="{273D93D1-EDD9-4860-8600-2FEF5326F899}"/>
    <pc:docChg chg="undo custSel addSld delSld modSld sldOrd modSection">
      <pc:chgData name="정의동(컴퓨터공학과)" userId="2ca71e69-019a-488a-a303-c5b3de3dc6fd" providerId="ADAL" clId="{273D93D1-EDD9-4860-8600-2FEF5326F899}" dt="2024-06-14T00:30:26.525" v="1011"/>
      <pc:docMkLst>
        <pc:docMk/>
      </pc:docMkLst>
      <pc:sldChg chg="modSp">
        <pc:chgData name="정의동(컴퓨터공학과)" userId="2ca71e69-019a-488a-a303-c5b3de3dc6fd" providerId="ADAL" clId="{273D93D1-EDD9-4860-8600-2FEF5326F899}" dt="2024-06-13T09:02:06.040" v="16" actId="1036"/>
        <pc:sldMkLst>
          <pc:docMk/>
          <pc:sldMk cId="2745340194" sldId="367"/>
        </pc:sldMkLst>
        <pc:picChg chg="mod">
          <ac:chgData name="정의동(컴퓨터공학과)" userId="2ca71e69-019a-488a-a303-c5b3de3dc6fd" providerId="ADAL" clId="{273D93D1-EDD9-4860-8600-2FEF5326F899}" dt="2024-06-13T09:02:06.040" v="16" actId="1036"/>
          <ac:picMkLst>
            <pc:docMk/>
            <pc:sldMk cId="2745340194" sldId="367"/>
            <ac:picMk id="2" creationId="{00000000-0000-0000-0000-000000000000}"/>
          </ac:picMkLst>
        </pc:picChg>
      </pc:sldChg>
      <pc:sldChg chg="modSp">
        <pc:chgData name="정의동(컴퓨터공학과)" userId="2ca71e69-019a-488a-a303-c5b3de3dc6fd" providerId="ADAL" clId="{273D93D1-EDD9-4860-8600-2FEF5326F899}" dt="2024-06-13T09:04:13.375" v="42"/>
        <pc:sldMkLst>
          <pc:docMk/>
          <pc:sldMk cId="2229524718" sldId="479"/>
        </pc:sldMkLst>
        <pc:spChg chg="mod">
          <ac:chgData name="정의동(컴퓨터공학과)" userId="2ca71e69-019a-488a-a303-c5b3de3dc6fd" providerId="ADAL" clId="{273D93D1-EDD9-4860-8600-2FEF5326F899}" dt="2024-06-13T09:04:13.375" v="42"/>
          <ac:spMkLst>
            <pc:docMk/>
            <pc:sldMk cId="2229524718" sldId="479"/>
            <ac:spMk id="6" creationId="{00000000-0000-0000-0000-000000000000}"/>
          </ac:spMkLst>
        </pc:spChg>
      </pc:sldChg>
      <pc:sldChg chg="modSp">
        <pc:chgData name="정의동(컴퓨터공학과)" userId="2ca71e69-019a-488a-a303-c5b3de3dc6fd" providerId="ADAL" clId="{273D93D1-EDD9-4860-8600-2FEF5326F899}" dt="2024-06-13T09:02:23.525" v="18" actId="20577"/>
        <pc:sldMkLst>
          <pc:docMk/>
          <pc:sldMk cId="2642459188" sldId="508"/>
        </pc:sldMkLst>
        <pc:spChg chg="mod">
          <ac:chgData name="정의동(컴퓨터공학과)" userId="2ca71e69-019a-488a-a303-c5b3de3dc6fd" providerId="ADAL" clId="{273D93D1-EDD9-4860-8600-2FEF5326F899}" dt="2024-06-13T09:02:23.525" v="18" actId="20577"/>
          <ac:spMkLst>
            <pc:docMk/>
            <pc:sldMk cId="2642459188" sldId="508"/>
            <ac:spMk id="9" creationId="{00000000-0000-0000-0000-000000000000}"/>
          </ac:spMkLst>
        </pc:spChg>
      </pc:sldChg>
      <pc:sldChg chg="modSp">
        <pc:chgData name="정의동(컴퓨터공학과)" userId="2ca71e69-019a-488a-a303-c5b3de3dc6fd" providerId="ADAL" clId="{273D93D1-EDD9-4860-8600-2FEF5326F899}" dt="2024-06-13T09:04:09.645" v="41" actId="20577"/>
        <pc:sldMkLst>
          <pc:docMk/>
          <pc:sldMk cId="2200858597" sldId="539"/>
        </pc:sldMkLst>
        <pc:spChg chg="mod">
          <ac:chgData name="정의동(컴퓨터공학과)" userId="2ca71e69-019a-488a-a303-c5b3de3dc6fd" providerId="ADAL" clId="{273D93D1-EDD9-4860-8600-2FEF5326F899}" dt="2024-06-13T09:04:09.645" v="41" actId="20577"/>
          <ac:spMkLst>
            <pc:docMk/>
            <pc:sldMk cId="2200858597" sldId="539"/>
            <ac:spMk id="6" creationId="{00000000-0000-0000-0000-000000000000}"/>
          </ac:spMkLst>
        </pc:spChg>
      </pc:sldChg>
      <pc:sldChg chg="addSp delSp modSp add">
        <pc:chgData name="정의동(컴퓨터공학과)" userId="2ca71e69-019a-488a-a303-c5b3de3dc6fd" providerId="ADAL" clId="{273D93D1-EDD9-4860-8600-2FEF5326F899}" dt="2024-06-13T09:23:49.774" v="854"/>
        <pc:sldMkLst>
          <pc:docMk/>
          <pc:sldMk cId="3012229539" sldId="572"/>
        </pc:sldMkLst>
        <pc:spChg chg="add del mod">
          <ac:chgData name="정의동(컴퓨터공학과)" userId="2ca71e69-019a-488a-a303-c5b3de3dc6fd" providerId="ADAL" clId="{273D93D1-EDD9-4860-8600-2FEF5326F899}" dt="2024-06-13T09:21:11.509" v="530"/>
          <ac:spMkLst>
            <pc:docMk/>
            <pc:sldMk cId="3012229539" sldId="572"/>
            <ac:spMk id="5" creationId="{46032247-4506-48C0-AFD2-2EE711C47D3C}"/>
          </ac:spMkLst>
        </pc:spChg>
        <pc:spChg chg="mod">
          <ac:chgData name="정의동(컴퓨터공학과)" userId="2ca71e69-019a-488a-a303-c5b3de3dc6fd" providerId="ADAL" clId="{273D93D1-EDD9-4860-8600-2FEF5326F899}" dt="2024-06-13T09:23:49.774" v="854"/>
          <ac:spMkLst>
            <pc:docMk/>
            <pc:sldMk cId="3012229539" sldId="572"/>
            <ac:spMk id="9" creationId="{00000000-0000-0000-0000-000000000000}"/>
          </ac:spMkLst>
        </pc:spChg>
        <pc:grpChg chg="add del mod">
          <ac:chgData name="정의동(컴퓨터공학과)" userId="2ca71e69-019a-488a-a303-c5b3de3dc6fd" providerId="ADAL" clId="{273D93D1-EDD9-4860-8600-2FEF5326F899}" dt="2024-06-13T09:20:25.580" v="519" actId="478"/>
          <ac:grpSpMkLst>
            <pc:docMk/>
            <pc:sldMk cId="3012229539" sldId="572"/>
            <ac:grpSpMk id="3" creationId="{14FE7543-CAFE-4570-8E61-2C54B12310AD}"/>
          </ac:grpSpMkLst>
        </pc:grpChg>
        <pc:picChg chg="add mod modCrop">
          <ac:chgData name="정의동(컴퓨터공학과)" userId="2ca71e69-019a-488a-a303-c5b3de3dc6fd" providerId="ADAL" clId="{273D93D1-EDD9-4860-8600-2FEF5326F899}" dt="2024-06-13T09:10:14.868" v="200" actId="164"/>
          <ac:picMkLst>
            <pc:docMk/>
            <pc:sldMk cId="3012229539" sldId="572"/>
            <ac:picMk id="2" creationId="{8AC6BB33-3862-4A1C-8F56-677F555555AC}"/>
          </ac:picMkLst>
        </pc:picChg>
        <pc:picChg chg="add del mod">
          <ac:chgData name="정의동(컴퓨터공학과)" userId="2ca71e69-019a-488a-a303-c5b3de3dc6fd" providerId="ADAL" clId="{273D93D1-EDD9-4860-8600-2FEF5326F899}" dt="2024-06-13T09:20:25.291" v="518" actId="478"/>
          <ac:picMkLst>
            <pc:docMk/>
            <pc:sldMk cId="3012229539" sldId="572"/>
            <ac:picMk id="4" creationId="{421E1A48-86FB-4813-9E36-F90847DABEC8}"/>
          </ac:picMkLst>
        </pc:picChg>
        <pc:picChg chg="add mod modCrop">
          <ac:chgData name="정의동(컴퓨터공학과)" userId="2ca71e69-019a-488a-a303-c5b3de3dc6fd" providerId="ADAL" clId="{273D93D1-EDD9-4860-8600-2FEF5326F899}" dt="2024-06-13T09:10:14.868" v="200" actId="164"/>
          <ac:picMkLst>
            <pc:docMk/>
            <pc:sldMk cId="3012229539" sldId="572"/>
            <ac:picMk id="7" creationId="{B577BEB6-E20E-4C7F-9FB6-36F9C957FB52}"/>
          </ac:picMkLst>
        </pc:picChg>
        <pc:picChg chg="del">
          <ac:chgData name="정의동(컴퓨터공학과)" userId="2ca71e69-019a-488a-a303-c5b3de3dc6fd" providerId="ADAL" clId="{273D93D1-EDD9-4860-8600-2FEF5326F899}" dt="2024-06-13T09:04:32.210" v="44" actId="478"/>
          <ac:picMkLst>
            <pc:docMk/>
            <pc:sldMk cId="3012229539" sldId="572"/>
            <ac:picMk id="10" creationId="{87533790-74C6-416E-9990-EAE72E5108FA}"/>
          </ac:picMkLst>
        </pc:picChg>
      </pc:sldChg>
      <pc:sldChg chg="add del ord">
        <pc:chgData name="정의동(컴퓨터공학과)" userId="2ca71e69-019a-488a-a303-c5b3de3dc6fd" providerId="ADAL" clId="{273D93D1-EDD9-4860-8600-2FEF5326F899}" dt="2024-06-13T09:03:57.679" v="21" actId="2696"/>
        <pc:sldMkLst>
          <pc:docMk/>
          <pc:sldMk cId="4293431829" sldId="572"/>
        </pc:sldMkLst>
      </pc:sldChg>
      <pc:sldChg chg="addSp modSp add">
        <pc:chgData name="정의동(컴퓨터공학과)" userId="2ca71e69-019a-488a-a303-c5b3de3dc6fd" providerId="ADAL" clId="{273D93D1-EDD9-4860-8600-2FEF5326F899}" dt="2024-06-14T00:30:26.525" v="1011"/>
        <pc:sldMkLst>
          <pc:docMk/>
          <pc:sldMk cId="3803816556" sldId="573"/>
        </pc:sldMkLst>
        <pc:spChg chg="mod">
          <ac:chgData name="정의동(컴퓨터공학과)" userId="2ca71e69-019a-488a-a303-c5b3de3dc6fd" providerId="ADAL" clId="{273D93D1-EDD9-4860-8600-2FEF5326F899}" dt="2024-06-14T00:30:26.525" v="1011"/>
          <ac:spMkLst>
            <pc:docMk/>
            <pc:sldMk cId="3803816556" sldId="573"/>
            <ac:spMk id="9" creationId="{00000000-0000-0000-0000-000000000000}"/>
          </ac:spMkLst>
        </pc:spChg>
        <pc:picChg chg="add mod">
          <ac:chgData name="정의동(컴퓨터공학과)" userId="2ca71e69-019a-488a-a303-c5b3de3dc6fd" providerId="ADAL" clId="{273D93D1-EDD9-4860-8600-2FEF5326F899}" dt="2024-06-13T09:09:00.987" v="190" actId="1076"/>
          <ac:picMkLst>
            <pc:docMk/>
            <pc:sldMk cId="3803816556" sldId="573"/>
            <ac:picMk id="2" creationId="{5D7D859C-82B8-4183-90C1-B0514ACD493A}"/>
          </ac:picMkLst>
        </pc:picChg>
        <pc:picChg chg="add mod">
          <ac:chgData name="정의동(컴퓨터공학과)" userId="2ca71e69-019a-488a-a303-c5b3de3dc6fd" providerId="ADAL" clId="{273D93D1-EDD9-4860-8600-2FEF5326F899}" dt="2024-06-13T09:24:51.033" v="856" actId="1076"/>
          <ac:picMkLst>
            <pc:docMk/>
            <pc:sldMk cId="3803816556" sldId="573"/>
            <ac:picMk id="3" creationId="{4F9260B2-7E1E-4158-9607-40DDB3FF6B85}"/>
          </ac:picMkLst>
        </pc:picChg>
        <pc:picChg chg="add">
          <ac:chgData name="정의동(컴퓨터공학과)" userId="2ca71e69-019a-488a-a303-c5b3de3dc6fd" providerId="ADAL" clId="{273D93D1-EDD9-4860-8600-2FEF5326F899}" dt="2024-06-14T00:21:04.178" v="858"/>
          <ac:picMkLst>
            <pc:docMk/>
            <pc:sldMk cId="3803816556" sldId="573"/>
            <ac:picMk id="4" creationId="{F5393353-D72A-43C9-8E2D-C2FDC5C796C5}"/>
          </ac:picMkLst>
        </pc:picChg>
        <pc:picChg chg="add">
          <ac:chgData name="정의동(컴퓨터공학과)" userId="2ca71e69-019a-488a-a303-c5b3de3dc6fd" providerId="ADAL" clId="{273D93D1-EDD9-4860-8600-2FEF5326F899}" dt="2024-06-14T00:21:16.120" v="859"/>
          <ac:picMkLst>
            <pc:docMk/>
            <pc:sldMk cId="3803816556" sldId="573"/>
            <ac:picMk id="5" creationId="{21A5D27E-F249-4AB0-AE03-3947E7A8BBF3}"/>
          </ac:picMkLst>
        </pc:picChg>
        <pc:picChg chg="add">
          <ac:chgData name="정의동(컴퓨터공학과)" userId="2ca71e69-019a-488a-a303-c5b3de3dc6fd" providerId="ADAL" clId="{273D93D1-EDD9-4860-8600-2FEF5326F899}" dt="2024-06-14T00:26:55.415" v="992"/>
          <ac:picMkLst>
            <pc:docMk/>
            <pc:sldMk cId="3803816556" sldId="573"/>
            <ac:picMk id="7" creationId="{0F4B35FE-593B-481B-8A26-CF64765CC41D}"/>
          </ac:picMkLst>
        </pc:picChg>
        <pc:picChg chg="add">
          <ac:chgData name="정의동(컴퓨터공학과)" userId="2ca71e69-019a-488a-a303-c5b3de3dc6fd" providerId="ADAL" clId="{273D93D1-EDD9-4860-8600-2FEF5326F899}" dt="2024-06-14T00:27:13.654" v="995"/>
          <ac:picMkLst>
            <pc:docMk/>
            <pc:sldMk cId="3803816556" sldId="573"/>
            <ac:picMk id="8" creationId="{37876CE2-89A1-4E87-8A92-3AB83C92477A}"/>
          </ac:picMkLst>
        </pc:picChg>
        <pc:picChg chg="add">
          <ac:chgData name="정의동(컴퓨터공학과)" userId="2ca71e69-019a-488a-a303-c5b3de3dc6fd" providerId="ADAL" clId="{273D93D1-EDD9-4860-8600-2FEF5326F899}" dt="2024-06-14T00:27:32.873" v="1007"/>
          <ac:picMkLst>
            <pc:docMk/>
            <pc:sldMk cId="3803816556" sldId="573"/>
            <ac:picMk id="10" creationId="{C320CB8E-810F-4004-8E41-D3386E85B1CE}"/>
          </ac:picMkLst>
        </pc:picChg>
      </pc:sldChg>
      <pc:sldChg chg="delSp modSp add">
        <pc:chgData name="정의동(컴퓨터공학과)" userId="2ca71e69-019a-488a-a303-c5b3de3dc6fd" providerId="ADAL" clId="{273D93D1-EDD9-4860-8600-2FEF5326F899}" dt="2024-06-13T09:24:38.365" v="855" actId="1076"/>
        <pc:sldMkLst>
          <pc:docMk/>
          <pc:sldMk cId="3138812105" sldId="574"/>
        </pc:sldMkLst>
        <pc:spChg chg="del">
          <ac:chgData name="정의동(컴퓨터공학과)" userId="2ca71e69-019a-488a-a303-c5b3de3dc6fd" providerId="ADAL" clId="{273D93D1-EDD9-4860-8600-2FEF5326F899}" dt="2024-06-13T09:20:23.330" v="517" actId="478"/>
          <ac:spMkLst>
            <pc:docMk/>
            <pc:sldMk cId="3138812105" sldId="574"/>
            <ac:spMk id="5" creationId="{46032247-4506-48C0-AFD2-2EE711C47D3C}"/>
          </ac:spMkLst>
        </pc:spChg>
        <pc:grpChg chg="mod">
          <ac:chgData name="정의동(컴퓨터공학과)" userId="2ca71e69-019a-488a-a303-c5b3de3dc6fd" providerId="ADAL" clId="{273D93D1-EDD9-4860-8600-2FEF5326F899}" dt="2024-06-13T09:24:38.365" v="855" actId="1076"/>
          <ac:grpSpMkLst>
            <pc:docMk/>
            <pc:sldMk cId="3138812105" sldId="574"/>
            <ac:grpSpMk id="3" creationId="{14FE7543-CAFE-4570-8E61-2C54B12310AD}"/>
          </ac:grpSpMkLst>
        </pc:grpChg>
        <pc:picChg chg="mod">
          <ac:chgData name="정의동(컴퓨터공학과)" userId="2ca71e69-019a-488a-a303-c5b3de3dc6fd" providerId="ADAL" clId="{273D93D1-EDD9-4860-8600-2FEF5326F899}" dt="2024-06-13T09:24:38.365" v="855" actId="1076"/>
          <ac:picMkLst>
            <pc:docMk/>
            <pc:sldMk cId="3138812105" sldId="574"/>
            <ac:picMk id="4" creationId="{421E1A48-86FB-4813-9E36-F90847DABEC8}"/>
          </ac:picMkLst>
        </pc:picChg>
      </pc:sldChg>
      <pc:sldChg chg="add">
        <pc:chgData name="정의동(컴퓨터공학과)" userId="2ca71e69-019a-488a-a303-c5b3de3dc6fd" providerId="ADAL" clId="{273D93D1-EDD9-4860-8600-2FEF5326F899}" dt="2024-06-14T00:19:40.664" v="857"/>
        <pc:sldMkLst>
          <pc:docMk/>
          <pc:sldMk cId="3945616212" sldId="5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3F578-DCB9-44E6-A5CC-2524FC90B419}" type="datetimeFigureOut">
              <a:rPr lang="ko-KR" altLang="en-US" smtClean="0"/>
              <a:t>2024-06-14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D7F5B-F165-4BD9-90EC-468DACD872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2186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/>
              <a:t>안녕하세요</a:t>
            </a:r>
            <a:r>
              <a:rPr lang="en-US" altLang="ko-KR" baseline="0" dirty="0"/>
              <a:t>, DPNM </a:t>
            </a:r>
            <a:r>
              <a:rPr lang="ko-KR" altLang="en-US" baseline="0" dirty="0"/>
              <a:t>연구실에서 홍원기교수님에게 지도 받고 있는 석사과정 </a:t>
            </a:r>
            <a:r>
              <a:rPr lang="ko-KR" altLang="en-US" baseline="0" dirty="0" err="1"/>
              <a:t>정의동입니다</a:t>
            </a:r>
            <a:r>
              <a:rPr lang="en-US" altLang="ko-KR" baseline="0" dirty="0"/>
              <a:t>.</a:t>
            </a:r>
          </a:p>
          <a:p>
            <a:endParaRPr lang="en-US" altLang="ko-KR" baseline="0" dirty="0"/>
          </a:p>
          <a:p>
            <a:r>
              <a:rPr lang="ko-KR" altLang="en-US" baseline="0" dirty="0"/>
              <a:t>제가 이번 졸업 논문으로 제시한 주제는 </a:t>
            </a:r>
            <a:r>
              <a:rPr lang="en-US" altLang="ko-KR" baseline="0" dirty="0"/>
              <a:t>Topology-Aware Service Function Chain (SFC) scheduling using DRL </a:t>
            </a:r>
            <a:r>
              <a:rPr lang="ko-KR" altLang="en-US" baseline="0" dirty="0"/>
              <a:t>입니다</a:t>
            </a:r>
            <a:r>
              <a:rPr lang="en-US" altLang="ko-KR" baseline="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1586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이러한 최적화 문제를 해결하기 위해서</a:t>
            </a:r>
            <a:r>
              <a:rPr lang="en-US" altLang="ko-KR" dirty="0"/>
              <a:t>, DRL</a:t>
            </a:r>
            <a:r>
              <a:rPr lang="ko-KR" altLang="en-US" dirty="0"/>
              <a:t>을 적용한 논문들이 등장했습니다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첫번째 저자는 </a:t>
            </a:r>
            <a:r>
              <a:rPr lang="en-US" altLang="ko-KR" dirty="0"/>
              <a:t>service availability</a:t>
            </a:r>
            <a:r>
              <a:rPr lang="ko-KR" altLang="en-US" dirty="0"/>
              <a:t>를 최적화하기 위해서 </a:t>
            </a:r>
            <a:r>
              <a:rPr lang="en-US" altLang="ko-KR" dirty="0"/>
              <a:t>DDQN</a:t>
            </a:r>
            <a:r>
              <a:rPr lang="ko-KR" altLang="en-US" dirty="0"/>
              <a:t>을 활용하였고</a:t>
            </a:r>
            <a:r>
              <a:rPr lang="en-US" altLang="ko-KR" dirty="0"/>
              <a:t>,</a:t>
            </a:r>
          </a:p>
          <a:p>
            <a:r>
              <a:rPr lang="ko-KR" altLang="en-US" dirty="0"/>
              <a:t>두 번째 저자의 경우에 </a:t>
            </a:r>
            <a:r>
              <a:rPr lang="en-US" altLang="ko-KR" dirty="0"/>
              <a:t>multi domain cluster</a:t>
            </a:r>
            <a:r>
              <a:rPr lang="ko-KR" altLang="en-US" dirty="0"/>
              <a:t>에서 </a:t>
            </a:r>
            <a:r>
              <a:rPr lang="en-US" altLang="ko-KR" dirty="0"/>
              <a:t>service availability</a:t>
            </a:r>
            <a:r>
              <a:rPr lang="ko-KR" altLang="en-US" dirty="0"/>
              <a:t>를 최적화하기 위해서 </a:t>
            </a:r>
            <a:r>
              <a:rPr lang="en-US" altLang="ko-KR" dirty="0"/>
              <a:t>DRL</a:t>
            </a:r>
            <a:r>
              <a:rPr lang="ko-KR" altLang="en-US" dirty="0"/>
              <a:t>을 적용하였습니다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마지막 저자의 경우에는 가용성과 </a:t>
            </a:r>
            <a:r>
              <a:rPr lang="en-US" altLang="ko-KR" dirty="0"/>
              <a:t>resource usage</a:t>
            </a:r>
            <a:r>
              <a:rPr lang="ko-KR" altLang="en-US" dirty="0"/>
              <a:t>의 최적화를 위해 </a:t>
            </a:r>
            <a:r>
              <a:rPr lang="en-US" altLang="ko-KR" dirty="0"/>
              <a:t>CNN </a:t>
            </a:r>
            <a:r>
              <a:rPr lang="ko-KR" altLang="en-US" dirty="0"/>
              <a:t>기반 </a:t>
            </a:r>
            <a:r>
              <a:rPr lang="en-US" altLang="ko-KR" dirty="0"/>
              <a:t>DQN </a:t>
            </a:r>
            <a:r>
              <a:rPr lang="ko-KR" altLang="en-US" dirty="0"/>
              <a:t>을 적용하였습니다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이들은 공통적으로 </a:t>
            </a:r>
            <a:r>
              <a:rPr lang="en-US" altLang="ko-KR" dirty="0"/>
              <a:t>DRL</a:t>
            </a:r>
            <a:r>
              <a:rPr lang="ko-KR" altLang="en-US" dirty="0"/>
              <a:t>을 적용한 최적화가 </a:t>
            </a:r>
            <a:r>
              <a:rPr lang="en-US" altLang="ko-KR" dirty="0"/>
              <a:t>Rule based </a:t>
            </a:r>
            <a:r>
              <a:rPr lang="ko-KR" altLang="en-US" dirty="0"/>
              <a:t>방식의 최적화보다 더 높은 성능을 보일 수 있음을 증명하였습니다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아직까지 사용하는 정보에서 한계가 있었습니다</a:t>
            </a:r>
            <a:r>
              <a:rPr lang="en-US" altLang="ko-KR" dirty="0"/>
              <a:t>. </a:t>
            </a:r>
            <a:r>
              <a:rPr lang="ko-KR" altLang="en-US" dirty="0"/>
              <a:t>이들은 </a:t>
            </a:r>
            <a:r>
              <a:rPr lang="en-US" altLang="ko-KR" dirty="0"/>
              <a:t>graph </a:t>
            </a:r>
            <a:r>
              <a:rPr lang="ko-KR" altLang="en-US" dirty="0"/>
              <a:t>형태의 </a:t>
            </a:r>
            <a:r>
              <a:rPr lang="en-US" altLang="ko-KR" dirty="0"/>
              <a:t>node</a:t>
            </a:r>
            <a:r>
              <a:rPr lang="ko-KR" altLang="en-US" dirty="0"/>
              <a:t>의 정보</a:t>
            </a:r>
            <a:r>
              <a:rPr lang="en-US" altLang="ko-KR" dirty="0"/>
              <a:t>, container </a:t>
            </a:r>
            <a:r>
              <a:rPr lang="ko-KR" altLang="en-US" dirty="0"/>
              <a:t>정보</a:t>
            </a:r>
            <a:r>
              <a:rPr lang="en-US" altLang="ko-KR" dirty="0"/>
              <a:t>, service function</a:t>
            </a:r>
            <a:r>
              <a:rPr lang="ko-KR" altLang="en-US" dirty="0"/>
              <a:t>의 정보를 효과적으로 반영하지 못했습니다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2323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다음은 </a:t>
            </a:r>
            <a:r>
              <a:rPr lang="en-US" altLang="ko-KR" dirty="0"/>
              <a:t>DRL</a:t>
            </a:r>
            <a:r>
              <a:rPr lang="ko-KR" altLang="en-US" dirty="0"/>
              <a:t>과 </a:t>
            </a:r>
            <a:r>
              <a:rPr lang="en-US" altLang="ko-KR" dirty="0"/>
              <a:t>GNN</a:t>
            </a:r>
            <a:r>
              <a:rPr lang="ko-KR" altLang="en-US" dirty="0"/>
              <a:t>을 동시에 활용한 논문들이다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첫 번째 저자는 </a:t>
            </a:r>
            <a:r>
              <a:rPr lang="en-US" altLang="ko-KR" dirty="0"/>
              <a:t>GNN</a:t>
            </a:r>
            <a:r>
              <a:rPr lang="ko-KR" altLang="en-US" dirty="0"/>
              <a:t>을 이용하여 </a:t>
            </a:r>
            <a:r>
              <a:rPr lang="en-US" altLang="ko-KR" dirty="0"/>
              <a:t>graph </a:t>
            </a:r>
            <a:r>
              <a:rPr lang="ko-KR" altLang="en-US" dirty="0"/>
              <a:t>형태의 </a:t>
            </a:r>
            <a:r>
              <a:rPr lang="en-US" altLang="ko-KR" dirty="0"/>
              <a:t>SFC</a:t>
            </a:r>
            <a:r>
              <a:rPr lang="ko-KR" altLang="en-US" dirty="0"/>
              <a:t>를 </a:t>
            </a:r>
            <a:r>
              <a:rPr lang="en-US" altLang="ko-KR" dirty="0"/>
              <a:t>embedding</a:t>
            </a:r>
            <a:r>
              <a:rPr lang="ko-KR" altLang="en-US" dirty="0"/>
              <a:t>하였고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두 번째 저자의 경우에도 동일한 방식을 취했지만</a:t>
            </a:r>
            <a:r>
              <a:rPr lang="en-US" altLang="ko-KR" dirty="0"/>
              <a:t>, GCN</a:t>
            </a:r>
            <a:r>
              <a:rPr lang="ko-KR" altLang="en-US" dirty="0"/>
              <a:t>과 </a:t>
            </a:r>
            <a:r>
              <a:rPr lang="en-US" altLang="ko-KR" dirty="0"/>
              <a:t>A3C</a:t>
            </a:r>
            <a:r>
              <a:rPr lang="ko-KR" altLang="en-US" dirty="0"/>
              <a:t>를 사용하였습니다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마지막 저자는 </a:t>
            </a:r>
            <a:r>
              <a:rPr lang="en-US" altLang="ko-KR" dirty="0"/>
              <a:t>error rate</a:t>
            </a:r>
            <a:r>
              <a:rPr lang="ko-KR" altLang="en-US" dirty="0"/>
              <a:t>와 </a:t>
            </a:r>
            <a:r>
              <a:rPr lang="en-US" altLang="ko-KR" dirty="0"/>
              <a:t>latency</a:t>
            </a:r>
            <a:r>
              <a:rPr lang="ko-KR" altLang="en-US" dirty="0"/>
              <a:t>를 최적화하는 시도를 </a:t>
            </a:r>
            <a:r>
              <a:rPr lang="en-US" altLang="ko-KR" dirty="0"/>
              <a:t>DQN</a:t>
            </a:r>
            <a:r>
              <a:rPr lang="ko-KR" altLang="en-US" dirty="0"/>
              <a:t>을 통해서 시도하였습니다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이들은 공통적으로 </a:t>
            </a:r>
            <a:r>
              <a:rPr lang="en-US" altLang="ko-KR" dirty="0"/>
              <a:t>GNN</a:t>
            </a:r>
            <a:r>
              <a:rPr lang="ko-KR" altLang="en-US" dirty="0"/>
              <a:t>을 활용하여 </a:t>
            </a:r>
            <a:r>
              <a:rPr lang="en-US" altLang="ko-KR" dirty="0"/>
              <a:t>Service </a:t>
            </a:r>
            <a:r>
              <a:rPr lang="ko-KR" altLang="en-US" dirty="0"/>
              <a:t>간의 의존성을 파악하고자 했고</a:t>
            </a:r>
            <a:r>
              <a:rPr lang="en-US" altLang="ko-KR" dirty="0"/>
              <a:t>, </a:t>
            </a:r>
            <a:r>
              <a:rPr lang="ko-KR" altLang="en-US" dirty="0"/>
              <a:t>이를 통해서 더 높은 성능을 보일 수 있음을 증명하였습니다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하지만</a:t>
            </a:r>
            <a:r>
              <a:rPr lang="en-US" altLang="ko-KR" dirty="0"/>
              <a:t>, node, service, container </a:t>
            </a:r>
            <a:r>
              <a:rPr lang="ko-KR" altLang="en-US" dirty="0"/>
              <a:t>간의 </a:t>
            </a:r>
            <a:r>
              <a:rPr lang="en-US" altLang="ko-KR" dirty="0"/>
              <a:t>heterogeneous</a:t>
            </a:r>
            <a:r>
              <a:rPr lang="ko-KR" altLang="en-US" dirty="0"/>
              <a:t>한 관계에 대해서는 다루지 않았습니다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9423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따라서 정리 하자면 다음과 같은 표로 볼 수 있습니다</a:t>
            </a:r>
            <a:r>
              <a:rPr lang="en-US" altLang="ko-KR" dirty="0"/>
              <a:t>. Network variable</a:t>
            </a:r>
            <a:r>
              <a:rPr lang="ko-KR" altLang="en-US" dirty="0"/>
              <a:t>만 연구했던 분야도 있었고</a:t>
            </a:r>
            <a:r>
              <a:rPr lang="en-US" altLang="ko-KR" dirty="0"/>
              <a:t>, </a:t>
            </a:r>
            <a:r>
              <a:rPr lang="ko-KR" altLang="en-US" dirty="0"/>
              <a:t>후에는 </a:t>
            </a:r>
            <a:r>
              <a:rPr lang="en-US" altLang="ko-KR" dirty="0"/>
              <a:t>DRL, </a:t>
            </a:r>
            <a:r>
              <a:rPr lang="ko-KR" altLang="en-US" dirty="0"/>
              <a:t>그리고 </a:t>
            </a:r>
            <a:r>
              <a:rPr lang="en-US" altLang="ko-KR" dirty="0"/>
              <a:t>GNN</a:t>
            </a:r>
            <a:r>
              <a:rPr lang="ko-KR" altLang="en-US" dirty="0"/>
              <a:t>까지 적용하는 방식으로 진화해 나갔습니다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이들 중에서 </a:t>
            </a:r>
            <a:r>
              <a:rPr lang="en-US" altLang="ko-KR" dirty="0"/>
              <a:t>node, service, container </a:t>
            </a:r>
            <a:r>
              <a:rPr lang="ko-KR" altLang="en-US" dirty="0"/>
              <a:t>간의 관계를 복합적으로 이용한 사례는 없었을 뿐만 아니라 </a:t>
            </a:r>
            <a:r>
              <a:rPr lang="en-US" altLang="ko-KR" dirty="0"/>
              <a:t>energy consumption, e2e latency, service availability</a:t>
            </a:r>
            <a:r>
              <a:rPr lang="ko-KR" altLang="en-US" dirty="0"/>
              <a:t>를 동시에 지원하는 연구도 없었습니다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 와중에 실제로 </a:t>
            </a:r>
            <a:r>
              <a:rPr lang="en-US" altLang="ko-KR" dirty="0" err="1"/>
              <a:t>kubernetes</a:t>
            </a:r>
            <a:r>
              <a:rPr lang="en-US" altLang="ko-KR" dirty="0"/>
              <a:t> </a:t>
            </a:r>
            <a:r>
              <a:rPr lang="ko-KR" altLang="en-US" dirty="0"/>
              <a:t>환경에서 학습을 한 사례는 한 것 밖에 없었고</a:t>
            </a:r>
            <a:r>
              <a:rPr lang="en-US" altLang="ko-KR" dirty="0"/>
              <a:t>, simulation</a:t>
            </a:r>
            <a:r>
              <a:rPr lang="ko-KR" altLang="en-US" dirty="0"/>
              <a:t>에서 성능 검증하는 것이 대부분입니다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우리는 실제 </a:t>
            </a:r>
            <a:r>
              <a:rPr lang="en-US" altLang="ko-KR" dirty="0" err="1"/>
              <a:t>kubernetes</a:t>
            </a:r>
            <a:r>
              <a:rPr lang="en-US" altLang="ko-KR" dirty="0"/>
              <a:t> </a:t>
            </a:r>
            <a:r>
              <a:rPr lang="ko-KR" altLang="en-US" dirty="0"/>
              <a:t>환경에서 구현 및 검증을 하며 </a:t>
            </a:r>
            <a:r>
              <a:rPr lang="en-US" altLang="ko-KR" dirty="0"/>
              <a:t>node, service,</a:t>
            </a:r>
            <a:r>
              <a:rPr lang="ko-KR" altLang="en-US" dirty="0"/>
              <a:t> </a:t>
            </a:r>
            <a:r>
              <a:rPr lang="en-US" altLang="ko-KR" dirty="0"/>
              <a:t>container</a:t>
            </a:r>
            <a:r>
              <a:rPr lang="ko-KR" altLang="en-US" dirty="0"/>
              <a:t>의 관계를 모두 고려하는 </a:t>
            </a:r>
            <a:r>
              <a:rPr lang="en-US" altLang="ko-KR" dirty="0"/>
              <a:t>input</a:t>
            </a:r>
            <a:r>
              <a:rPr lang="ko-KR" altLang="en-US" dirty="0"/>
              <a:t>을 받아서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energy consumption, e2e latency, service availability</a:t>
            </a:r>
            <a:r>
              <a:rPr lang="ko-KR" altLang="en-US" dirty="0"/>
              <a:t>를 고려하는 연구를 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마지막으로</a:t>
            </a:r>
            <a:r>
              <a:rPr lang="en-US" altLang="ko-KR" dirty="0"/>
              <a:t>, </a:t>
            </a:r>
            <a:r>
              <a:rPr lang="ko-KR" altLang="en-US" dirty="0"/>
              <a:t>앞 서제시한 </a:t>
            </a:r>
            <a:r>
              <a:rPr lang="en-US" altLang="ko-KR" dirty="0"/>
              <a:t>11</a:t>
            </a:r>
            <a:r>
              <a:rPr lang="ko-KR" altLang="en-US" dirty="0"/>
              <a:t>개의 논문 중 그 어떤 것도 자신들의 구현을 공개하지 않았습니다</a:t>
            </a:r>
            <a:r>
              <a:rPr lang="en-US" altLang="ko-KR" dirty="0"/>
              <a:t>. </a:t>
            </a:r>
            <a:r>
              <a:rPr lang="ko-KR" altLang="en-US" dirty="0"/>
              <a:t>그렇기에 비교 분석이 굉장히 까다로웠는데 우리는 코드를 공개함으로써 이를 돕고자 합니다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5440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다시 돌아와서 우리의 목적을 다시 정의한다면</a:t>
            </a:r>
            <a:r>
              <a:rPr lang="en-US" altLang="ko-KR" dirty="0"/>
              <a:t>,</a:t>
            </a:r>
          </a:p>
          <a:p>
            <a:endParaRPr lang="en-US" altLang="ko-KR" dirty="0"/>
          </a:p>
          <a:p>
            <a:r>
              <a:rPr lang="en-US" altLang="ko-KR" dirty="0"/>
              <a:t>Service Availability / power consumption, QoS</a:t>
            </a:r>
            <a:r>
              <a:rPr lang="ko-KR" altLang="en-US" dirty="0"/>
              <a:t>를 모두 고려하는 </a:t>
            </a:r>
            <a:r>
              <a:rPr lang="en-US" altLang="ko-KR" dirty="0"/>
              <a:t>SFC Scheduler</a:t>
            </a:r>
            <a:r>
              <a:rPr lang="ko-KR" altLang="en-US" dirty="0"/>
              <a:t>를 구현하는 것입니다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이를 실증 하기 위해서 우리는 </a:t>
            </a:r>
            <a:r>
              <a:rPr lang="en-US" altLang="ko-KR" dirty="0" err="1"/>
              <a:t>kubernetes</a:t>
            </a:r>
            <a:r>
              <a:rPr lang="ko-KR" altLang="en-US" dirty="0"/>
              <a:t>를 활용하고</a:t>
            </a:r>
            <a:r>
              <a:rPr lang="en-US" altLang="ko-KR" dirty="0"/>
              <a:t>, </a:t>
            </a:r>
            <a:r>
              <a:rPr lang="ko-KR" altLang="en-US" dirty="0"/>
              <a:t>실제 환경에서 데이터를 수집하기 위해서 </a:t>
            </a:r>
            <a:r>
              <a:rPr lang="en-US" altLang="ko-KR" dirty="0"/>
              <a:t>monitoring system</a:t>
            </a:r>
            <a:r>
              <a:rPr lang="ko-KR" altLang="en-US" dirty="0"/>
              <a:t>을 새롭게 구축하였으며</a:t>
            </a:r>
            <a:endParaRPr lang="en-US" altLang="ko-KR" dirty="0"/>
          </a:p>
          <a:p>
            <a:r>
              <a:rPr lang="ko-KR" altLang="en-US" dirty="0"/>
              <a:t>높은 성능을 획득하기 위해서 </a:t>
            </a:r>
            <a:r>
              <a:rPr lang="en-US" altLang="ko-KR" dirty="0"/>
              <a:t>GNN</a:t>
            </a:r>
            <a:r>
              <a:rPr lang="ko-KR" altLang="en-US" dirty="0"/>
              <a:t>과 </a:t>
            </a:r>
            <a:r>
              <a:rPr lang="en-US" altLang="ko-KR" dirty="0"/>
              <a:t>DRL</a:t>
            </a:r>
            <a:r>
              <a:rPr lang="ko-KR" altLang="en-US" dirty="0"/>
              <a:t>을 적용하였습니다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8035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6748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먼저 우리 시스템의 전반적인 </a:t>
            </a:r>
            <a:r>
              <a:rPr lang="ko-KR" altLang="en-US" dirty="0" err="1"/>
              <a:t>아키텍쳐는</a:t>
            </a:r>
            <a:r>
              <a:rPr lang="ko-KR" altLang="en-US" dirty="0"/>
              <a:t> 다음과 같습니다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먼저 사용자가 특정 </a:t>
            </a:r>
            <a:r>
              <a:rPr lang="en-US" altLang="ko-KR" dirty="0"/>
              <a:t>service</a:t>
            </a:r>
            <a:r>
              <a:rPr lang="ko-KR" altLang="en-US" dirty="0"/>
              <a:t>에 대한 </a:t>
            </a:r>
            <a:r>
              <a:rPr lang="en-US" altLang="ko-KR" dirty="0"/>
              <a:t>scaling </a:t>
            </a:r>
            <a:r>
              <a:rPr lang="ko-KR" altLang="en-US" dirty="0"/>
              <a:t>요청을 </a:t>
            </a:r>
            <a:r>
              <a:rPr lang="en-US" altLang="ko-KR" dirty="0" err="1"/>
              <a:t>kubernetes</a:t>
            </a:r>
            <a:r>
              <a:rPr lang="en-US" altLang="ko-KR" dirty="0"/>
              <a:t> cluster</a:t>
            </a:r>
            <a:r>
              <a:rPr lang="ko-KR" altLang="en-US" dirty="0"/>
              <a:t>에 전달하면</a:t>
            </a:r>
            <a:r>
              <a:rPr lang="en-US" altLang="ko-KR" dirty="0"/>
              <a:t>, </a:t>
            </a:r>
            <a:r>
              <a:rPr lang="en-US" altLang="ko-KR" dirty="0" err="1"/>
              <a:t>kubernetes</a:t>
            </a:r>
            <a:r>
              <a:rPr lang="en-US" altLang="ko-KR" dirty="0"/>
              <a:t> cluster</a:t>
            </a:r>
            <a:r>
              <a:rPr lang="ko-KR" altLang="en-US" dirty="0"/>
              <a:t>는 해당</a:t>
            </a:r>
            <a:r>
              <a:rPr lang="en-US" altLang="ko-KR" dirty="0"/>
              <a:t> pod</a:t>
            </a:r>
            <a:r>
              <a:rPr lang="ko-KR" altLang="en-US" dirty="0"/>
              <a:t>의 위치를 </a:t>
            </a:r>
            <a:r>
              <a:rPr lang="en-US" altLang="ko-KR" dirty="0" err="1"/>
              <a:t>kubernetes</a:t>
            </a:r>
            <a:r>
              <a:rPr lang="en-US" altLang="ko-KR" dirty="0"/>
              <a:t> scheduler</a:t>
            </a:r>
            <a:r>
              <a:rPr lang="ko-KR" altLang="en-US" dirty="0"/>
              <a:t>에 요청합니다</a:t>
            </a:r>
            <a:r>
              <a:rPr lang="en-US" altLang="ko-KR" dirty="0"/>
              <a:t>. </a:t>
            </a:r>
            <a:r>
              <a:rPr lang="ko-KR" altLang="en-US" dirty="0"/>
              <a:t>여기서 </a:t>
            </a:r>
            <a:r>
              <a:rPr lang="en-US" altLang="ko-KR" dirty="0"/>
              <a:t>pod</a:t>
            </a:r>
            <a:r>
              <a:rPr lang="ko-KR" altLang="en-US" dirty="0"/>
              <a:t>는 </a:t>
            </a:r>
            <a:r>
              <a:rPr lang="en-US" altLang="ko-KR" dirty="0" err="1"/>
              <a:t>kubernetes</a:t>
            </a:r>
            <a:r>
              <a:rPr lang="ko-KR" altLang="en-US" dirty="0"/>
              <a:t>에서 제어하는 요소의 최소 단위로</a:t>
            </a:r>
            <a:r>
              <a:rPr lang="en-US" altLang="ko-KR" dirty="0"/>
              <a:t>, </a:t>
            </a:r>
            <a:r>
              <a:rPr lang="en-US" altLang="ko-KR" dirty="0" err="1"/>
              <a:t>containe</a:t>
            </a:r>
            <a:r>
              <a:rPr lang="ko-KR" altLang="en-US" dirty="0"/>
              <a:t>와 이를 </a:t>
            </a:r>
            <a:r>
              <a:rPr lang="ko-KR" altLang="en-US" dirty="0" err="1"/>
              <a:t>동작시키기</a:t>
            </a:r>
            <a:r>
              <a:rPr lang="ko-KR" altLang="en-US" dirty="0"/>
              <a:t> 위한 </a:t>
            </a:r>
            <a:r>
              <a:rPr lang="en-US" altLang="ko-KR" dirty="0"/>
              <a:t>network, disk </a:t>
            </a:r>
            <a:r>
              <a:rPr lang="ko-KR" altLang="en-US" dirty="0"/>
              <a:t>설정 등을 포함한 개념입니다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이를</a:t>
            </a:r>
            <a:r>
              <a:rPr lang="en-US" altLang="ko-KR" dirty="0"/>
              <a:t> </a:t>
            </a:r>
            <a:r>
              <a:rPr lang="ko-KR" altLang="en-US" dirty="0"/>
              <a:t>받은 </a:t>
            </a:r>
            <a:r>
              <a:rPr lang="en-US" altLang="ko-KR" dirty="0" err="1"/>
              <a:t>kubernetes</a:t>
            </a:r>
            <a:r>
              <a:rPr lang="en-US" altLang="ko-KR" dirty="0"/>
              <a:t> scheduler</a:t>
            </a:r>
            <a:r>
              <a:rPr lang="ko-KR" altLang="en-US" dirty="0"/>
              <a:t>는 </a:t>
            </a:r>
            <a:r>
              <a:rPr lang="en-US" altLang="ko-KR" dirty="0"/>
              <a:t>pod</a:t>
            </a:r>
            <a:r>
              <a:rPr lang="ko-KR" altLang="en-US" dirty="0"/>
              <a:t>의 위치를 결정하기 위해서 각 </a:t>
            </a:r>
            <a:r>
              <a:rPr lang="en-US" altLang="ko-KR" dirty="0"/>
              <a:t>pod</a:t>
            </a:r>
            <a:r>
              <a:rPr lang="ko-KR" altLang="en-US" dirty="0"/>
              <a:t>의 </a:t>
            </a:r>
            <a:r>
              <a:rPr lang="en-US" altLang="ko-KR" dirty="0"/>
              <a:t>score</a:t>
            </a:r>
            <a:r>
              <a:rPr lang="ko-KR" altLang="en-US" dirty="0"/>
              <a:t>를 </a:t>
            </a:r>
            <a:r>
              <a:rPr lang="en-US" altLang="ko-KR" dirty="0"/>
              <a:t>DRL model</a:t>
            </a:r>
            <a:r>
              <a:rPr lang="ko-KR" altLang="en-US" dirty="0"/>
              <a:t>에게 요청하고</a:t>
            </a:r>
            <a:r>
              <a:rPr lang="en-US" altLang="ko-KR" dirty="0"/>
              <a:t>, DRL model</a:t>
            </a:r>
            <a:r>
              <a:rPr lang="ko-KR" altLang="en-US" dirty="0"/>
              <a:t>은 </a:t>
            </a:r>
            <a:r>
              <a:rPr lang="en-US" altLang="ko-KR" dirty="0"/>
              <a:t>monitoring system</a:t>
            </a:r>
            <a:r>
              <a:rPr lang="ko-KR" altLang="en-US" dirty="0"/>
              <a:t>으로 부터 </a:t>
            </a:r>
            <a:r>
              <a:rPr lang="en-US" altLang="ko-KR" dirty="0"/>
              <a:t>metric</a:t>
            </a:r>
            <a:r>
              <a:rPr lang="ko-KR" altLang="en-US" dirty="0"/>
              <a:t>을 요청하고</a:t>
            </a:r>
            <a:r>
              <a:rPr lang="en-US" altLang="ko-KR" dirty="0"/>
              <a:t>, monitoring </a:t>
            </a:r>
            <a:r>
              <a:rPr lang="en-US" altLang="ko-KR" dirty="0" err="1"/>
              <a:t>syste</a:t>
            </a:r>
            <a:r>
              <a:rPr lang="ko-KR" altLang="en-US" dirty="0"/>
              <a:t>이 </a:t>
            </a:r>
            <a:r>
              <a:rPr lang="en-US" altLang="ko-KR" dirty="0"/>
              <a:t>metric</a:t>
            </a:r>
            <a:r>
              <a:rPr lang="ko-KR" altLang="en-US" dirty="0"/>
              <a:t>을 수집하면</a:t>
            </a:r>
            <a:r>
              <a:rPr lang="en-US" altLang="ko-KR" dirty="0"/>
              <a:t>, </a:t>
            </a:r>
            <a:r>
              <a:rPr lang="ko-KR" altLang="en-US" dirty="0"/>
              <a:t>이를 이용해서 </a:t>
            </a:r>
            <a:r>
              <a:rPr lang="en-US" altLang="ko-KR" dirty="0"/>
              <a:t>DRL model</a:t>
            </a:r>
            <a:r>
              <a:rPr lang="ko-KR" altLang="en-US" dirty="0"/>
              <a:t>은 각 </a:t>
            </a:r>
            <a:r>
              <a:rPr lang="en-US" altLang="ko-KR" dirty="0"/>
              <a:t>pod</a:t>
            </a:r>
            <a:r>
              <a:rPr lang="ko-KR" altLang="en-US" dirty="0"/>
              <a:t>의 점수를 부여한 뒤</a:t>
            </a:r>
            <a:r>
              <a:rPr lang="en-US" altLang="ko-KR" dirty="0"/>
              <a:t>, </a:t>
            </a:r>
            <a:r>
              <a:rPr lang="en-US" altLang="ko-KR" dirty="0" err="1"/>
              <a:t>kubernetes</a:t>
            </a:r>
            <a:r>
              <a:rPr lang="en-US" altLang="ko-KR" dirty="0"/>
              <a:t> scheduler</a:t>
            </a:r>
            <a:r>
              <a:rPr lang="ko-KR" altLang="en-US" dirty="0"/>
              <a:t>가 최종 위치를 선택합니다</a:t>
            </a:r>
            <a:r>
              <a:rPr lang="en-US" altLang="ko-KR" dirty="0"/>
              <a:t>. </a:t>
            </a:r>
            <a:r>
              <a:rPr lang="ko-KR" altLang="en-US" dirty="0"/>
              <a:t>이를 기반으로 </a:t>
            </a:r>
            <a:r>
              <a:rPr lang="en-US" altLang="ko-KR" dirty="0" err="1"/>
              <a:t>kubernetes</a:t>
            </a:r>
            <a:r>
              <a:rPr lang="en-US" altLang="ko-KR" dirty="0"/>
              <a:t> cluster </a:t>
            </a:r>
            <a:r>
              <a:rPr lang="ko-KR" altLang="en-US" dirty="0"/>
              <a:t>는 해당 </a:t>
            </a:r>
            <a:r>
              <a:rPr lang="en-US" altLang="ko-KR" dirty="0"/>
              <a:t>pod</a:t>
            </a:r>
            <a:r>
              <a:rPr lang="ko-KR" altLang="en-US" dirty="0"/>
              <a:t>를 특정 </a:t>
            </a:r>
            <a:r>
              <a:rPr lang="en-US" altLang="ko-KR" dirty="0"/>
              <a:t>node</a:t>
            </a:r>
            <a:r>
              <a:rPr lang="ko-KR" altLang="en-US" dirty="0"/>
              <a:t>에 </a:t>
            </a:r>
            <a:r>
              <a:rPr lang="en-US" altLang="ko-KR" dirty="0"/>
              <a:t>bind</a:t>
            </a:r>
            <a:r>
              <a:rPr lang="ko-KR" altLang="en-US" dirty="0"/>
              <a:t>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7872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과정을 구현하기 위해서 우리는 </a:t>
            </a:r>
            <a:r>
              <a:rPr lang="en-US" altLang="ko-KR" dirty="0"/>
              <a:t>monitoring system</a:t>
            </a:r>
            <a:r>
              <a:rPr lang="ko-KR" altLang="en-US" dirty="0"/>
              <a:t>을 구현하였고</a:t>
            </a:r>
            <a:r>
              <a:rPr lang="en-US" altLang="ko-KR" dirty="0"/>
              <a:t>, </a:t>
            </a:r>
            <a:r>
              <a:rPr lang="ko-KR" altLang="en-US" dirty="0"/>
              <a:t>이에 대해서 자세히 다루겠습니다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8132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먼저 우리의 </a:t>
            </a:r>
            <a:r>
              <a:rPr lang="en-US" altLang="ko-KR" dirty="0"/>
              <a:t>monitoring system</a:t>
            </a:r>
            <a:r>
              <a:rPr lang="ko-KR" altLang="en-US" dirty="0"/>
              <a:t>은 총 </a:t>
            </a:r>
            <a:r>
              <a:rPr lang="en-US" altLang="ko-KR" dirty="0"/>
              <a:t>6</a:t>
            </a:r>
            <a:r>
              <a:rPr lang="ko-KR" altLang="en-US" dirty="0"/>
              <a:t>개의 </a:t>
            </a:r>
            <a:r>
              <a:rPr lang="en-US" altLang="ko-KR" dirty="0"/>
              <a:t>component</a:t>
            </a:r>
            <a:r>
              <a:rPr lang="ko-KR" altLang="en-US" dirty="0"/>
              <a:t>로 </a:t>
            </a:r>
            <a:r>
              <a:rPr lang="ko-KR" altLang="en-US" dirty="0" err="1"/>
              <a:t>이루어져있습니다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오른쪽에 있는 </a:t>
            </a:r>
            <a:r>
              <a:rPr lang="en-US" altLang="ko-KR" dirty="0" err="1"/>
              <a:t>cAdvisor</a:t>
            </a:r>
            <a:r>
              <a:rPr lang="en-US" altLang="ko-KR" dirty="0"/>
              <a:t>, node exporter </a:t>
            </a:r>
            <a:r>
              <a:rPr lang="ko-KR" altLang="en-US" dirty="0"/>
              <a:t>를 통해서 각 </a:t>
            </a:r>
            <a:r>
              <a:rPr lang="en-US" altLang="ko-KR" dirty="0"/>
              <a:t>node, container, service</a:t>
            </a:r>
            <a:r>
              <a:rPr lang="ko-KR" altLang="en-US" dirty="0"/>
              <a:t>의 </a:t>
            </a:r>
            <a:r>
              <a:rPr lang="en-US" altLang="ko-KR" dirty="0" err="1"/>
              <a:t>cpu</a:t>
            </a:r>
            <a:r>
              <a:rPr lang="en-US" altLang="ko-KR" dirty="0"/>
              <a:t>, memory, network </a:t>
            </a:r>
            <a:r>
              <a:rPr lang="ko-KR" altLang="en-US" dirty="0"/>
              <a:t>정보를 수집하고</a:t>
            </a:r>
            <a:r>
              <a:rPr lang="en-US" altLang="ko-KR" dirty="0"/>
              <a:t>,</a:t>
            </a:r>
          </a:p>
          <a:p>
            <a:r>
              <a:rPr lang="ko-KR" altLang="en-US" dirty="0"/>
              <a:t>왼쪽에 있는 </a:t>
            </a:r>
            <a:r>
              <a:rPr lang="en-US" altLang="ko-KR" dirty="0" err="1"/>
              <a:t>Istio</a:t>
            </a:r>
            <a:r>
              <a:rPr lang="en-US" altLang="ko-KR" dirty="0"/>
              <a:t>, NMBN Exporter </a:t>
            </a:r>
            <a:r>
              <a:rPr lang="ko-KR" altLang="en-US" dirty="0"/>
              <a:t>를 통해서 </a:t>
            </a:r>
            <a:r>
              <a:rPr lang="en-US" altLang="ko-KR" dirty="0"/>
              <a:t>service </a:t>
            </a:r>
            <a:r>
              <a:rPr lang="ko-KR" altLang="en-US" dirty="0"/>
              <a:t>간</a:t>
            </a:r>
            <a:r>
              <a:rPr lang="en-US" altLang="ko-KR" dirty="0"/>
              <a:t>, node </a:t>
            </a:r>
            <a:r>
              <a:rPr lang="ko-KR" altLang="en-US" dirty="0"/>
              <a:t>간 </a:t>
            </a:r>
            <a:r>
              <a:rPr lang="en-US" altLang="ko-KR" dirty="0"/>
              <a:t>network </a:t>
            </a:r>
            <a:r>
              <a:rPr lang="ko-KR" altLang="en-US" dirty="0"/>
              <a:t>정보를 수집합니다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아래의 </a:t>
            </a:r>
            <a:r>
              <a:rPr lang="en-US" altLang="ko-KR" dirty="0" err="1"/>
              <a:t>PowerTop</a:t>
            </a:r>
            <a:r>
              <a:rPr lang="ko-KR" altLang="en-US" dirty="0"/>
              <a:t>은 전력 소모량</a:t>
            </a:r>
            <a:r>
              <a:rPr lang="en-US" altLang="ko-KR" dirty="0"/>
              <a:t>, SFC E2E collector</a:t>
            </a:r>
            <a:r>
              <a:rPr lang="ko-KR" altLang="en-US" dirty="0"/>
              <a:t>는 </a:t>
            </a:r>
            <a:r>
              <a:rPr lang="en-US" altLang="ko-KR" dirty="0"/>
              <a:t>latency </a:t>
            </a:r>
            <a:r>
              <a:rPr lang="ko-KR" altLang="en-US" dirty="0"/>
              <a:t>정보를 수집하는 데 사용됩니다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5624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각 모듈을 살펴보면</a:t>
            </a:r>
            <a:r>
              <a:rPr lang="en-US" altLang="ko-KR" dirty="0"/>
              <a:t>, </a:t>
            </a:r>
            <a:r>
              <a:rPr lang="ko-KR" altLang="en-US" dirty="0"/>
              <a:t>첫 번째로 </a:t>
            </a:r>
            <a:r>
              <a:rPr lang="en-US" altLang="ko-KR" dirty="0"/>
              <a:t>node exporter</a:t>
            </a:r>
            <a:r>
              <a:rPr lang="ko-KR" altLang="en-US" dirty="0"/>
              <a:t>의 경우에는 </a:t>
            </a:r>
            <a:r>
              <a:rPr lang="en-US" altLang="ko-KR" dirty="0"/>
              <a:t>memory, </a:t>
            </a:r>
            <a:r>
              <a:rPr lang="en-US" altLang="ko-KR" dirty="0" err="1"/>
              <a:t>cpu</a:t>
            </a:r>
            <a:r>
              <a:rPr lang="en-US" altLang="ko-KR" dirty="0"/>
              <a:t> </a:t>
            </a:r>
            <a:r>
              <a:rPr lang="ko-KR" altLang="en-US" dirty="0"/>
              <a:t>사용량을 노드 단위로 수집합니다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그리고</a:t>
            </a:r>
            <a:r>
              <a:rPr lang="en-US" altLang="ko-KR" dirty="0"/>
              <a:t>, node </a:t>
            </a:r>
            <a:r>
              <a:rPr lang="ko-KR" altLang="en-US" dirty="0"/>
              <a:t>단위에서 받는 그리고 전송하는 </a:t>
            </a:r>
            <a:r>
              <a:rPr lang="en-US" altLang="ko-KR" dirty="0"/>
              <a:t>bandwidth </a:t>
            </a:r>
            <a:r>
              <a:rPr lang="ko-KR" altLang="en-US" dirty="0"/>
              <a:t>정보를 수집합니다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8247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Node exporter </a:t>
            </a:r>
            <a:r>
              <a:rPr lang="ko-KR" altLang="en-US" dirty="0"/>
              <a:t>와 동일하게 </a:t>
            </a:r>
            <a:r>
              <a:rPr lang="en-US" altLang="ko-KR" dirty="0" err="1"/>
              <a:t>cAdvisor</a:t>
            </a:r>
            <a:r>
              <a:rPr lang="en-US" altLang="ko-KR" dirty="0"/>
              <a:t> container Advisor</a:t>
            </a:r>
            <a:r>
              <a:rPr lang="ko-KR" altLang="en-US" dirty="0"/>
              <a:t>는 </a:t>
            </a:r>
            <a:r>
              <a:rPr lang="en-US" altLang="ko-KR" dirty="0"/>
              <a:t>container </a:t>
            </a:r>
            <a:r>
              <a:rPr lang="ko-KR" altLang="en-US" dirty="0"/>
              <a:t>단위로 </a:t>
            </a:r>
            <a:r>
              <a:rPr lang="en-US" altLang="ko-KR" dirty="0" err="1"/>
              <a:t>cpu</a:t>
            </a:r>
            <a:r>
              <a:rPr lang="en-US" altLang="ko-KR" dirty="0"/>
              <a:t>, memory, </a:t>
            </a:r>
            <a:r>
              <a:rPr lang="ko-KR" altLang="en-US" dirty="0"/>
              <a:t>수신 및 전송 </a:t>
            </a:r>
            <a:r>
              <a:rPr lang="en-US" altLang="ko-KR" dirty="0"/>
              <a:t>bandwidth</a:t>
            </a:r>
            <a:r>
              <a:rPr lang="ko-KR" altLang="en-US" dirty="0"/>
              <a:t>를 수집합니다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9996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발표 순서는 </a:t>
            </a:r>
            <a:r>
              <a:rPr lang="en-US" altLang="ko-KR" dirty="0"/>
              <a:t>introduction,</a:t>
            </a:r>
            <a:r>
              <a:rPr lang="ko-KR" altLang="en-US" dirty="0"/>
              <a:t> </a:t>
            </a:r>
            <a:r>
              <a:rPr lang="en-US" altLang="ko-KR" dirty="0"/>
              <a:t>related</a:t>
            </a:r>
            <a:r>
              <a:rPr lang="ko-KR" altLang="en-US" dirty="0"/>
              <a:t> </a:t>
            </a:r>
            <a:r>
              <a:rPr lang="en-US" altLang="ko-KR" dirty="0"/>
              <a:t>work,</a:t>
            </a:r>
            <a:r>
              <a:rPr lang="ko-KR" altLang="en-US" dirty="0"/>
              <a:t> </a:t>
            </a:r>
            <a:r>
              <a:rPr lang="en-US" altLang="ko-KR" dirty="0"/>
              <a:t>method, result, </a:t>
            </a:r>
            <a:r>
              <a:rPr lang="ko-KR" altLang="en-US" dirty="0"/>
              <a:t>그리고 </a:t>
            </a:r>
            <a:r>
              <a:rPr lang="en-US" altLang="ko-KR" dirty="0"/>
              <a:t>Conclusion</a:t>
            </a:r>
            <a:r>
              <a:rPr lang="ko-KR" altLang="en-US" dirty="0"/>
              <a:t>으로 이어서 진행하도록 하겠습니다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807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Network Metric Between Nodes Exporter </a:t>
            </a:r>
            <a:r>
              <a:rPr lang="ko-KR" altLang="en-US" dirty="0"/>
              <a:t>의 경우에는 </a:t>
            </a:r>
            <a:r>
              <a:rPr lang="en-US" altLang="ko-KR" dirty="0"/>
              <a:t>Node</a:t>
            </a:r>
            <a:r>
              <a:rPr lang="ko-KR" altLang="en-US" dirty="0"/>
              <a:t>와 </a:t>
            </a:r>
            <a:r>
              <a:rPr lang="en-US" altLang="ko-KR" dirty="0"/>
              <a:t>Node </a:t>
            </a:r>
            <a:r>
              <a:rPr lang="ko-KR" altLang="en-US" dirty="0"/>
              <a:t>사이에서 발생하는 </a:t>
            </a:r>
            <a:r>
              <a:rPr lang="en-US" altLang="ko-KR" dirty="0"/>
              <a:t>network </a:t>
            </a:r>
            <a:r>
              <a:rPr lang="ko-KR" altLang="en-US" dirty="0"/>
              <a:t>정보를 수집하는데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송수신 </a:t>
            </a:r>
            <a:r>
              <a:rPr lang="en-US" altLang="ko-KR" dirty="0"/>
              <a:t>bandwidth </a:t>
            </a:r>
            <a:r>
              <a:rPr lang="ko-KR" altLang="en-US" dirty="0"/>
              <a:t>정보를 수집하기 위해서 해당 연구에서는 </a:t>
            </a:r>
            <a:r>
              <a:rPr lang="en-US" altLang="ko-KR" dirty="0"/>
              <a:t>iptables</a:t>
            </a:r>
            <a:r>
              <a:rPr lang="ko-KR" altLang="en-US" dirty="0"/>
              <a:t> </a:t>
            </a:r>
            <a:r>
              <a:rPr lang="en-US" altLang="ko-KR" dirty="0"/>
              <a:t>library</a:t>
            </a:r>
            <a:r>
              <a:rPr lang="ko-KR" altLang="en-US" dirty="0"/>
              <a:t>를 활용하였고</a:t>
            </a:r>
            <a:r>
              <a:rPr lang="en-US" altLang="ko-KR" dirty="0"/>
              <a:t>, node </a:t>
            </a:r>
            <a:r>
              <a:rPr lang="ko-KR" altLang="en-US" dirty="0"/>
              <a:t>간 </a:t>
            </a:r>
            <a:r>
              <a:rPr lang="en-US" altLang="ko-KR" dirty="0"/>
              <a:t>latency</a:t>
            </a:r>
            <a:r>
              <a:rPr lang="ko-KR" altLang="en-US" dirty="0"/>
              <a:t>를 측정하기 위해서는 </a:t>
            </a:r>
            <a:r>
              <a:rPr lang="en-US" altLang="ko-KR" dirty="0"/>
              <a:t>ping</a:t>
            </a:r>
            <a:r>
              <a:rPr lang="ko-KR" altLang="en-US" dirty="0"/>
              <a:t>을 활용하였습니다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Ping</a:t>
            </a:r>
            <a:r>
              <a:rPr lang="ko-KR" altLang="en-US" dirty="0"/>
              <a:t>의 경우에는 빈번한 호출로 인한 </a:t>
            </a:r>
            <a:r>
              <a:rPr lang="en-US" altLang="ko-KR" dirty="0"/>
              <a:t>overhead</a:t>
            </a:r>
            <a:r>
              <a:rPr lang="ko-KR" altLang="en-US" dirty="0"/>
              <a:t>를 막기 위해서 </a:t>
            </a:r>
            <a:r>
              <a:rPr lang="en-US" altLang="ko-KR" dirty="0"/>
              <a:t>5</a:t>
            </a:r>
            <a:r>
              <a:rPr lang="ko-KR" altLang="en-US" dirty="0"/>
              <a:t>초 단위로 호출하도록 </a:t>
            </a:r>
            <a:r>
              <a:rPr lang="ko-KR" altLang="en-US" dirty="0" err="1"/>
              <a:t>지정해두었습니다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2700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다음으로 </a:t>
            </a:r>
            <a:r>
              <a:rPr lang="en-US" altLang="ko-KR" dirty="0"/>
              <a:t>Service </a:t>
            </a:r>
            <a:r>
              <a:rPr lang="ko-KR" altLang="en-US" dirty="0"/>
              <a:t>간 정보를 수집하기 위해서 </a:t>
            </a:r>
            <a:r>
              <a:rPr lang="en-US" altLang="ko-KR" dirty="0" err="1"/>
              <a:t>Istio</a:t>
            </a:r>
            <a:r>
              <a:rPr lang="ko-KR" altLang="en-US" dirty="0"/>
              <a:t>를 사용했는데</a:t>
            </a:r>
            <a:r>
              <a:rPr lang="en-US" altLang="ko-KR" dirty="0"/>
              <a:t>, </a:t>
            </a:r>
            <a:r>
              <a:rPr lang="ko-KR" altLang="en-US" dirty="0"/>
              <a:t>여기서는 </a:t>
            </a:r>
            <a:r>
              <a:rPr lang="en-US" altLang="ko-KR" dirty="0"/>
              <a:t>request </a:t>
            </a:r>
            <a:r>
              <a:rPr lang="ko-KR" altLang="en-US" dirty="0"/>
              <a:t>및 </a:t>
            </a:r>
            <a:r>
              <a:rPr lang="en-US" altLang="ko-KR" dirty="0"/>
              <a:t>response bandwidth</a:t>
            </a:r>
            <a:r>
              <a:rPr lang="ko-KR" altLang="en-US" dirty="0"/>
              <a:t>를 수집하였고</a:t>
            </a:r>
            <a:r>
              <a:rPr lang="en-US" altLang="ko-KR" dirty="0"/>
              <a:t>, </a:t>
            </a:r>
            <a:r>
              <a:rPr lang="ko-KR" altLang="en-US" dirty="0"/>
              <a:t>추가적으로 </a:t>
            </a:r>
            <a:r>
              <a:rPr lang="en-US" altLang="ko-KR" dirty="0"/>
              <a:t>request duration</a:t>
            </a:r>
            <a:r>
              <a:rPr lang="ko-KR" altLang="en-US" dirty="0"/>
              <a:t>을 통해서 </a:t>
            </a:r>
            <a:r>
              <a:rPr lang="en-US" altLang="ko-KR" dirty="0"/>
              <a:t>latency</a:t>
            </a:r>
            <a:r>
              <a:rPr lang="ko-KR" altLang="en-US" dirty="0"/>
              <a:t>를 측정하였습니다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5790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Powertop</a:t>
            </a:r>
            <a:r>
              <a:rPr lang="en-US" altLang="ko-KR" dirty="0"/>
              <a:t> exporter </a:t>
            </a:r>
            <a:r>
              <a:rPr lang="ko-KR" altLang="en-US" dirty="0"/>
              <a:t>의 경우에는 </a:t>
            </a:r>
            <a:r>
              <a:rPr lang="en-US" altLang="ko-KR" dirty="0" err="1"/>
              <a:t>PowerTOP</a:t>
            </a:r>
            <a:r>
              <a:rPr lang="en-US" altLang="ko-KR" dirty="0"/>
              <a:t> library</a:t>
            </a:r>
            <a:r>
              <a:rPr lang="ko-KR" altLang="en-US" dirty="0"/>
              <a:t>를 활용하여 전력소모량을 예측한다</a:t>
            </a:r>
            <a:r>
              <a:rPr lang="en-US" altLang="ko-KR" dirty="0"/>
              <a:t>. </a:t>
            </a:r>
            <a:r>
              <a:rPr lang="ko-KR" altLang="en-US" dirty="0"/>
              <a:t>우리는 이를 수집하여 </a:t>
            </a:r>
            <a:r>
              <a:rPr lang="en-US" altLang="ko-KR" dirty="0"/>
              <a:t>Watt</a:t>
            </a:r>
            <a:r>
              <a:rPr lang="ko-KR" altLang="en-US" dirty="0"/>
              <a:t>를 </a:t>
            </a:r>
            <a:r>
              <a:rPr lang="en-US" altLang="ko-KR" dirty="0"/>
              <a:t>Joule </a:t>
            </a:r>
            <a:r>
              <a:rPr lang="ko-KR" altLang="en-US" dirty="0"/>
              <a:t>단위로 하여 수집하였습니다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8303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SFC</a:t>
            </a:r>
            <a:r>
              <a:rPr lang="ko-KR" altLang="en-US" dirty="0"/>
              <a:t>에서 발생하는 </a:t>
            </a:r>
            <a:r>
              <a:rPr lang="en-US" altLang="ko-KR" dirty="0"/>
              <a:t>E2E latency</a:t>
            </a:r>
            <a:r>
              <a:rPr lang="ko-KR" altLang="en-US" dirty="0"/>
              <a:t>를 측정하기 위해서 </a:t>
            </a:r>
            <a:r>
              <a:rPr lang="en-US" altLang="ko-KR" dirty="0"/>
              <a:t>SFC request</a:t>
            </a:r>
            <a:r>
              <a:rPr lang="ko-KR" altLang="en-US" dirty="0"/>
              <a:t>를 생성할 </a:t>
            </a:r>
            <a:r>
              <a:rPr lang="en-US" altLang="ko-KR" dirty="0"/>
              <a:t>proxy</a:t>
            </a:r>
            <a:r>
              <a:rPr lang="ko-KR" altLang="en-US" dirty="0"/>
              <a:t>를 만들었다</a:t>
            </a:r>
            <a:r>
              <a:rPr lang="en-US" altLang="ko-KR" dirty="0"/>
              <a:t>. </a:t>
            </a:r>
            <a:r>
              <a:rPr lang="ko-KR" altLang="en-US" dirty="0"/>
              <a:t>해당 </a:t>
            </a:r>
            <a:r>
              <a:rPr lang="en-US" altLang="ko-KR" dirty="0"/>
              <a:t>proxy</a:t>
            </a:r>
            <a:r>
              <a:rPr lang="ko-KR" altLang="en-US" dirty="0"/>
              <a:t>는 모든 </a:t>
            </a:r>
            <a:r>
              <a:rPr lang="en-US" altLang="ko-KR" dirty="0"/>
              <a:t>SFC </a:t>
            </a:r>
            <a:r>
              <a:rPr lang="ko-KR" altLang="en-US" dirty="0"/>
              <a:t>요청을 받아서 </a:t>
            </a:r>
            <a:r>
              <a:rPr lang="en-US" altLang="ko-KR" dirty="0"/>
              <a:t>latency </a:t>
            </a:r>
            <a:r>
              <a:rPr lang="ko-KR" altLang="en-US" dirty="0"/>
              <a:t>정보를 수집하도록 구현하였습니다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6283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다음은 </a:t>
            </a:r>
            <a:r>
              <a:rPr lang="en-US" altLang="ko-KR" dirty="0"/>
              <a:t>DRL model</a:t>
            </a:r>
            <a:r>
              <a:rPr lang="ko-KR" altLang="en-US" dirty="0"/>
              <a:t>에 대한 설명입니다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612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DRL model</a:t>
            </a:r>
            <a:r>
              <a:rPr lang="ko-KR" altLang="en-US" dirty="0"/>
              <a:t>의 경우에는 앞 서 제시한 </a:t>
            </a:r>
            <a:r>
              <a:rPr lang="en-US" altLang="ko-KR" dirty="0"/>
              <a:t>monitoring system</a:t>
            </a:r>
            <a:r>
              <a:rPr lang="ko-KR" altLang="en-US" dirty="0"/>
              <a:t>으로 수집한 정보를 이용해서 이를 </a:t>
            </a:r>
            <a:r>
              <a:rPr lang="en-US" altLang="ko-KR" dirty="0"/>
              <a:t>Graph</a:t>
            </a:r>
            <a:r>
              <a:rPr lang="ko-KR" altLang="en-US" dirty="0"/>
              <a:t>로 구조화하고</a:t>
            </a:r>
            <a:r>
              <a:rPr lang="en-US" altLang="ko-KR" dirty="0"/>
              <a:t>, GNN</a:t>
            </a:r>
            <a:r>
              <a:rPr lang="ko-KR" altLang="en-US" dirty="0"/>
              <a:t>을 통해서 </a:t>
            </a:r>
            <a:r>
              <a:rPr lang="en-US" altLang="ko-KR" dirty="0"/>
              <a:t>embedding</a:t>
            </a:r>
            <a:r>
              <a:rPr lang="ko-KR" altLang="en-US" dirty="0"/>
              <a:t>하여 이를 활용하여 각 </a:t>
            </a:r>
            <a:r>
              <a:rPr lang="en-US" altLang="ko-KR" dirty="0"/>
              <a:t>node</a:t>
            </a:r>
            <a:r>
              <a:rPr lang="ko-KR" altLang="en-US" dirty="0"/>
              <a:t>에 대한 </a:t>
            </a:r>
            <a:r>
              <a:rPr lang="en-US" altLang="ko-KR" dirty="0"/>
              <a:t>score</a:t>
            </a:r>
            <a:r>
              <a:rPr lang="ko-KR" altLang="en-US" dirty="0"/>
              <a:t>를 매깁니다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6839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강화학습을 진행하기에 앞 서 </a:t>
            </a:r>
            <a:r>
              <a:rPr lang="en-US" altLang="ko-KR" dirty="0"/>
              <a:t>Kubernetes</a:t>
            </a:r>
            <a:r>
              <a:rPr lang="ko-KR" altLang="en-US" dirty="0"/>
              <a:t>에서 </a:t>
            </a:r>
            <a:r>
              <a:rPr lang="en-US" altLang="ko-KR" dirty="0"/>
              <a:t>monitoring system</a:t>
            </a:r>
            <a:r>
              <a:rPr lang="ko-KR" altLang="en-US" dirty="0"/>
              <a:t>을 통해서 수집한 정보를 강화학습 환경에 맞게 재정의하였습니다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이를 위해서</a:t>
            </a:r>
            <a:r>
              <a:rPr lang="en-US" altLang="ko-KR" dirty="0"/>
              <a:t>, State, action, reward</a:t>
            </a:r>
            <a:r>
              <a:rPr lang="ko-KR" altLang="en-US" dirty="0"/>
              <a:t>를 새롭게 정의하였습니다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60201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우선 </a:t>
            </a:r>
            <a:r>
              <a:rPr lang="en-US" altLang="ko-KR" dirty="0"/>
              <a:t>state</a:t>
            </a:r>
            <a:r>
              <a:rPr lang="ko-KR" altLang="en-US" dirty="0"/>
              <a:t>의 구성부터 확인해보겠습니다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우리는 </a:t>
            </a:r>
            <a:r>
              <a:rPr lang="en-US" altLang="ko-KR" dirty="0"/>
              <a:t>Service, Pod, node</a:t>
            </a:r>
            <a:r>
              <a:rPr lang="ko-KR" altLang="en-US" dirty="0"/>
              <a:t>에 해당하는 데이터를 각 </a:t>
            </a:r>
            <a:r>
              <a:rPr lang="ko-KR" altLang="en-US" dirty="0" err="1"/>
              <a:t>각</a:t>
            </a:r>
            <a:r>
              <a:rPr lang="ko-KR" altLang="en-US" dirty="0"/>
              <a:t> 수집하였고</a:t>
            </a:r>
            <a:r>
              <a:rPr lang="en-US" altLang="ko-KR" dirty="0"/>
              <a:t>, service </a:t>
            </a:r>
            <a:r>
              <a:rPr lang="ko-KR" altLang="en-US" dirty="0"/>
              <a:t>간</a:t>
            </a:r>
            <a:r>
              <a:rPr lang="en-US" altLang="ko-KR" dirty="0"/>
              <a:t>, </a:t>
            </a:r>
            <a:r>
              <a:rPr lang="ko-KR" altLang="en-US" dirty="0"/>
              <a:t>그리고 </a:t>
            </a:r>
            <a:r>
              <a:rPr lang="en-US" altLang="ko-KR" dirty="0"/>
              <a:t>node </a:t>
            </a:r>
            <a:r>
              <a:rPr lang="ko-KR" altLang="en-US" dirty="0"/>
              <a:t>간 </a:t>
            </a:r>
            <a:r>
              <a:rPr lang="en-US" altLang="ko-KR" dirty="0"/>
              <a:t>network </a:t>
            </a:r>
            <a:r>
              <a:rPr lang="ko-KR" altLang="en-US" dirty="0"/>
              <a:t>정보를 수집했습니다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또한</a:t>
            </a:r>
            <a:r>
              <a:rPr lang="en-US" altLang="ko-KR" dirty="0"/>
              <a:t>, </a:t>
            </a:r>
            <a:r>
              <a:rPr lang="en-US" altLang="ko-KR" dirty="0" err="1"/>
              <a:t>kubernetes</a:t>
            </a:r>
            <a:r>
              <a:rPr lang="en-US" altLang="ko-KR" dirty="0"/>
              <a:t> API</a:t>
            </a:r>
            <a:r>
              <a:rPr lang="ko-KR" altLang="en-US" dirty="0"/>
              <a:t>를 통해서 </a:t>
            </a:r>
            <a:r>
              <a:rPr lang="en-US" altLang="ko-KR" dirty="0"/>
              <a:t>pod</a:t>
            </a:r>
            <a:r>
              <a:rPr lang="ko-KR" altLang="en-US" dirty="0"/>
              <a:t>가 어떤 서비스에 포함되고</a:t>
            </a:r>
            <a:r>
              <a:rPr lang="en-US" altLang="ko-KR" dirty="0"/>
              <a:t>, </a:t>
            </a:r>
            <a:r>
              <a:rPr lang="ko-KR" altLang="en-US" dirty="0"/>
              <a:t>어떤 </a:t>
            </a:r>
            <a:r>
              <a:rPr lang="en-US" altLang="ko-KR" dirty="0"/>
              <a:t>node</a:t>
            </a:r>
            <a:r>
              <a:rPr lang="ko-KR" altLang="en-US" dirty="0"/>
              <a:t>에 </a:t>
            </a:r>
            <a:r>
              <a:rPr lang="en-US" altLang="ko-KR" dirty="0"/>
              <a:t>bind </a:t>
            </a:r>
            <a:r>
              <a:rPr lang="ko-KR" altLang="en-US" dirty="0"/>
              <a:t>되었는지를 알 수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이를 기반으로 위와 같은 </a:t>
            </a:r>
            <a:r>
              <a:rPr lang="en-US" altLang="ko-KR" dirty="0"/>
              <a:t>heterogeneous</a:t>
            </a:r>
            <a:r>
              <a:rPr lang="ko-KR" altLang="en-US" dirty="0"/>
              <a:t>한 </a:t>
            </a:r>
            <a:r>
              <a:rPr lang="en-US" altLang="ko-KR" dirty="0"/>
              <a:t>graph</a:t>
            </a:r>
            <a:r>
              <a:rPr lang="ko-KR" altLang="en-US" dirty="0"/>
              <a:t>를 구축하였습니다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6908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안을 각 </a:t>
            </a:r>
            <a:r>
              <a:rPr lang="ko-KR" altLang="en-US" dirty="0" err="1"/>
              <a:t>각</a:t>
            </a:r>
            <a:r>
              <a:rPr lang="ko-KR" altLang="en-US" dirty="0"/>
              <a:t> 살펴보면</a:t>
            </a:r>
            <a:r>
              <a:rPr lang="en-US" altLang="ko-KR" dirty="0"/>
              <a:t>, node </a:t>
            </a:r>
            <a:r>
              <a:rPr lang="ko-KR" altLang="en-US" dirty="0"/>
              <a:t>의 각 </a:t>
            </a:r>
            <a:r>
              <a:rPr lang="en-US" altLang="ko-KR" dirty="0"/>
              <a:t>vertex</a:t>
            </a:r>
            <a:r>
              <a:rPr lang="ko-KR" altLang="en-US" dirty="0"/>
              <a:t>는 </a:t>
            </a:r>
            <a:r>
              <a:rPr lang="en-US" altLang="ko-KR" dirty="0" err="1"/>
              <a:t>cpu</a:t>
            </a:r>
            <a:r>
              <a:rPr lang="en-US" altLang="ko-KR" dirty="0"/>
              <a:t>, memory</a:t>
            </a:r>
            <a:r>
              <a:rPr lang="ko-KR" altLang="en-US" dirty="0"/>
              <a:t> 사용량</a:t>
            </a:r>
            <a:r>
              <a:rPr lang="en-US" altLang="ko-KR" dirty="0"/>
              <a:t>, </a:t>
            </a:r>
            <a:r>
              <a:rPr lang="ko-KR" altLang="en-US" dirty="0"/>
              <a:t>수신 및 </a:t>
            </a:r>
            <a:r>
              <a:rPr lang="ko-KR" altLang="en-US" dirty="0" err="1"/>
              <a:t>전송량을</a:t>
            </a:r>
            <a:r>
              <a:rPr lang="ko-KR" altLang="en-US" dirty="0"/>
              <a:t> 얻을 수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그리고</a:t>
            </a:r>
            <a:r>
              <a:rPr lang="en-US" altLang="ko-KR" dirty="0"/>
              <a:t>, </a:t>
            </a:r>
            <a:r>
              <a:rPr lang="ko-KR" altLang="en-US" dirty="0"/>
              <a:t>앞 서 보았듯이 각 </a:t>
            </a:r>
            <a:r>
              <a:rPr lang="en-US" altLang="ko-KR" dirty="0"/>
              <a:t>node</a:t>
            </a:r>
            <a:r>
              <a:rPr lang="ko-KR" altLang="en-US" dirty="0"/>
              <a:t>들이 서로 간에 주고받은 </a:t>
            </a:r>
            <a:r>
              <a:rPr lang="en-US" altLang="ko-KR" dirty="0"/>
              <a:t>traffic</a:t>
            </a:r>
            <a:r>
              <a:rPr lang="ko-KR" altLang="en-US" dirty="0"/>
              <a:t>양과 </a:t>
            </a:r>
            <a:r>
              <a:rPr lang="en-US" altLang="ko-KR" dirty="0"/>
              <a:t>ping latency</a:t>
            </a:r>
            <a:r>
              <a:rPr lang="ko-KR" altLang="en-US" dirty="0"/>
              <a:t>를 </a:t>
            </a:r>
            <a:r>
              <a:rPr lang="en-US" altLang="ko-KR" dirty="0"/>
              <a:t>edge</a:t>
            </a:r>
            <a:r>
              <a:rPr lang="ko-KR" altLang="en-US" dirty="0"/>
              <a:t>로 표현합니다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23743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5334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메타버스 </a:t>
            </a:r>
            <a:r>
              <a:rPr lang="ko-KR" altLang="en-US" dirty="0" err="1"/>
              <a:t>딥러닝</a:t>
            </a:r>
            <a:r>
              <a:rPr lang="ko-KR" altLang="en-US" dirty="0"/>
              <a:t> </a:t>
            </a:r>
            <a:r>
              <a:rPr lang="en-US" altLang="ko-KR" dirty="0"/>
              <a:t>VR/AR</a:t>
            </a:r>
            <a:r>
              <a:rPr lang="ko-KR" altLang="en-US" dirty="0"/>
              <a:t> 등의 고수준의 </a:t>
            </a:r>
            <a:r>
              <a:rPr lang="en-US" altLang="ko-KR" dirty="0"/>
              <a:t>application</a:t>
            </a:r>
            <a:r>
              <a:rPr lang="ko-KR" altLang="en-US" dirty="0"/>
              <a:t>이</a:t>
            </a:r>
            <a:r>
              <a:rPr lang="en-US" altLang="ko-KR" dirty="0"/>
              <a:t> </a:t>
            </a:r>
            <a:r>
              <a:rPr lang="ko-KR" altLang="en-US" dirty="0"/>
              <a:t>등장하면서</a:t>
            </a:r>
            <a:r>
              <a:rPr lang="en-US" altLang="ko-KR" dirty="0"/>
              <a:t>, </a:t>
            </a:r>
            <a:r>
              <a:rPr lang="ko-KR" altLang="en-US" dirty="0"/>
              <a:t>높은 </a:t>
            </a:r>
            <a:r>
              <a:rPr lang="en-US" altLang="ko-KR" dirty="0"/>
              <a:t>Computing </a:t>
            </a:r>
            <a:r>
              <a:rPr lang="ko-KR" altLang="en-US" dirty="0"/>
              <a:t>및 </a:t>
            </a:r>
            <a:r>
              <a:rPr lang="en-US" altLang="ko-KR" dirty="0"/>
              <a:t>Network </a:t>
            </a:r>
            <a:r>
              <a:rPr lang="ko-KR" altLang="en-US" dirty="0"/>
              <a:t>성능에 대한 요구가 증가 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고성능</a:t>
            </a:r>
            <a:r>
              <a:rPr lang="en-US" altLang="ko-KR" dirty="0"/>
              <a:t>, </a:t>
            </a:r>
            <a:r>
              <a:rPr lang="ko-KR" altLang="en-US" dirty="0"/>
              <a:t>고용량</a:t>
            </a:r>
            <a:r>
              <a:rPr lang="en-US" altLang="ko-KR" dirty="0"/>
              <a:t>, </a:t>
            </a:r>
            <a:r>
              <a:rPr lang="ko-KR" altLang="en-US" dirty="0"/>
              <a:t>짧은 </a:t>
            </a:r>
            <a:r>
              <a:rPr lang="en-US" altLang="ko-KR" dirty="0"/>
              <a:t>latency </a:t>
            </a:r>
            <a:r>
              <a:rPr lang="ko-KR" altLang="en-US" dirty="0"/>
              <a:t>그리고 고수준의 보안 정책과 같은 다양한 요구사항을 만족시키기 위해서 전문화된 여러 </a:t>
            </a:r>
            <a:r>
              <a:rPr lang="en-US" altLang="ko-KR" dirty="0"/>
              <a:t>hardware </a:t>
            </a:r>
            <a:r>
              <a:rPr lang="ko-KR" altLang="en-US" dirty="0"/>
              <a:t>장치가 나왔지만</a:t>
            </a:r>
            <a:r>
              <a:rPr lang="en-US" altLang="ko-KR" dirty="0"/>
              <a:t>, </a:t>
            </a:r>
          </a:p>
          <a:p>
            <a:r>
              <a:rPr lang="ko-KR" altLang="en-US" dirty="0"/>
              <a:t>이는 한계가 존재했습니다</a:t>
            </a:r>
            <a:r>
              <a:rPr lang="en-US" altLang="ko-KR" dirty="0"/>
              <a:t>. CAPEX / OPEX </a:t>
            </a:r>
            <a:r>
              <a:rPr lang="ko-KR" altLang="en-US" dirty="0"/>
              <a:t>측면에서 너무 많은 비용을 필요한다는 점과 유연하게 네트워크를 구성하는 것이 어려워졌습니다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이에 따라 </a:t>
            </a:r>
            <a:r>
              <a:rPr lang="en-US" altLang="ko-KR" dirty="0"/>
              <a:t>software</a:t>
            </a:r>
            <a:r>
              <a:rPr lang="ko-KR" altLang="en-US" dirty="0"/>
              <a:t>를 통한 </a:t>
            </a:r>
            <a:r>
              <a:rPr lang="en-US" altLang="ko-KR" dirty="0"/>
              <a:t>Network function</a:t>
            </a:r>
            <a:r>
              <a:rPr lang="ko-KR" altLang="en-US" dirty="0"/>
              <a:t>을 구현하는 </a:t>
            </a:r>
            <a:r>
              <a:rPr lang="en-US" altLang="ko-KR" dirty="0"/>
              <a:t>NFV</a:t>
            </a:r>
            <a:r>
              <a:rPr lang="ko-KR" altLang="en-US" dirty="0"/>
              <a:t>와 같은 개념이 등장했습니다</a:t>
            </a:r>
            <a:r>
              <a:rPr lang="en-US" altLang="ko-KR" dirty="0"/>
              <a:t>. </a:t>
            </a:r>
            <a:r>
              <a:rPr lang="ko-KR" altLang="en-US" dirty="0"/>
              <a:t>이는 필요에 따라 생성</a:t>
            </a:r>
            <a:r>
              <a:rPr lang="en-US" altLang="ko-KR" dirty="0"/>
              <a:t>, </a:t>
            </a:r>
            <a:r>
              <a:rPr lang="ko-KR" altLang="en-US" dirty="0"/>
              <a:t>조회</a:t>
            </a:r>
            <a:r>
              <a:rPr lang="en-US" altLang="ko-KR" dirty="0"/>
              <a:t>, </a:t>
            </a:r>
            <a:r>
              <a:rPr lang="ko-KR" altLang="en-US" dirty="0"/>
              <a:t>수정</a:t>
            </a:r>
            <a:r>
              <a:rPr lang="en-US" altLang="ko-KR" dirty="0"/>
              <a:t>, </a:t>
            </a:r>
            <a:r>
              <a:rPr lang="ko-KR" altLang="en-US" dirty="0"/>
              <a:t>삭제가 가능하여 유연한 네트워크의 구성을 가능하게 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90268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3291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Action</a:t>
            </a:r>
            <a:r>
              <a:rPr lang="ko-KR" altLang="en-US" dirty="0"/>
              <a:t>의 경우에는 각 </a:t>
            </a:r>
            <a:r>
              <a:rPr lang="en-US" altLang="ko-KR" dirty="0"/>
              <a:t>node</a:t>
            </a:r>
            <a:r>
              <a:rPr lang="ko-KR" altLang="en-US" dirty="0"/>
              <a:t>의 </a:t>
            </a:r>
            <a:r>
              <a:rPr lang="en-US" altLang="ko-KR" dirty="0"/>
              <a:t>score</a:t>
            </a:r>
            <a:r>
              <a:rPr lang="ko-KR" altLang="en-US" dirty="0"/>
              <a:t>를 출력하도록 하였고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Reward</a:t>
            </a:r>
            <a:r>
              <a:rPr lang="ko-KR" altLang="en-US" dirty="0"/>
              <a:t>의 경우에는 </a:t>
            </a:r>
            <a:r>
              <a:rPr lang="en-US" altLang="ko-KR" dirty="0"/>
              <a:t>Power Consumption, Latency, Service Availability</a:t>
            </a:r>
            <a:r>
              <a:rPr lang="ko-KR" altLang="en-US" dirty="0"/>
              <a:t>를 모두 고려할 수 있도록 설정하였다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이를 위해서 평균 </a:t>
            </a:r>
            <a:r>
              <a:rPr lang="en-US" altLang="ko-KR" dirty="0"/>
              <a:t>Power consumption</a:t>
            </a:r>
            <a:r>
              <a:rPr lang="ko-KR" altLang="en-US" dirty="0"/>
              <a:t>과 </a:t>
            </a:r>
            <a:r>
              <a:rPr lang="en-US" altLang="ko-KR" dirty="0"/>
              <a:t>Latency</a:t>
            </a:r>
            <a:r>
              <a:rPr lang="ko-KR" altLang="en-US" dirty="0"/>
              <a:t>를 곱한 값에 </a:t>
            </a:r>
            <a:r>
              <a:rPr lang="en-US" altLang="ko-KR" dirty="0"/>
              <a:t>availability</a:t>
            </a:r>
            <a:r>
              <a:rPr lang="ko-KR" altLang="en-US" dirty="0"/>
              <a:t>를 나눈 값에 </a:t>
            </a:r>
            <a:r>
              <a:rPr lang="en-US" altLang="ko-KR" dirty="0"/>
              <a:t>–</a:t>
            </a:r>
            <a:r>
              <a:rPr lang="ko-KR" altLang="en-US" dirty="0"/>
              <a:t>값을 취하도록 하였다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이에</a:t>
            </a:r>
            <a:r>
              <a:rPr lang="en-US" altLang="ko-KR" dirty="0"/>
              <a:t> </a:t>
            </a:r>
            <a:r>
              <a:rPr lang="ko-KR" altLang="en-US" dirty="0"/>
              <a:t>따라 </a:t>
            </a:r>
            <a:r>
              <a:rPr lang="en-US" altLang="ko-KR" dirty="0"/>
              <a:t>power consumption</a:t>
            </a:r>
            <a:r>
              <a:rPr lang="ko-KR" altLang="en-US" dirty="0"/>
              <a:t> 과 </a:t>
            </a:r>
            <a:r>
              <a:rPr lang="en-US" altLang="ko-KR" dirty="0"/>
              <a:t>latency </a:t>
            </a:r>
            <a:r>
              <a:rPr lang="ko-KR" altLang="en-US" dirty="0"/>
              <a:t>가 감소할 수록 </a:t>
            </a:r>
            <a:r>
              <a:rPr lang="en-US" altLang="ko-KR" dirty="0"/>
              <a:t>reward</a:t>
            </a:r>
            <a:r>
              <a:rPr lang="ko-KR" altLang="en-US" dirty="0"/>
              <a:t>는 증가하고</a:t>
            </a:r>
            <a:r>
              <a:rPr lang="en-US" altLang="ko-KR" dirty="0"/>
              <a:t>, service availability</a:t>
            </a:r>
            <a:r>
              <a:rPr lang="ko-KR" altLang="en-US" dirty="0"/>
              <a:t>가 증가할 수록 </a:t>
            </a:r>
            <a:r>
              <a:rPr lang="en-US" altLang="ko-KR" dirty="0"/>
              <a:t>reward</a:t>
            </a:r>
            <a:r>
              <a:rPr lang="ko-KR" altLang="en-US" dirty="0"/>
              <a:t>는 증가하게 되었다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Service availability</a:t>
            </a:r>
            <a:r>
              <a:rPr lang="ko-KR" altLang="en-US" dirty="0"/>
              <a:t>를 계산할 때</a:t>
            </a:r>
            <a:r>
              <a:rPr lang="en-US" altLang="ko-KR" dirty="0"/>
              <a:t>, </a:t>
            </a:r>
            <a:r>
              <a:rPr lang="ko-KR" altLang="en-US" dirty="0"/>
              <a:t>우리는 </a:t>
            </a:r>
            <a:r>
              <a:rPr lang="en-US" altLang="ko-KR" dirty="0"/>
              <a:t>failure point</a:t>
            </a:r>
            <a:r>
              <a:rPr lang="ko-KR" altLang="en-US" dirty="0"/>
              <a:t>의 개수를 전체 </a:t>
            </a:r>
            <a:r>
              <a:rPr lang="en-US" altLang="ko-KR" dirty="0"/>
              <a:t>node </a:t>
            </a:r>
            <a:r>
              <a:rPr lang="ko-KR" altLang="en-US" dirty="0"/>
              <a:t>개수로 나눈 값을 취하였다</a:t>
            </a:r>
            <a:r>
              <a:rPr lang="en-US" altLang="ko-KR" dirty="0"/>
              <a:t>. </a:t>
            </a:r>
            <a:r>
              <a:rPr lang="ko-KR" altLang="en-US" dirty="0"/>
              <a:t>즉</a:t>
            </a:r>
            <a:r>
              <a:rPr lang="en-US" altLang="ko-KR" dirty="0"/>
              <a:t>, service</a:t>
            </a:r>
            <a:r>
              <a:rPr lang="ko-KR" altLang="en-US" dirty="0"/>
              <a:t>가 여러 </a:t>
            </a:r>
            <a:r>
              <a:rPr lang="en-US" altLang="ko-KR" dirty="0"/>
              <a:t>node</a:t>
            </a:r>
            <a:r>
              <a:rPr lang="ko-KR" altLang="en-US" dirty="0"/>
              <a:t>에 </a:t>
            </a:r>
            <a:r>
              <a:rPr lang="ko-KR" altLang="en-US" dirty="0" err="1"/>
              <a:t>퍼져있다면</a:t>
            </a:r>
            <a:r>
              <a:rPr lang="en-US" altLang="ko-KR" dirty="0"/>
              <a:t>, </a:t>
            </a:r>
            <a:r>
              <a:rPr lang="ko-KR" altLang="en-US" dirty="0"/>
              <a:t>이 점수는 높아지고 그렇지 않다면 떨어지게 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여타 일반 논문에서는 </a:t>
            </a:r>
            <a:r>
              <a:rPr lang="en-US" altLang="ko-KR" dirty="0"/>
              <a:t>weighted average sum</a:t>
            </a:r>
            <a:r>
              <a:rPr lang="ko-KR" altLang="en-US" dirty="0"/>
              <a:t>을 수행하는 경우가 일반적인데 이 경우에는 </a:t>
            </a:r>
            <a:r>
              <a:rPr lang="en-US" altLang="ko-KR" dirty="0"/>
              <a:t>weight parameter</a:t>
            </a:r>
            <a:r>
              <a:rPr lang="ko-KR" altLang="en-US" dirty="0"/>
              <a:t>를 튜닝하는 과정이 필요하다</a:t>
            </a:r>
            <a:r>
              <a:rPr lang="en-US" altLang="ko-KR" dirty="0"/>
              <a:t>. </a:t>
            </a:r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위와 같은 설계를 하게 되면 튜닝의 과정이 </a:t>
            </a:r>
            <a:r>
              <a:rPr lang="ko-KR" altLang="en-US" dirty="0" err="1"/>
              <a:t>필요없다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4558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GNN </a:t>
            </a:r>
            <a:r>
              <a:rPr lang="ko-KR" altLang="en-US" dirty="0"/>
              <a:t>모델은 </a:t>
            </a:r>
            <a:r>
              <a:rPr lang="en-US" altLang="ko-KR" dirty="0"/>
              <a:t>DRL </a:t>
            </a:r>
            <a:r>
              <a:rPr lang="ko-KR" altLang="en-US" dirty="0"/>
              <a:t>모델의 앞단에서 </a:t>
            </a:r>
            <a:r>
              <a:rPr lang="en-US" altLang="ko-KR" dirty="0"/>
              <a:t>Graph </a:t>
            </a:r>
            <a:r>
              <a:rPr lang="ko-KR" altLang="en-US" dirty="0"/>
              <a:t>형태로 전달한 데이터를 학습에 사용하기 위해서 </a:t>
            </a:r>
            <a:r>
              <a:rPr lang="en-US" altLang="ko-KR" dirty="0"/>
              <a:t>vector</a:t>
            </a:r>
            <a:r>
              <a:rPr lang="ko-KR" altLang="en-US" dirty="0"/>
              <a:t>로 </a:t>
            </a:r>
            <a:r>
              <a:rPr lang="en-US" altLang="ko-KR" dirty="0"/>
              <a:t>embedding</a:t>
            </a:r>
            <a:r>
              <a:rPr lang="ko-KR" altLang="en-US" dirty="0"/>
              <a:t>한다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 과정에서 우리는 </a:t>
            </a:r>
            <a:r>
              <a:rPr lang="en-US" altLang="ko-KR" dirty="0"/>
              <a:t>Graph</a:t>
            </a:r>
            <a:r>
              <a:rPr lang="ko-KR" altLang="en-US" dirty="0"/>
              <a:t> </a:t>
            </a:r>
            <a:r>
              <a:rPr lang="en-US" altLang="ko-KR" dirty="0" err="1"/>
              <a:t>Atttention</a:t>
            </a:r>
            <a:r>
              <a:rPr lang="ko-KR" altLang="en-US" dirty="0"/>
              <a:t> </a:t>
            </a:r>
            <a:r>
              <a:rPr lang="en-US" altLang="ko-KR" dirty="0"/>
              <a:t>Network</a:t>
            </a:r>
            <a:r>
              <a:rPr lang="ko-KR" altLang="en-US" dirty="0"/>
              <a:t> </a:t>
            </a:r>
            <a:r>
              <a:rPr lang="en-US" altLang="ko-KR" dirty="0"/>
              <a:t>(GAT)</a:t>
            </a:r>
            <a:r>
              <a:rPr lang="ko-KR" altLang="en-US" dirty="0"/>
              <a:t>만 사용한 방식과 </a:t>
            </a:r>
            <a:r>
              <a:rPr lang="en-US" altLang="ko-KR" dirty="0"/>
              <a:t>GAT</a:t>
            </a:r>
            <a:r>
              <a:rPr lang="ko-KR" altLang="en-US" dirty="0"/>
              <a:t>와 </a:t>
            </a:r>
            <a:r>
              <a:rPr lang="en-US" altLang="ko-KR" dirty="0"/>
              <a:t>Graph SAGE</a:t>
            </a:r>
            <a:r>
              <a:rPr lang="ko-KR" altLang="en-US" dirty="0"/>
              <a:t>를 혼합한 방식을 적용하였다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이렇게 각 </a:t>
            </a:r>
            <a:r>
              <a:rPr lang="en-US" altLang="ko-KR" dirty="0"/>
              <a:t>node</a:t>
            </a:r>
            <a:r>
              <a:rPr lang="ko-KR" altLang="en-US" dirty="0"/>
              <a:t>에 대한 </a:t>
            </a:r>
            <a:r>
              <a:rPr lang="en-US" altLang="ko-KR" dirty="0"/>
              <a:t>embedding</a:t>
            </a:r>
            <a:r>
              <a:rPr lang="ko-KR" altLang="en-US" dirty="0"/>
              <a:t>과 </a:t>
            </a:r>
            <a:r>
              <a:rPr lang="en-US" altLang="ko-KR" dirty="0"/>
              <a:t>service</a:t>
            </a:r>
            <a:r>
              <a:rPr lang="ko-KR" altLang="en-US" dirty="0"/>
              <a:t>에 대한 </a:t>
            </a:r>
            <a:r>
              <a:rPr lang="en-US" altLang="ko-KR" dirty="0"/>
              <a:t>embedding</a:t>
            </a:r>
            <a:r>
              <a:rPr lang="ko-KR" altLang="en-US" dirty="0"/>
              <a:t>을 획득하면</a:t>
            </a:r>
            <a:r>
              <a:rPr lang="en-US" altLang="ko-KR" dirty="0"/>
              <a:t>, </a:t>
            </a:r>
          </a:p>
          <a:p>
            <a:endParaRPr lang="en-US" altLang="ko-KR" dirty="0"/>
          </a:p>
          <a:p>
            <a:r>
              <a:rPr lang="ko-KR" altLang="en-US" dirty="0"/>
              <a:t>최종으로는 각 </a:t>
            </a:r>
            <a:r>
              <a:rPr lang="en-US" altLang="ko-KR" dirty="0"/>
              <a:t>node</a:t>
            </a:r>
            <a:r>
              <a:rPr lang="ko-KR" altLang="en-US" dirty="0"/>
              <a:t>에 대한 </a:t>
            </a:r>
            <a:r>
              <a:rPr lang="en-US" altLang="ko-KR" dirty="0"/>
              <a:t>embedding vector </a:t>
            </a:r>
            <a:r>
              <a:rPr lang="ko-KR" altLang="en-US" dirty="0"/>
              <a:t>들과 위치 시키고자 하는 </a:t>
            </a:r>
            <a:r>
              <a:rPr lang="en-US" altLang="ko-KR" dirty="0"/>
              <a:t>pod</a:t>
            </a:r>
            <a:r>
              <a:rPr lang="ko-KR" altLang="en-US" dirty="0"/>
              <a:t>가 속한 </a:t>
            </a:r>
            <a:r>
              <a:rPr lang="en-US" altLang="ko-KR" dirty="0"/>
              <a:t>service</a:t>
            </a:r>
            <a:r>
              <a:rPr lang="ko-KR" altLang="en-US" dirty="0"/>
              <a:t>의 </a:t>
            </a:r>
            <a:r>
              <a:rPr lang="en-US" altLang="ko-KR" dirty="0"/>
              <a:t>embedding </a:t>
            </a:r>
            <a:r>
              <a:rPr lang="ko-KR" altLang="en-US" dirty="0"/>
              <a:t>을 묶어서 다음 </a:t>
            </a:r>
            <a:r>
              <a:rPr lang="en-US" altLang="ko-KR" dirty="0"/>
              <a:t>Deep Learning Layer</a:t>
            </a:r>
            <a:r>
              <a:rPr lang="ko-KR" altLang="en-US" dirty="0"/>
              <a:t>로 전달한다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79352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GNN</a:t>
            </a:r>
            <a:r>
              <a:rPr lang="ko-KR" altLang="en-US" dirty="0"/>
              <a:t>을 통해서 </a:t>
            </a:r>
            <a:r>
              <a:rPr lang="en-US" altLang="ko-KR" dirty="0"/>
              <a:t>embedding </a:t>
            </a:r>
            <a:r>
              <a:rPr lang="ko-KR" altLang="en-US" dirty="0"/>
              <a:t>된 </a:t>
            </a:r>
            <a:r>
              <a:rPr lang="en-US" altLang="ko-KR" dirty="0"/>
              <a:t>vector </a:t>
            </a:r>
            <a:r>
              <a:rPr lang="ko-KR" altLang="en-US" dirty="0"/>
              <a:t>를 이용해서 최종으로 우리는 </a:t>
            </a:r>
            <a:r>
              <a:rPr lang="en-US" altLang="ko-KR" dirty="0"/>
              <a:t>action</a:t>
            </a:r>
            <a:r>
              <a:rPr lang="ko-KR" altLang="en-US" dirty="0"/>
              <a:t> 즉 각 </a:t>
            </a:r>
            <a:r>
              <a:rPr lang="en-US" altLang="ko-KR" dirty="0"/>
              <a:t>node</a:t>
            </a:r>
            <a:r>
              <a:rPr lang="ko-KR" altLang="en-US" dirty="0"/>
              <a:t>를 선택하는 것에 대한 </a:t>
            </a:r>
            <a:r>
              <a:rPr lang="en-US" altLang="ko-KR" dirty="0"/>
              <a:t>Value</a:t>
            </a:r>
            <a:r>
              <a:rPr lang="ko-KR" altLang="en-US" dirty="0"/>
              <a:t>를 추론하고</a:t>
            </a:r>
            <a:r>
              <a:rPr lang="en-US" altLang="ko-KR" dirty="0"/>
              <a:t>, </a:t>
            </a:r>
            <a:r>
              <a:rPr lang="ko-KR" altLang="en-US" dirty="0"/>
              <a:t>이 과정에서 </a:t>
            </a:r>
            <a:r>
              <a:rPr lang="en-US" altLang="ko-KR" dirty="0"/>
              <a:t>node </a:t>
            </a:r>
            <a:r>
              <a:rPr lang="ko-KR" altLang="en-US" dirty="0"/>
              <a:t>를 선택하는 것 자체에 대한 추론을 수행한다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 학습 과정에서 우리는 </a:t>
            </a:r>
            <a:r>
              <a:rPr lang="en-US" altLang="ko-KR" dirty="0"/>
              <a:t>SAC, TD3, DQN</a:t>
            </a:r>
            <a:r>
              <a:rPr lang="ko-KR" altLang="en-US" dirty="0"/>
              <a:t>을 활용하였다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47032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전체 </a:t>
            </a:r>
            <a:r>
              <a:rPr lang="en-US" altLang="ko-KR" dirty="0"/>
              <a:t>DRL </a:t>
            </a:r>
            <a:r>
              <a:rPr lang="ko-KR" altLang="en-US" dirty="0"/>
              <a:t>과정을 다시 풀어서 보자면 다음과 같은 구조를 가집니다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State </a:t>
            </a:r>
            <a:r>
              <a:rPr lang="ko-KR" altLang="en-US" dirty="0"/>
              <a:t>정보를 입력으로 받는다</a:t>
            </a:r>
            <a:r>
              <a:rPr lang="en-US" altLang="ko-KR" dirty="0"/>
              <a:t>. </a:t>
            </a:r>
            <a:r>
              <a:rPr lang="ko-KR" altLang="en-US" dirty="0"/>
              <a:t>이 </a:t>
            </a:r>
            <a:r>
              <a:rPr lang="en-US" altLang="ko-KR" dirty="0"/>
              <a:t>State </a:t>
            </a:r>
            <a:r>
              <a:rPr lang="ko-KR" altLang="en-US" dirty="0"/>
              <a:t>정보는 </a:t>
            </a:r>
            <a:r>
              <a:rPr lang="en-US" altLang="ko-KR" dirty="0"/>
              <a:t>Graph </a:t>
            </a:r>
            <a:r>
              <a:rPr lang="ko-KR" altLang="en-US" dirty="0"/>
              <a:t>형태로 주어지기 때문에 이를 </a:t>
            </a:r>
            <a:r>
              <a:rPr lang="en-US" altLang="ko-KR" dirty="0"/>
              <a:t>vector </a:t>
            </a:r>
            <a:r>
              <a:rPr lang="ko-KR" altLang="en-US" dirty="0"/>
              <a:t>형태로 </a:t>
            </a:r>
            <a:r>
              <a:rPr lang="en-US" altLang="ko-KR" dirty="0"/>
              <a:t>embedding</a:t>
            </a:r>
            <a:r>
              <a:rPr lang="ko-KR" altLang="en-US" dirty="0"/>
              <a:t>하기 위해서 </a:t>
            </a:r>
            <a:r>
              <a:rPr lang="en-US" altLang="ko-KR" dirty="0"/>
              <a:t>GNN</a:t>
            </a:r>
            <a:r>
              <a:rPr lang="ko-KR" altLang="en-US" dirty="0"/>
              <a:t>을 거치며</a:t>
            </a:r>
            <a:r>
              <a:rPr lang="en-US" altLang="ko-KR" dirty="0"/>
              <a:t>, GNN</a:t>
            </a:r>
            <a:r>
              <a:rPr lang="ko-KR" altLang="en-US" dirty="0"/>
              <a:t>은 이를 각 </a:t>
            </a:r>
            <a:r>
              <a:rPr lang="en-US" altLang="ko-KR" dirty="0"/>
              <a:t>node,</a:t>
            </a:r>
            <a:r>
              <a:rPr lang="ko-KR" altLang="en-US" dirty="0"/>
              <a:t> </a:t>
            </a:r>
            <a:r>
              <a:rPr lang="en-US" altLang="ko-KR" dirty="0"/>
              <a:t>service </a:t>
            </a:r>
            <a:r>
              <a:rPr lang="ko-KR" altLang="en-US" dirty="0"/>
              <a:t>에 대한 </a:t>
            </a:r>
            <a:r>
              <a:rPr lang="en-US" altLang="ko-KR" dirty="0"/>
              <a:t>vector</a:t>
            </a:r>
            <a:r>
              <a:rPr lang="ko-KR" altLang="en-US" dirty="0"/>
              <a:t>로 변환합니다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우리는 각 </a:t>
            </a:r>
            <a:r>
              <a:rPr lang="en-US" altLang="ko-KR" dirty="0"/>
              <a:t>node </a:t>
            </a:r>
            <a:r>
              <a:rPr lang="ko-KR" altLang="en-US" dirty="0"/>
              <a:t>에 대한 </a:t>
            </a:r>
            <a:r>
              <a:rPr lang="en-US" altLang="ko-KR" dirty="0"/>
              <a:t>vector</a:t>
            </a:r>
            <a:r>
              <a:rPr lang="ko-KR" altLang="en-US" dirty="0"/>
              <a:t>에 </a:t>
            </a:r>
            <a:r>
              <a:rPr lang="en-US" altLang="ko-KR" dirty="0"/>
              <a:t>scheduling</a:t>
            </a:r>
            <a:r>
              <a:rPr lang="ko-KR" altLang="en-US" dirty="0"/>
              <a:t>의 타겟이 되는 </a:t>
            </a:r>
            <a:r>
              <a:rPr lang="en-US" altLang="ko-KR" dirty="0"/>
              <a:t>service</a:t>
            </a:r>
            <a:r>
              <a:rPr lang="ko-KR" altLang="en-US" dirty="0"/>
              <a:t>의 </a:t>
            </a:r>
            <a:r>
              <a:rPr lang="en-US" altLang="ko-KR" dirty="0"/>
              <a:t>vector</a:t>
            </a:r>
            <a:r>
              <a:rPr lang="ko-KR" altLang="en-US" dirty="0"/>
              <a:t>를 </a:t>
            </a:r>
            <a:r>
              <a:rPr lang="en-US" altLang="ko-KR" dirty="0" err="1"/>
              <a:t>concat</a:t>
            </a:r>
            <a:r>
              <a:rPr lang="ko-KR" altLang="en-US" dirty="0"/>
              <a:t>한다</a:t>
            </a:r>
            <a:r>
              <a:rPr lang="en-US" altLang="ko-KR" dirty="0"/>
              <a:t>. </a:t>
            </a:r>
            <a:r>
              <a:rPr lang="ko-KR" altLang="en-US" dirty="0"/>
              <a:t>이 결과로 우리는 총 </a:t>
            </a:r>
            <a:r>
              <a:rPr lang="en-US" altLang="ko-KR" dirty="0"/>
              <a:t>node </a:t>
            </a:r>
            <a:r>
              <a:rPr lang="ko-KR" altLang="en-US" dirty="0"/>
              <a:t>개수만큼의 </a:t>
            </a:r>
            <a:r>
              <a:rPr lang="en-US" altLang="ko-KR" dirty="0"/>
              <a:t>vector</a:t>
            </a:r>
            <a:r>
              <a:rPr lang="ko-KR" altLang="en-US" dirty="0"/>
              <a:t>를 획득할 수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이를 각 </a:t>
            </a:r>
            <a:r>
              <a:rPr lang="en-US" altLang="ko-KR" dirty="0"/>
              <a:t>DRL model</a:t>
            </a:r>
            <a:r>
              <a:rPr lang="ko-KR" altLang="en-US" dirty="0"/>
              <a:t>의 </a:t>
            </a:r>
            <a:r>
              <a:rPr lang="en-US" altLang="ko-KR" dirty="0"/>
              <a:t>policy, value </a:t>
            </a:r>
            <a:r>
              <a:rPr lang="ko-KR" altLang="en-US" dirty="0"/>
              <a:t>추정에 사용한다</a:t>
            </a:r>
            <a:r>
              <a:rPr lang="en-US" altLang="ko-KR" dirty="0"/>
              <a:t>. </a:t>
            </a:r>
            <a:r>
              <a:rPr lang="ko-KR" altLang="en-US" dirty="0"/>
              <a:t>이를 통해서 우리는 각 </a:t>
            </a:r>
            <a:r>
              <a:rPr lang="en-US" altLang="ko-KR" dirty="0"/>
              <a:t>node</a:t>
            </a:r>
            <a:r>
              <a:rPr lang="ko-KR" altLang="en-US" dirty="0"/>
              <a:t>의 </a:t>
            </a:r>
            <a:r>
              <a:rPr lang="en-US" altLang="ko-KR" dirty="0"/>
              <a:t>policy</a:t>
            </a:r>
            <a:r>
              <a:rPr lang="ko-KR" altLang="en-US" dirty="0"/>
              <a:t>를 추정할 수 있습니다</a:t>
            </a:r>
            <a:r>
              <a:rPr lang="en-US" altLang="ko-KR" dirty="0"/>
              <a:t>. </a:t>
            </a:r>
            <a:r>
              <a:rPr lang="ko-KR" altLang="en-US" dirty="0"/>
              <a:t>이 중에서 가장 높은 값을 가지는 </a:t>
            </a:r>
            <a:r>
              <a:rPr lang="en-US" altLang="ko-KR" dirty="0"/>
              <a:t>node</a:t>
            </a:r>
            <a:r>
              <a:rPr lang="ko-KR" altLang="en-US" dirty="0"/>
              <a:t>를 최종으로 선택하고</a:t>
            </a:r>
            <a:r>
              <a:rPr lang="en-US" altLang="ko-KR" dirty="0"/>
              <a:t>, </a:t>
            </a:r>
            <a:r>
              <a:rPr lang="ko-KR" altLang="en-US" dirty="0"/>
              <a:t>이를 </a:t>
            </a:r>
            <a:r>
              <a:rPr lang="en-US" altLang="ko-KR" dirty="0" err="1"/>
              <a:t>kubernetes</a:t>
            </a:r>
            <a:r>
              <a:rPr lang="en-US" altLang="ko-KR" dirty="0"/>
              <a:t> cluster </a:t>
            </a:r>
            <a:r>
              <a:rPr lang="ko-KR" altLang="en-US" dirty="0"/>
              <a:t>에</a:t>
            </a:r>
            <a:r>
              <a:rPr lang="en-US" altLang="ko-KR" dirty="0"/>
              <a:t> </a:t>
            </a:r>
            <a:r>
              <a:rPr lang="ko-KR" altLang="en-US" dirty="0"/>
              <a:t>전달합니다</a:t>
            </a:r>
            <a:r>
              <a:rPr lang="en-US" altLang="ko-KR" dirty="0"/>
              <a:t>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9362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실험을 수행하기 위해서 우리는 총 </a:t>
            </a:r>
            <a:r>
              <a:rPr lang="en-US" altLang="ko-KR" dirty="0"/>
              <a:t>4</a:t>
            </a:r>
            <a:r>
              <a:rPr lang="ko-KR" altLang="en-US" dirty="0"/>
              <a:t>개의 </a:t>
            </a:r>
            <a:r>
              <a:rPr lang="en-US" altLang="ko-KR" dirty="0"/>
              <a:t>hardware node</a:t>
            </a:r>
            <a:r>
              <a:rPr lang="ko-KR" altLang="en-US" dirty="0"/>
              <a:t>와 </a:t>
            </a:r>
            <a:r>
              <a:rPr lang="en-US" altLang="ko-KR" dirty="0"/>
              <a:t>10</a:t>
            </a:r>
            <a:r>
              <a:rPr lang="ko-KR" altLang="en-US" dirty="0"/>
              <a:t>개의 </a:t>
            </a:r>
            <a:r>
              <a:rPr lang="en-US" altLang="ko-KR" dirty="0"/>
              <a:t>service</a:t>
            </a:r>
            <a:r>
              <a:rPr lang="ko-KR" altLang="en-US" dirty="0"/>
              <a:t>를 준비하였습니다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en-US" altLang="ko-KR" dirty="0"/>
              <a:t>Service</a:t>
            </a:r>
            <a:r>
              <a:rPr lang="ko-KR" altLang="en-US" dirty="0"/>
              <a:t>의 경우에는 아래와 같이 다양한 </a:t>
            </a:r>
            <a:r>
              <a:rPr lang="en-US" altLang="ko-KR" dirty="0"/>
              <a:t>network function </a:t>
            </a:r>
            <a:r>
              <a:rPr lang="ko-KR" altLang="en-US" dirty="0"/>
              <a:t>이 있을 수 있는데 이를 모두 구현하는 것은 사실상 너무 어렵기 때문에 임의로 이를 대체하기 위한 </a:t>
            </a:r>
            <a:r>
              <a:rPr lang="en-US" altLang="ko-KR" dirty="0"/>
              <a:t>simulator</a:t>
            </a:r>
            <a:r>
              <a:rPr lang="ko-KR" altLang="en-US" dirty="0"/>
              <a:t>를 제작하였습니다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21716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즉</a:t>
            </a:r>
            <a:r>
              <a:rPr lang="en-US" altLang="ko-KR" dirty="0"/>
              <a:t>, SFC </a:t>
            </a:r>
            <a:r>
              <a:rPr lang="ko-KR" altLang="en-US" dirty="0"/>
              <a:t>와 유사하게 동작할 수 있도록 하기 위해서 우리는 </a:t>
            </a:r>
            <a:r>
              <a:rPr lang="en-US" altLang="ko-KR" dirty="0"/>
              <a:t>traffic</a:t>
            </a:r>
            <a:r>
              <a:rPr lang="ko-KR" altLang="en-US" dirty="0"/>
              <a:t>에 따라서 각 </a:t>
            </a:r>
            <a:r>
              <a:rPr lang="en-US" altLang="ko-KR" dirty="0"/>
              <a:t>Network function</a:t>
            </a:r>
            <a:r>
              <a:rPr lang="ko-KR" altLang="en-US" dirty="0"/>
              <a:t>이 다음 </a:t>
            </a:r>
            <a:r>
              <a:rPr lang="en-US" altLang="ko-KR" dirty="0"/>
              <a:t>Network function</a:t>
            </a:r>
            <a:r>
              <a:rPr lang="ko-KR" altLang="en-US" dirty="0"/>
              <a:t>으로 이를 </a:t>
            </a:r>
            <a:r>
              <a:rPr lang="en-US" altLang="ko-KR" dirty="0"/>
              <a:t>forwarding</a:t>
            </a:r>
            <a:r>
              <a:rPr lang="ko-KR" altLang="en-US" dirty="0"/>
              <a:t>할 수 있도록 하였습니다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그리고</a:t>
            </a:r>
            <a:r>
              <a:rPr lang="en-US" altLang="ko-KR" dirty="0"/>
              <a:t>, </a:t>
            </a:r>
            <a:r>
              <a:rPr lang="ko-KR" altLang="en-US" dirty="0"/>
              <a:t>해당 </a:t>
            </a:r>
            <a:r>
              <a:rPr lang="en-US" altLang="ko-KR" dirty="0"/>
              <a:t>network function </a:t>
            </a:r>
            <a:r>
              <a:rPr lang="ko-KR" altLang="en-US" dirty="0"/>
              <a:t>내부에서 일정 수치만큼의 </a:t>
            </a:r>
            <a:r>
              <a:rPr lang="en-US" altLang="ko-KR" dirty="0"/>
              <a:t>CPU, Memory, Bandwidth</a:t>
            </a:r>
            <a:r>
              <a:rPr lang="ko-KR" altLang="en-US" dirty="0"/>
              <a:t> 등을 소모할 수 있도록 하였습니다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이를 위해서 </a:t>
            </a:r>
            <a:r>
              <a:rPr lang="en-US" altLang="ko-KR" dirty="0"/>
              <a:t>stress-ng library</a:t>
            </a:r>
            <a:r>
              <a:rPr lang="ko-KR" altLang="en-US" dirty="0"/>
              <a:t>를 이용하였습니다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65346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이를 도식화하자면 다음과 같이 전달하고자 하는 데이터 </a:t>
            </a:r>
            <a:r>
              <a:rPr lang="en-US" altLang="ko-KR" dirty="0"/>
              <a:t>packet </a:t>
            </a:r>
            <a:r>
              <a:rPr lang="ko-KR" altLang="en-US" dirty="0"/>
              <a:t>과 같이 다음 </a:t>
            </a:r>
            <a:r>
              <a:rPr lang="en-US" altLang="ko-KR" dirty="0"/>
              <a:t>Network function</a:t>
            </a:r>
            <a:r>
              <a:rPr lang="ko-KR" altLang="en-US" dirty="0"/>
              <a:t>의 주소를 지정할 수 있도록 </a:t>
            </a:r>
            <a:r>
              <a:rPr lang="en-US" altLang="ko-KR" dirty="0" err="1"/>
              <a:t>capsulating</a:t>
            </a:r>
            <a:r>
              <a:rPr lang="ko-KR" altLang="en-US" dirty="0"/>
              <a:t> 하여 </a:t>
            </a:r>
            <a:r>
              <a:rPr lang="en-US" altLang="ko-KR" dirty="0"/>
              <a:t>packet</a:t>
            </a:r>
            <a:r>
              <a:rPr lang="ko-KR" altLang="en-US" dirty="0"/>
              <a:t>을 순차적으로 </a:t>
            </a:r>
            <a:r>
              <a:rPr lang="en-US" altLang="ko-KR" dirty="0"/>
              <a:t>forwarding </a:t>
            </a:r>
            <a:r>
              <a:rPr lang="ko-KR" altLang="en-US" dirty="0"/>
              <a:t>할 수 있도록 하였습니다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46034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실험에 비교 군으로써 </a:t>
            </a:r>
            <a:r>
              <a:rPr lang="en-US" altLang="ko-KR" dirty="0" err="1"/>
              <a:t>Kube</a:t>
            </a:r>
            <a:r>
              <a:rPr lang="en-US" altLang="ko-KR" dirty="0"/>
              <a:t>-Scheduler</a:t>
            </a:r>
            <a:r>
              <a:rPr lang="ko-KR" altLang="en-US" dirty="0"/>
              <a:t>와 </a:t>
            </a:r>
            <a:r>
              <a:rPr lang="en-US" altLang="ko-KR" dirty="0" err="1"/>
              <a:t>NetMARKS</a:t>
            </a:r>
            <a:r>
              <a:rPr lang="ko-KR" altLang="en-US" dirty="0"/>
              <a:t>를 사용하였습니다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 err="1"/>
              <a:t>Kube</a:t>
            </a:r>
            <a:r>
              <a:rPr lang="en-US" altLang="ko-KR" dirty="0"/>
              <a:t>-scheduler</a:t>
            </a:r>
            <a:r>
              <a:rPr lang="ko-KR" altLang="en-US" dirty="0"/>
              <a:t>는 </a:t>
            </a:r>
            <a:r>
              <a:rPr lang="en-US" altLang="ko-KR" dirty="0" err="1"/>
              <a:t>kubernetes</a:t>
            </a:r>
            <a:r>
              <a:rPr lang="ko-KR" altLang="en-US" dirty="0"/>
              <a:t> 에 기본으로 내장된 </a:t>
            </a:r>
            <a:r>
              <a:rPr lang="en-US" altLang="ko-KR" dirty="0"/>
              <a:t>scheduler</a:t>
            </a:r>
            <a:r>
              <a:rPr lang="ko-KR" altLang="en-US" dirty="0"/>
              <a:t>이고</a:t>
            </a:r>
            <a:r>
              <a:rPr lang="en-US" altLang="ko-KR" dirty="0"/>
              <a:t>, </a:t>
            </a:r>
            <a:r>
              <a:rPr lang="ko-KR" altLang="en-US" dirty="0"/>
              <a:t>이는 </a:t>
            </a:r>
            <a:r>
              <a:rPr lang="en-US" altLang="ko-KR" dirty="0"/>
              <a:t>CPU, memory </a:t>
            </a:r>
            <a:r>
              <a:rPr lang="ko-KR" altLang="en-US" dirty="0"/>
              <a:t>기반의 </a:t>
            </a:r>
            <a:r>
              <a:rPr lang="en-US" altLang="ko-KR" dirty="0"/>
              <a:t>scheduling</a:t>
            </a:r>
            <a:r>
              <a:rPr lang="ko-KR" altLang="en-US" dirty="0"/>
              <a:t>을 하며 가용성을 최우선으로 하는 </a:t>
            </a:r>
            <a:r>
              <a:rPr lang="en-US" altLang="ko-KR" dirty="0"/>
              <a:t>scheduling</a:t>
            </a:r>
            <a:r>
              <a:rPr lang="ko-KR" altLang="en-US" dirty="0"/>
              <a:t>을 하는 것이 특징입니다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 err="1"/>
              <a:t>NetMARKS</a:t>
            </a:r>
            <a:r>
              <a:rPr lang="ko-KR" altLang="en-US" dirty="0"/>
              <a:t>는 </a:t>
            </a:r>
            <a:r>
              <a:rPr lang="en-US" altLang="ko-KR" dirty="0" err="1"/>
              <a:t>kube</a:t>
            </a:r>
            <a:r>
              <a:rPr lang="en-US" altLang="ko-KR" dirty="0"/>
              <a:t>-scheduler</a:t>
            </a:r>
            <a:r>
              <a:rPr lang="ko-KR" altLang="en-US" dirty="0"/>
              <a:t>의 기능은 그대로 이용하면서 </a:t>
            </a:r>
            <a:r>
              <a:rPr lang="en-US" altLang="ko-KR" dirty="0"/>
              <a:t>node</a:t>
            </a:r>
            <a:r>
              <a:rPr lang="ko-KR" altLang="en-US" dirty="0"/>
              <a:t>의 점수를 추론하는 과정에서 </a:t>
            </a:r>
            <a:r>
              <a:rPr lang="en-US" altLang="ko-KR" dirty="0"/>
              <a:t>network bandwidth</a:t>
            </a:r>
            <a:r>
              <a:rPr lang="ko-KR" altLang="en-US" dirty="0"/>
              <a:t>를 고려할 수 </a:t>
            </a:r>
            <a:r>
              <a:rPr lang="ko-KR" altLang="en-US" dirty="0" err="1"/>
              <a:t>잇도록</a:t>
            </a:r>
            <a:r>
              <a:rPr lang="ko-KR" altLang="en-US" dirty="0"/>
              <a:t> 하는 방식입니다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따라서</a:t>
            </a:r>
            <a:r>
              <a:rPr lang="en-US" altLang="ko-KR" dirty="0"/>
              <a:t>, </a:t>
            </a:r>
            <a:r>
              <a:rPr lang="ko-KR" altLang="en-US" dirty="0"/>
              <a:t>전체적인 성능은 </a:t>
            </a:r>
            <a:r>
              <a:rPr lang="en-US" altLang="ko-KR" dirty="0" err="1"/>
              <a:t>kube</a:t>
            </a:r>
            <a:r>
              <a:rPr lang="en-US" altLang="ko-KR" dirty="0"/>
              <a:t>-scheduler</a:t>
            </a:r>
            <a:r>
              <a:rPr lang="ko-KR" altLang="en-US" dirty="0"/>
              <a:t>와 유사하지만</a:t>
            </a:r>
            <a:r>
              <a:rPr lang="en-US" altLang="ko-KR" dirty="0"/>
              <a:t>, latency </a:t>
            </a:r>
            <a:r>
              <a:rPr lang="ko-KR" altLang="en-US" dirty="0"/>
              <a:t>를 감축 시키기 위해서 </a:t>
            </a:r>
            <a:r>
              <a:rPr lang="ko-KR" altLang="en-US" dirty="0" err="1"/>
              <a:t>전송량이</a:t>
            </a:r>
            <a:r>
              <a:rPr lang="ko-KR" altLang="en-US" dirty="0"/>
              <a:t> 많은 </a:t>
            </a:r>
            <a:r>
              <a:rPr lang="en-US" altLang="ko-KR" dirty="0"/>
              <a:t>service</a:t>
            </a:r>
            <a:r>
              <a:rPr lang="ko-KR" altLang="en-US" dirty="0"/>
              <a:t>를 최대한 동일 </a:t>
            </a:r>
            <a:r>
              <a:rPr lang="en-US" altLang="ko-KR" dirty="0"/>
              <a:t>node</a:t>
            </a:r>
            <a:r>
              <a:rPr lang="ko-KR" altLang="en-US" dirty="0"/>
              <a:t>로 모을 수 있도록 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1695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다음은 </a:t>
            </a:r>
            <a:r>
              <a:rPr lang="en-US" altLang="ko-KR" dirty="0"/>
              <a:t>evaluation</a:t>
            </a:r>
            <a:r>
              <a:rPr lang="ko-KR" altLang="en-US" dirty="0"/>
              <a:t>으로 우리의 </a:t>
            </a:r>
            <a:r>
              <a:rPr lang="en-US" altLang="ko-KR" dirty="0"/>
              <a:t>scheduler</a:t>
            </a:r>
            <a:r>
              <a:rPr lang="ko-KR" altLang="en-US" dirty="0"/>
              <a:t>와 기존 </a:t>
            </a:r>
            <a:r>
              <a:rPr lang="en-US" altLang="ko-KR" dirty="0" err="1"/>
              <a:t>kube</a:t>
            </a:r>
            <a:r>
              <a:rPr lang="en-US" altLang="ko-KR" dirty="0"/>
              <a:t>-scheduler</a:t>
            </a:r>
            <a:r>
              <a:rPr lang="ko-KR" altLang="en-US" dirty="0"/>
              <a:t>와 </a:t>
            </a:r>
            <a:r>
              <a:rPr lang="en-US" altLang="ko-KR" dirty="0" err="1"/>
              <a:t>NetMARKS</a:t>
            </a:r>
            <a:r>
              <a:rPr lang="en-US" altLang="ko-KR" dirty="0"/>
              <a:t> </a:t>
            </a:r>
            <a:r>
              <a:rPr lang="ko-KR" altLang="en-US" dirty="0"/>
              <a:t>시스템과의 성능 비교입니다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표를 보게 되면</a:t>
            </a:r>
            <a:r>
              <a:rPr lang="en-US" altLang="ko-KR" dirty="0"/>
              <a:t>, </a:t>
            </a:r>
            <a:r>
              <a:rPr lang="ko-KR" altLang="en-US" dirty="0"/>
              <a:t>우리의 </a:t>
            </a:r>
            <a:r>
              <a:rPr lang="en-US" altLang="ko-KR" dirty="0"/>
              <a:t>scheduler</a:t>
            </a:r>
            <a:r>
              <a:rPr lang="ko-KR" altLang="en-US" dirty="0"/>
              <a:t>가 </a:t>
            </a:r>
            <a:r>
              <a:rPr lang="en-US" altLang="ko-KR" dirty="0"/>
              <a:t>latency</a:t>
            </a:r>
            <a:r>
              <a:rPr lang="ko-KR" altLang="en-US" dirty="0"/>
              <a:t>와 </a:t>
            </a:r>
            <a:r>
              <a:rPr lang="en-US" altLang="ko-KR" dirty="0"/>
              <a:t>power</a:t>
            </a:r>
            <a:r>
              <a:rPr lang="ko-KR" altLang="en-US" dirty="0"/>
              <a:t> </a:t>
            </a:r>
            <a:r>
              <a:rPr lang="en-US" altLang="ko-KR" dirty="0"/>
              <a:t>consumption</a:t>
            </a:r>
            <a:r>
              <a:rPr lang="ko-KR" altLang="en-US" dirty="0"/>
              <a:t> 측면에서 가장 뛰어나다는 것을 확인할 수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하지만</a:t>
            </a:r>
            <a:r>
              <a:rPr lang="en-US" altLang="ko-KR" dirty="0"/>
              <a:t>, service availability </a:t>
            </a:r>
            <a:r>
              <a:rPr lang="ko-KR" altLang="en-US" dirty="0"/>
              <a:t>측면에서는 다른 시스템에 비해서 떨어지게 되는데 이는 </a:t>
            </a:r>
            <a:r>
              <a:rPr lang="en-US" altLang="ko-KR" dirty="0"/>
              <a:t>service availability</a:t>
            </a:r>
            <a:r>
              <a:rPr lang="ko-KR" altLang="en-US" dirty="0"/>
              <a:t>가 </a:t>
            </a:r>
            <a:r>
              <a:rPr lang="en-US" altLang="ko-KR" dirty="0"/>
              <a:t>latency</a:t>
            </a:r>
            <a:r>
              <a:rPr lang="ko-KR" altLang="en-US" dirty="0"/>
              <a:t>와 </a:t>
            </a:r>
            <a:r>
              <a:rPr lang="en-US" altLang="ko-KR" dirty="0"/>
              <a:t>trade off </a:t>
            </a:r>
            <a:r>
              <a:rPr lang="ko-KR" altLang="en-US" dirty="0"/>
              <a:t>관계를 가지기 때문입니다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일반적으로 </a:t>
            </a:r>
            <a:r>
              <a:rPr lang="en-US" altLang="ko-KR" dirty="0"/>
              <a:t>latency</a:t>
            </a:r>
            <a:r>
              <a:rPr lang="ko-KR" altLang="en-US" dirty="0"/>
              <a:t>를 줄이기 위해서는 많은 </a:t>
            </a:r>
            <a:r>
              <a:rPr lang="en-US" altLang="ko-KR" dirty="0"/>
              <a:t>service</a:t>
            </a:r>
            <a:r>
              <a:rPr lang="ko-KR" altLang="en-US" dirty="0"/>
              <a:t>를 동일한 </a:t>
            </a:r>
            <a:r>
              <a:rPr lang="en-US" altLang="ko-KR" dirty="0"/>
              <a:t>node</a:t>
            </a:r>
            <a:r>
              <a:rPr lang="ko-KR" altLang="en-US" dirty="0"/>
              <a:t>로 이동시키는 것이 이득입니다</a:t>
            </a:r>
            <a:r>
              <a:rPr lang="en-US" altLang="ko-KR" dirty="0"/>
              <a:t>. </a:t>
            </a:r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이렇게 되면 균일하게 </a:t>
            </a:r>
            <a:r>
              <a:rPr lang="en-US" altLang="ko-KR" dirty="0"/>
              <a:t>node</a:t>
            </a:r>
            <a:r>
              <a:rPr lang="ko-KR" altLang="en-US" dirty="0"/>
              <a:t>를 배치하는 것은 불가능합니다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따라서</a:t>
            </a:r>
            <a:r>
              <a:rPr lang="en-US" altLang="ko-KR" dirty="0"/>
              <a:t>, </a:t>
            </a:r>
            <a:r>
              <a:rPr lang="ko-KR" altLang="en-US" dirty="0"/>
              <a:t>우리의 </a:t>
            </a:r>
            <a:r>
              <a:rPr lang="en-US" altLang="ko-KR" dirty="0"/>
              <a:t>scheduler</a:t>
            </a:r>
            <a:r>
              <a:rPr lang="ko-KR" altLang="en-US" dirty="0"/>
              <a:t>는 일부 </a:t>
            </a:r>
            <a:r>
              <a:rPr lang="en-US" altLang="ko-KR" dirty="0"/>
              <a:t>service availability</a:t>
            </a:r>
            <a:r>
              <a:rPr lang="ko-KR" altLang="en-US" dirty="0"/>
              <a:t>를 포기하고</a:t>
            </a:r>
            <a:r>
              <a:rPr lang="en-US" altLang="ko-KR" dirty="0"/>
              <a:t>, power consumption</a:t>
            </a:r>
            <a:r>
              <a:rPr lang="ko-KR" altLang="en-US" dirty="0"/>
              <a:t>과 </a:t>
            </a:r>
            <a:r>
              <a:rPr lang="en-US" altLang="ko-KR" dirty="0"/>
              <a:t>latency</a:t>
            </a:r>
            <a:r>
              <a:rPr lang="ko-KR" altLang="en-US" dirty="0"/>
              <a:t>를 확보하였습니다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오른쪽 </a:t>
            </a:r>
            <a:r>
              <a:rPr lang="en-US" altLang="ko-KR" dirty="0"/>
              <a:t>graph</a:t>
            </a:r>
            <a:r>
              <a:rPr lang="ko-KR" altLang="en-US" dirty="0"/>
              <a:t>를 보게 되면 </a:t>
            </a:r>
            <a:r>
              <a:rPr lang="en-US" altLang="ko-KR" dirty="0"/>
              <a:t>3</a:t>
            </a:r>
            <a:r>
              <a:rPr lang="ko-KR" altLang="en-US" dirty="0"/>
              <a:t>번째가 </a:t>
            </a:r>
            <a:r>
              <a:rPr lang="en-US" altLang="ko-KR" dirty="0"/>
              <a:t>service availability</a:t>
            </a:r>
            <a:r>
              <a:rPr lang="ko-KR" altLang="en-US" dirty="0"/>
              <a:t>에 해당하는데 </a:t>
            </a:r>
            <a:r>
              <a:rPr lang="en-US" altLang="ko-KR" dirty="0"/>
              <a:t>pod</a:t>
            </a:r>
            <a:r>
              <a:rPr lang="ko-KR" altLang="en-US" dirty="0"/>
              <a:t>가 </a:t>
            </a:r>
            <a:r>
              <a:rPr lang="ko-KR" altLang="en-US" dirty="0" err="1"/>
              <a:t>많아짐에</a:t>
            </a:r>
            <a:r>
              <a:rPr lang="ko-KR" altLang="en-US" dirty="0"/>
              <a:t> 따라서</a:t>
            </a:r>
            <a:r>
              <a:rPr lang="en-US" altLang="ko-KR" dirty="0"/>
              <a:t>,</a:t>
            </a:r>
            <a:r>
              <a:rPr lang="ko-KR" altLang="en-US" dirty="0"/>
              <a:t> 다른 두 알고리즘보다 크게 차이가 나는 것을 볼 수 잇습니다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해당 연구에서는 </a:t>
            </a:r>
            <a:r>
              <a:rPr lang="en-US" altLang="ko-KR" dirty="0"/>
              <a:t>service availability</a:t>
            </a:r>
            <a:r>
              <a:rPr lang="ko-KR" altLang="en-US" dirty="0"/>
              <a:t>를 과도하게 낮추지는 않습니다</a:t>
            </a:r>
            <a:r>
              <a:rPr lang="en-US" altLang="ko-KR" dirty="0"/>
              <a:t>. </a:t>
            </a:r>
            <a:r>
              <a:rPr lang="ko-KR" altLang="en-US" dirty="0"/>
              <a:t>즉</a:t>
            </a:r>
            <a:r>
              <a:rPr lang="en-US" altLang="ko-KR" dirty="0"/>
              <a:t>, </a:t>
            </a:r>
            <a:r>
              <a:rPr lang="ko-KR" altLang="en-US" dirty="0"/>
              <a:t>여기서는 </a:t>
            </a:r>
            <a:r>
              <a:rPr lang="en-US" altLang="ko-KR" dirty="0"/>
              <a:t>3</a:t>
            </a:r>
            <a:r>
              <a:rPr lang="ko-KR" altLang="en-US" dirty="0"/>
              <a:t>개의 </a:t>
            </a:r>
            <a:r>
              <a:rPr lang="en-US" altLang="ko-KR" dirty="0"/>
              <a:t>pod</a:t>
            </a:r>
            <a:r>
              <a:rPr lang="ko-KR" altLang="en-US" dirty="0"/>
              <a:t>를 설치할 때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failure point</a:t>
            </a:r>
            <a:r>
              <a:rPr lang="ko-KR" altLang="en-US" dirty="0"/>
              <a:t>가 </a:t>
            </a:r>
            <a:r>
              <a:rPr lang="en-US" altLang="ko-KR" dirty="0"/>
              <a:t>2</a:t>
            </a:r>
            <a:r>
              <a:rPr lang="ko-KR" altLang="en-US" dirty="0"/>
              <a:t>개가 되도록 분산시키는 것을 확인할 수 있는데 이것이 과도하게 </a:t>
            </a:r>
            <a:r>
              <a:rPr lang="en-US" altLang="ko-KR" dirty="0"/>
              <a:t>availability</a:t>
            </a:r>
            <a:r>
              <a:rPr lang="ko-KR" altLang="en-US" dirty="0"/>
              <a:t>를 낮추지는 않음을 의미합니다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7107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이를 통해서 유연한 </a:t>
            </a:r>
            <a:r>
              <a:rPr lang="en-US" altLang="ko-KR" dirty="0"/>
              <a:t>Network </a:t>
            </a:r>
            <a:r>
              <a:rPr lang="ko-KR" altLang="en-US" dirty="0"/>
              <a:t>설계가 가능해 졌지만</a:t>
            </a:r>
            <a:r>
              <a:rPr lang="en-US" altLang="ko-KR" dirty="0"/>
              <a:t>, </a:t>
            </a:r>
            <a:r>
              <a:rPr lang="ko-KR" altLang="en-US" dirty="0"/>
              <a:t>관리 포인트의 증가를 불러왔다</a:t>
            </a:r>
            <a:r>
              <a:rPr lang="en-US" altLang="ko-KR" dirty="0"/>
              <a:t>. </a:t>
            </a:r>
            <a:r>
              <a:rPr lang="ko-KR" altLang="en-US" dirty="0"/>
              <a:t>이는 기존 </a:t>
            </a:r>
            <a:r>
              <a:rPr lang="en-US" altLang="ko-KR" dirty="0"/>
              <a:t>microservice </a:t>
            </a:r>
            <a:r>
              <a:rPr lang="ko-KR" altLang="en-US" dirty="0"/>
              <a:t>의 등장과 비슷한 효과를 불러일으켰다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이러한 </a:t>
            </a:r>
            <a:r>
              <a:rPr lang="en-US" altLang="ko-KR" dirty="0"/>
              <a:t>Network Function</a:t>
            </a:r>
            <a:r>
              <a:rPr lang="ko-KR" altLang="en-US" dirty="0"/>
              <a:t>의 효율적인 운용을 위하여 </a:t>
            </a:r>
            <a:r>
              <a:rPr lang="en-US" altLang="ko-KR" dirty="0"/>
              <a:t>Orchestration</a:t>
            </a:r>
            <a:r>
              <a:rPr lang="ko-KR" altLang="en-US" dirty="0"/>
              <a:t>의 필요성이 대두되었다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여기서 </a:t>
            </a:r>
            <a:r>
              <a:rPr lang="en-US" altLang="ko-KR" dirty="0"/>
              <a:t>Orchestrator </a:t>
            </a:r>
            <a:r>
              <a:rPr lang="ko-KR" altLang="en-US" dirty="0"/>
              <a:t>는 </a:t>
            </a:r>
            <a:r>
              <a:rPr lang="en-US" altLang="ko-KR" dirty="0"/>
              <a:t>VNF</a:t>
            </a:r>
            <a:r>
              <a:rPr lang="ko-KR" altLang="en-US" dirty="0"/>
              <a:t>의 배포</a:t>
            </a:r>
            <a:r>
              <a:rPr lang="en-US" altLang="ko-KR" dirty="0"/>
              <a:t>, Auto Scaling, load balancing, scheduling</a:t>
            </a:r>
            <a:r>
              <a:rPr lang="ko-KR" altLang="en-US" dirty="0"/>
              <a:t>과 같이 </a:t>
            </a:r>
            <a:r>
              <a:rPr lang="en-US" altLang="ko-KR" dirty="0"/>
              <a:t>cluster</a:t>
            </a:r>
            <a:r>
              <a:rPr lang="ko-KR" altLang="en-US" dirty="0"/>
              <a:t>에 </a:t>
            </a:r>
            <a:r>
              <a:rPr lang="en-US" altLang="ko-KR" dirty="0"/>
              <a:t>container</a:t>
            </a:r>
            <a:r>
              <a:rPr lang="ko-KR" altLang="en-US" dirty="0"/>
              <a:t>를 배포하는 과정에서 필요한 전반적인 요구사항을 지원한다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이러한 </a:t>
            </a:r>
            <a:r>
              <a:rPr lang="en-US" altLang="ko-KR" dirty="0"/>
              <a:t>Orchestration tool </a:t>
            </a:r>
            <a:r>
              <a:rPr lang="ko-KR" altLang="en-US" dirty="0"/>
              <a:t>중에서 가장 널리 사용되는 것이 </a:t>
            </a:r>
            <a:r>
              <a:rPr lang="en-US" altLang="ko-KR" dirty="0"/>
              <a:t>OpenStack</a:t>
            </a:r>
            <a:r>
              <a:rPr lang="ko-KR" altLang="en-US" dirty="0"/>
              <a:t>과 </a:t>
            </a:r>
            <a:r>
              <a:rPr lang="en-US" altLang="ko-KR" dirty="0"/>
              <a:t>Kubernetes</a:t>
            </a:r>
            <a:r>
              <a:rPr lang="ko-KR" altLang="en-US" dirty="0"/>
              <a:t>가 있으며</a:t>
            </a:r>
            <a:r>
              <a:rPr lang="en-US" altLang="ko-KR" dirty="0"/>
              <a:t>, </a:t>
            </a:r>
            <a:r>
              <a:rPr lang="ko-KR" altLang="en-US" dirty="0"/>
              <a:t>우리는 </a:t>
            </a:r>
            <a:r>
              <a:rPr lang="en-US" altLang="ko-KR" dirty="0"/>
              <a:t>Kubernetes</a:t>
            </a:r>
            <a:r>
              <a:rPr lang="ko-KR" altLang="en-US" dirty="0"/>
              <a:t>의 </a:t>
            </a:r>
            <a:r>
              <a:rPr lang="en-US" altLang="ko-KR" dirty="0"/>
              <a:t>Scheduling </a:t>
            </a:r>
            <a:r>
              <a:rPr lang="ko-KR" altLang="en-US" dirty="0"/>
              <a:t>시스템을 개선하는 것을 목표로 한다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여기서 </a:t>
            </a:r>
            <a:r>
              <a:rPr lang="en-US" altLang="ko-KR" dirty="0"/>
              <a:t>Scheduling</a:t>
            </a:r>
            <a:r>
              <a:rPr lang="ko-KR" altLang="en-US" dirty="0"/>
              <a:t>은 </a:t>
            </a:r>
            <a:r>
              <a:rPr lang="en-US" altLang="ko-KR" dirty="0"/>
              <a:t>container</a:t>
            </a:r>
            <a:r>
              <a:rPr lang="ko-KR" altLang="en-US" dirty="0"/>
              <a:t>로 이루어진 </a:t>
            </a:r>
            <a:r>
              <a:rPr lang="en-US" altLang="ko-KR" dirty="0"/>
              <a:t>VNF</a:t>
            </a:r>
            <a:r>
              <a:rPr lang="ko-KR" altLang="en-US" dirty="0"/>
              <a:t>의 배포 시에 이를 </a:t>
            </a:r>
            <a:r>
              <a:rPr lang="en-US" altLang="ko-KR" dirty="0"/>
              <a:t>Cluster</a:t>
            </a:r>
            <a:r>
              <a:rPr lang="ko-KR" altLang="en-US" dirty="0"/>
              <a:t>의 어떤 </a:t>
            </a:r>
            <a:r>
              <a:rPr lang="en-US" altLang="ko-KR" dirty="0"/>
              <a:t>node</a:t>
            </a:r>
            <a:r>
              <a:rPr lang="ko-KR" altLang="en-US" dirty="0"/>
              <a:t>에 위치시킬지 결정하는 것을 의미한다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기본적으로 </a:t>
            </a:r>
            <a:r>
              <a:rPr lang="en-US" altLang="ko-KR" dirty="0"/>
              <a:t>Kubernetes Scheduler</a:t>
            </a:r>
            <a:r>
              <a:rPr lang="ko-KR" altLang="en-US" dirty="0"/>
              <a:t>는 몇 가지 한계점을 가지고 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첫 번째로는 </a:t>
            </a:r>
            <a:r>
              <a:rPr lang="en-US" altLang="ko-KR" dirty="0"/>
              <a:t>Kubernetes</a:t>
            </a:r>
            <a:r>
              <a:rPr lang="ko-KR" altLang="en-US" dirty="0"/>
              <a:t>의 설계 이념이 </a:t>
            </a:r>
            <a:r>
              <a:rPr lang="en-US" altLang="ko-KR" dirty="0"/>
              <a:t>Service availability</a:t>
            </a:r>
            <a:r>
              <a:rPr lang="ko-KR" altLang="en-US" dirty="0"/>
              <a:t>의 보장을 목표로 하고 있다는 점이다</a:t>
            </a:r>
            <a:r>
              <a:rPr lang="en-US" altLang="ko-KR" dirty="0"/>
              <a:t>. Kubernetes</a:t>
            </a:r>
            <a:r>
              <a:rPr lang="ko-KR" altLang="en-US" dirty="0"/>
              <a:t>는 </a:t>
            </a:r>
            <a:r>
              <a:rPr lang="en-US" altLang="ko-KR" dirty="0"/>
              <a:t>power consumption</a:t>
            </a:r>
            <a:r>
              <a:rPr lang="ko-KR" altLang="en-US" dirty="0"/>
              <a:t>이나 </a:t>
            </a:r>
            <a:r>
              <a:rPr lang="en-US" altLang="ko-KR" dirty="0"/>
              <a:t>service latency</a:t>
            </a:r>
            <a:r>
              <a:rPr lang="ko-KR" altLang="en-US" dirty="0"/>
              <a:t>와 같은 </a:t>
            </a:r>
            <a:r>
              <a:rPr lang="en-US" altLang="ko-KR" dirty="0"/>
              <a:t>QoS </a:t>
            </a:r>
            <a:r>
              <a:rPr lang="ko-KR" altLang="en-US" dirty="0"/>
              <a:t>영역에 대한 배려가 부족하다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두 번째로</a:t>
            </a:r>
            <a:r>
              <a:rPr lang="en-US" altLang="ko-KR" dirty="0"/>
              <a:t>, Kubernetes</a:t>
            </a:r>
            <a:r>
              <a:rPr lang="ko-KR" altLang="en-US" dirty="0"/>
              <a:t>는 </a:t>
            </a:r>
            <a:r>
              <a:rPr lang="en-US" altLang="ko-KR" dirty="0"/>
              <a:t>CPU, Memory</a:t>
            </a:r>
            <a:r>
              <a:rPr lang="ko-KR" altLang="en-US" dirty="0"/>
              <a:t>에 집중한 </a:t>
            </a:r>
            <a:r>
              <a:rPr lang="en-US" altLang="ko-KR" dirty="0"/>
              <a:t>scheduling</a:t>
            </a:r>
            <a:r>
              <a:rPr lang="ko-KR" altLang="en-US" dirty="0"/>
              <a:t>을 수행하기 때문에 </a:t>
            </a:r>
            <a:r>
              <a:rPr lang="en-US" altLang="ko-KR" dirty="0"/>
              <a:t>latency, bandwidth</a:t>
            </a:r>
            <a:r>
              <a:rPr lang="ko-KR" altLang="en-US" dirty="0"/>
              <a:t>와 같은 </a:t>
            </a:r>
            <a:r>
              <a:rPr lang="en-US" altLang="ko-KR" dirty="0"/>
              <a:t>network </a:t>
            </a:r>
            <a:r>
              <a:rPr lang="ko-KR" altLang="en-US" dirty="0"/>
              <a:t>변수를 고려하지 못한다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51102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다음으로는 </a:t>
            </a:r>
            <a:r>
              <a:rPr lang="en-US" altLang="ko-KR" dirty="0"/>
              <a:t>GNN </a:t>
            </a:r>
            <a:r>
              <a:rPr lang="ko-KR" altLang="en-US" dirty="0"/>
              <a:t>모델에 따른 서비스 성능을 비교하였습니다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결과적으로는 </a:t>
            </a:r>
            <a:r>
              <a:rPr lang="en-US" altLang="ko-KR" dirty="0"/>
              <a:t>GAT</a:t>
            </a:r>
            <a:r>
              <a:rPr lang="ko-KR" altLang="en-US" dirty="0"/>
              <a:t>만 사용한 방식이 가장 높은 성능을 보였고</a:t>
            </a:r>
            <a:r>
              <a:rPr lang="en-US" altLang="ko-KR" dirty="0"/>
              <a:t>, </a:t>
            </a:r>
            <a:r>
              <a:rPr lang="ko-KR" altLang="en-US" dirty="0" err="1"/>
              <a:t>그다음으로는</a:t>
            </a:r>
            <a:r>
              <a:rPr lang="ko-KR" altLang="en-US" dirty="0"/>
              <a:t> </a:t>
            </a:r>
            <a:r>
              <a:rPr lang="en-US" altLang="ko-KR" dirty="0"/>
              <a:t>MLP, </a:t>
            </a:r>
            <a:r>
              <a:rPr lang="ko-KR" altLang="en-US" dirty="0"/>
              <a:t>마지막으로는 </a:t>
            </a:r>
            <a:r>
              <a:rPr lang="en-US" altLang="ko-KR" dirty="0"/>
              <a:t>GAT</a:t>
            </a:r>
            <a:r>
              <a:rPr lang="ko-KR" altLang="en-US" dirty="0"/>
              <a:t>와 </a:t>
            </a:r>
            <a:r>
              <a:rPr lang="en-US" altLang="ko-KR" dirty="0" err="1"/>
              <a:t>GraphSAGE</a:t>
            </a:r>
            <a:r>
              <a:rPr lang="ko-KR" altLang="en-US" dirty="0"/>
              <a:t>를 사용한 방식이 되었습니다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GAT</a:t>
            </a:r>
            <a:r>
              <a:rPr lang="ko-KR" altLang="en-US" dirty="0"/>
              <a:t>는 각 </a:t>
            </a:r>
            <a:r>
              <a:rPr lang="en-US" altLang="ko-KR" dirty="0"/>
              <a:t>Graph</a:t>
            </a:r>
            <a:r>
              <a:rPr lang="ko-KR" altLang="en-US" dirty="0"/>
              <a:t>의 특징을 잘 </a:t>
            </a:r>
            <a:r>
              <a:rPr lang="en-US" altLang="ko-KR" dirty="0"/>
              <a:t>embedding</a:t>
            </a:r>
            <a:r>
              <a:rPr lang="ko-KR" altLang="en-US" dirty="0"/>
              <a:t>할 수 있었지만</a:t>
            </a:r>
            <a:r>
              <a:rPr lang="en-US" altLang="ko-KR" dirty="0"/>
              <a:t>, </a:t>
            </a:r>
            <a:r>
              <a:rPr lang="en-US" altLang="ko-KR" dirty="0" err="1"/>
              <a:t>GraphSAGE</a:t>
            </a:r>
            <a:r>
              <a:rPr lang="ko-KR" altLang="en-US" dirty="0"/>
              <a:t>의 경우에는 오히려 이 과정에서 </a:t>
            </a:r>
            <a:r>
              <a:rPr lang="en-US" altLang="ko-KR" dirty="0"/>
              <a:t>Graph </a:t>
            </a:r>
            <a:r>
              <a:rPr lang="ko-KR" altLang="en-US" dirty="0"/>
              <a:t>전체의 정보를 압축하는 과정에서 오히려 정보 손실이 발생하며</a:t>
            </a:r>
            <a:r>
              <a:rPr lang="en-US" altLang="ko-KR" dirty="0"/>
              <a:t>, </a:t>
            </a:r>
            <a:r>
              <a:rPr lang="ko-KR" altLang="en-US" dirty="0"/>
              <a:t>일반 </a:t>
            </a:r>
            <a:r>
              <a:rPr lang="en-US" altLang="ko-KR" dirty="0"/>
              <a:t>MLP</a:t>
            </a:r>
            <a:r>
              <a:rPr lang="ko-KR" altLang="en-US" dirty="0"/>
              <a:t>보다 낮은 성능을 보이는 것을 확인하였습니다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따라서</a:t>
            </a:r>
            <a:r>
              <a:rPr lang="en-US" altLang="ko-KR" dirty="0"/>
              <a:t>, GNN</a:t>
            </a:r>
            <a:r>
              <a:rPr lang="ko-KR" altLang="en-US" dirty="0"/>
              <a:t>을 사용한다고 무조건 성능 향상이 있는 것은 아니니 이를 잘 고려하여 실행해야 한다는 것을 확인할 수 있었습니다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01729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마지막으로는 </a:t>
            </a:r>
            <a:r>
              <a:rPr lang="en-US" altLang="ko-KR" dirty="0"/>
              <a:t>DRL algorithm </a:t>
            </a:r>
            <a:r>
              <a:rPr lang="ko-KR" altLang="en-US" dirty="0"/>
              <a:t>에 따른 성능 비교입니다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가장 높은 성능을 보여준 것은 </a:t>
            </a:r>
            <a:r>
              <a:rPr lang="en-US" altLang="ko-KR" dirty="0"/>
              <a:t>TD3 </a:t>
            </a:r>
            <a:r>
              <a:rPr lang="ko-KR" altLang="en-US" dirty="0"/>
              <a:t>이고</a:t>
            </a:r>
            <a:r>
              <a:rPr lang="en-US" altLang="ko-KR" dirty="0"/>
              <a:t>, </a:t>
            </a:r>
            <a:r>
              <a:rPr lang="ko-KR" altLang="en-US" dirty="0"/>
              <a:t>그 다음으로 </a:t>
            </a:r>
            <a:r>
              <a:rPr lang="en-US" altLang="ko-KR" dirty="0"/>
              <a:t>SAC, DQN </a:t>
            </a:r>
            <a:r>
              <a:rPr lang="ko-KR" altLang="en-US" dirty="0"/>
              <a:t>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우리 연구에서는 </a:t>
            </a:r>
            <a:r>
              <a:rPr lang="en-US" altLang="ko-KR" dirty="0"/>
              <a:t>node</a:t>
            </a:r>
            <a:r>
              <a:rPr lang="ko-KR" altLang="en-US" dirty="0"/>
              <a:t>의 개수를 </a:t>
            </a:r>
            <a:r>
              <a:rPr lang="en-US" altLang="ko-KR" dirty="0"/>
              <a:t>4</a:t>
            </a:r>
            <a:r>
              <a:rPr lang="ko-KR" altLang="en-US" dirty="0"/>
              <a:t>개로 제한하였기 때문에 탐색 범위가 매우 넓지는 않습니다</a:t>
            </a:r>
            <a:r>
              <a:rPr lang="en-US" altLang="ko-KR" dirty="0"/>
              <a:t>. SAC</a:t>
            </a:r>
            <a:r>
              <a:rPr lang="ko-KR" altLang="en-US" dirty="0"/>
              <a:t>의 경우에는 넓은 탐색 범위가 장점인데</a:t>
            </a:r>
            <a:r>
              <a:rPr lang="en-US" altLang="ko-KR" dirty="0"/>
              <a:t>, </a:t>
            </a:r>
            <a:r>
              <a:rPr lang="ko-KR" altLang="en-US" dirty="0" err="1"/>
              <a:t>이로인해</a:t>
            </a:r>
            <a:r>
              <a:rPr lang="ko-KR" altLang="en-US" dirty="0"/>
              <a:t> </a:t>
            </a:r>
            <a:r>
              <a:rPr lang="en-US" altLang="ko-KR" dirty="0"/>
              <a:t>SAC</a:t>
            </a:r>
            <a:r>
              <a:rPr lang="ko-KR" altLang="en-US" dirty="0"/>
              <a:t>가 </a:t>
            </a:r>
            <a:r>
              <a:rPr lang="en-US" altLang="ko-KR" dirty="0"/>
              <a:t>TD3</a:t>
            </a:r>
            <a:r>
              <a:rPr lang="ko-KR" altLang="en-US" dirty="0"/>
              <a:t>보다는 떨어지는 성능을 보이는 것으로 확인하였습니다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83895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해당 연구에서는 </a:t>
            </a:r>
            <a:r>
              <a:rPr lang="en-US" altLang="ko-KR" dirty="0"/>
              <a:t>Kubernetes Cluster </a:t>
            </a:r>
            <a:r>
              <a:rPr lang="ko-KR" altLang="en-US" dirty="0"/>
              <a:t>상에서 배포되는 </a:t>
            </a:r>
            <a:r>
              <a:rPr lang="en-US" altLang="ko-KR" dirty="0"/>
              <a:t>SFC</a:t>
            </a:r>
            <a:r>
              <a:rPr lang="ko-KR" altLang="en-US" dirty="0"/>
              <a:t>의 최적 배치를 위한 알고리즘에 대하여 연구하였다</a:t>
            </a:r>
            <a:r>
              <a:rPr lang="en-US" altLang="ko-KR" dirty="0"/>
              <a:t>. Kubernetes Cluster</a:t>
            </a:r>
            <a:r>
              <a:rPr lang="ko-KR" altLang="en-US" dirty="0"/>
              <a:t>는 초기 설계에서 </a:t>
            </a:r>
            <a:r>
              <a:rPr lang="en-US" altLang="ko-KR" dirty="0"/>
              <a:t>availability</a:t>
            </a:r>
            <a:r>
              <a:rPr lang="ko-KR" altLang="en-US" dirty="0"/>
              <a:t>를 최대화하는 것을 목표로 하였기에 전체적으로 </a:t>
            </a:r>
            <a:r>
              <a:rPr lang="en-US" altLang="ko-KR" dirty="0"/>
              <a:t>QoS</a:t>
            </a:r>
            <a:r>
              <a:rPr lang="ko-KR" altLang="en-US" dirty="0"/>
              <a:t>와 </a:t>
            </a:r>
            <a:r>
              <a:rPr lang="en-US" altLang="ko-KR" dirty="0"/>
              <a:t>Power Consumption</a:t>
            </a:r>
            <a:r>
              <a:rPr lang="ko-KR" altLang="en-US" dirty="0"/>
              <a:t>에서는 좋은 성능을 보여줄 수 없었다</a:t>
            </a:r>
            <a:r>
              <a:rPr lang="en-US" altLang="ko-KR" dirty="0"/>
              <a:t>. </a:t>
            </a:r>
            <a:r>
              <a:rPr lang="ko-KR" altLang="en-US" dirty="0"/>
              <a:t>이에 따라 기존 연구에서는 </a:t>
            </a:r>
            <a:r>
              <a:rPr lang="en-US" altLang="ko-KR" dirty="0"/>
              <a:t>Power Consumption</a:t>
            </a:r>
            <a:r>
              <a:rPr lang="ko-KR" altLang="en-US" dirty="0"/>
              <a:t>과 </a:t>
            </a:r>
            <a:r>
              <a:rPr lang="en-US" altLang="ko-KR" dirty="0"/>
              <a:t>Latency</a:t>
            </a:r>
            <a:r>
              <a:rPr lang="ko-KR" altLang="en-US" dirty="0"/>
              <a:t>를 포함한 </a:t>
            </a:r>
            <a:r>
              <a:rPr lang="en-US" altLang="ko-KR" dirty="0"/>
              <a:t>QoS </a:t>
            </a:r>
            <a:r>
              <a:rPr lang="ko-KR" altLang="en-US" dirty="0"/>
              <a:t>를 향상시키고자 하는 연구가 진행되었다</a:t>
            </a:r>
            <a:r>
              <a:rPr lang="en-US" altLang="ko-KR" dirty="0"/>
              <a:t>. </a:t>
            </a:r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이를 한 번에 아우르기 위한 연구는 부족하였다</a:t>
            </a:r>
            <a:r>
              <a:rPr lang="en-US" altLang="ko-KR" dirty="0"/>
              <a:t>. </a:t>
            </a:r>
            <a:r>
              <a:rPr lang="ko-KR" altLang="en-US" dirty="0"/>
              <a:t>따라서</a:t>
            </a:r>
            <a:r>
              <a:rPr lang="en-US" altLang="ko-KR" dirty="0"/>
              <a:t>, </a:t>
            </a:r>
            <a:r>
              <a:rPr lang="ko-KR" altLang="en-US" dirty="0"/>
              <a:t>해당 연구에서는 최적화의 요소로써 </a:t>
            </a:r>
            <a:r>
              <a:rPr lang="en-US" altLang="ko-KR" dirty="0"/>
              <a:t>Power Consumption, QoS (Especially Latency), Service Availability </a:t>
            </a:r>
            <a:r>
              <a:rPr lang="ko-KR" altLang="en-US" dirty="0"/>
              <a:t>를 모두 고려하였다</a:t>
            </a:r>
            <a:r>
              <a:rPr lang="en-US" altLang="ko-KR" dirty="0"/>
              <a:t>. </a:t>
            </a:r>
            <a:r>
              <a:rPr lang="ko-KR" altLang="en-US" dirty="0"/>
              <a:t>이러한 </a:t>
            </a:r>
            <a:r>
              <a:rPr lang="en-US" altLang="ko-KR" dirty="0"/>
              <a:t>Multi-objective </a:t>
            </a:r>
            <a:r>
              <a:rPr lang="ko-KR" altLang="en-US" dirty="0"/>
              <a:t>문제를 효과적으로 해결하기 위해서 우리는 </a:t>
            </a:r>
            <a:r>
              <a:rPr lang="en-US" altLang="ko-KR" dirty="0"/>
              <a:t>DRL algorithm</a:t>
            </a:r>
            <a:r>
              <a:rPr lang="ko-KR" altLang="en-US" dirty="0"/>
              <a:t>을 적용하였다</a:t>
            </a:r>
            <a:r>
              <a:rPr lang="en-US" altLang="ko-KR" dirty="0"/>
              <a:t>. DRL algorithm</a:t>
            </a:r>
            <a:r>
              <a:rPr lang="ko-KR" altLang="en-US" dirty="0"/>
              <a:t>의 학습과 실험을 위해서 우리는 실제 </a:t>
            </a:r>
            <a:r>
              <a:rPr lang="en-US" altLang="ko-KR" dirty="0"/>
              <a:t>cluster </a:t>
            </a:r>
            <a:r>
              <a:rPr lang="ko-KR" altLang="en-US" dirty="0"/>
              <a:t>환경을 </a:t>
            </a:r>
            <a:r>
              <a:rPr lang="en-US" altLang="ko-KR" dirty="0"/>
              <a:t>Markov chain</a:t>
            </a:r>
            <a:r>
              <a:rPr lang="ko-KR" altLang="en-US" dirty="0"/>
              <a:t>으로 </a:t>
            </a:r>
            <a:r>
              <a:rPr lang="en-US" altLang="ko-KR" dirty="0"/>
              <a:t>modeling</a:t>
            </a:r>
            <a:r>
              <a:rPr lang="ko-KR" altLang="en-US" dirty="0"/>
              <a:t>하여 </a:t>
            </a:r>
            <a:r>
              <a:rPr lang="en-US" altLang="ko-KR" dirty="0"/>
              <a:t>state, action, reward</a:t>
            </a:r>
            <a:r>
              <a:rPr lang="ko-KR" altLang="en-US" dirty="0"/>
              <a:t>를 설계하였다</a:t>
            </a:r>
            <a:r>
              <a:rPr lang="en-US" altLang="ko-KR" dirty="0"/>
              <a:t>. </a:t>
            </a:r>
            <a:r>
              <a:rPr lang="ko-KR" altLang="en-US" dirty="0"/>
              <a:t>기존 연구에서는 </a:t>
            </a:r>
            <a:r>
              <a:rPr lang="en-US" altLang="ko-KR" dirty="0"/>
              <a:t>state</a:t>
            </a:r>
            <a:r>
              <a:rPr lang="ko-KR" altLang="en-US" dirty="0"/>
              <a:t>의 </a:t>
            </a:r>
            <a:r>
              <a:rPr lang="en-US" altLang="ko-KR" dirty="0"/>
              <a:t>modeling </a:t>
            </a:r>
            <a:r>
              <a:rPr lang="ko-KR" altLang="en-US" dirty="0"/>
              <a:t>단계에서 </a:t>
            </a:r>
            <a:r>
              <a:rPr lang="en-US" altLang="ko-KR" dirty="0"/>
              <a:t>node, service, container</a:t>
            </a:r>
            <a:r>
              <a:rPr lang="ko-KR" altLang="en-US" dirty="0"/>
              <a:t>의 정보에만 집중하는 경향을 보이거나 </a:t>
            </a:r>
            <a:r>
              <a:rPr lang="en-US" altLang="ko-KR" dirty="0"/>
              <a:t>GNN</a:t>
            </a:r>
            <a:r>
              <a:rPr lang="ko-KR" altLang="en-US" dirty="0"/>
              <a:t>을 통해서 단일 개체 간의 관계를 활용하기 위한 시도가 있었다</a:t>
            </a:r>
            <a:r>
              <a:rPr lang="en-US" altLang="ko-KR" dirty="0"/>
              <a:t>. </a:t>
            </a:r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해당 연구에서는 이들 모두의 관계를 아우를 수 있는 </a:t>
            </a:r>
            <a:r>
              <a:rPr lang="en-US" altLang="ko-KR" dirty="0"/>
              <a:t>Graph </a:t>
            </a:r>
            <a:r>
              <a:rPr lang="ko-KR" altLang="en-US" dirty="0"/>
              <a:t>구조를 제안하였다</a:t>
            </a:r>
            <a:r>
              <a:rPr lang="en-US" altLang="ko-KR" dirty="0"/>
              <a:t>. </a:t>
            </a:r>
            <a:r>
              <a:rPr lang="ko-KR" altLang="en-US" dirty="0"/>
              <a:t>결과적으로 해당 연구에서는 </a:t>
            </a:r>
            <a:r>
              <a:rPr lang="en-US" altLang="ko-KR" dirty="0"/>
              <a:t>node, service, container </a:t>
            </a:r>
            <a:r>
              <a:rPr lang="ko-KR" altLang="en-US" dirty="0"/>
              <a:t>사이의 관계를 모두 활용하여 </a:t>
            </a:r>
            <a:r>
              <a:rPr lang="en-US" altLang="ko-KR" dirty="0"/>
              <a:t>GNN</a:t>
            </a:r>
            <a:r>
              <a:rPr lang="ko-KR" altLang="en-US" dirty="0"/>
              <a:t>을 학습하였고</a:t>
            </a:r>
            <a:r>
              <a:rPr lang="en-US" altLang="ko-KR" dirty="0"/>
              <a:t>, </a:t>
            </a:r>
            <a:r>
              <a:rPr lang="ko-KR" altLang="en-US" dirty="0"/>
              <a:t>이를 기반으로 하여 </a:t>
            </a:r>
            <a:r>
              <a:rPr lang="en-US" altLang="ko-KR" dirty="0"/>
              <a:t>node</a:t>
            </a:r>
            <a:r>
              <a:rPr lang="ko-KR" altLang="en-US" dirty="0"/>
              <a:t>와 </a:t>
            </a:r>
            <a:r>
              <a:rPr lang="en-US" altLang="ko-KR" dirty="0"/>
              <a:t>service</a:t>
            </a:r>
            <a:r>
              <a:rPr lang="ko-KR" altLang="en-US" dirty="0"/>
              <a:t>의 정보를 효과적으로 </a:t>
            </a:r>
            <a:r>
              <a:rPr lang="en-US" altLang="ko-KR" dirty="0"/>
              <a:t>embedding </a:t>
            </a:r>
            <a:r>
              <a:rPr lang="ko-KR" altLang="en-US" dirty="0"/>
              <a:t>하였다</a:t>
            </a:r>
            <a:r>
              <a:rPr lang="en-US" altLang="ko-KR" dirty="0"/>
              <a:t>. </a:t>
            </a:r>
            <a:r>
              <a:rPr lang="ko-KR" altLang="en-US" dirty="0"/>
              <a:t>또한</a:t>
            </a:r>
            <a:r>
              <a:rPr lang="en-US" altLang="ko-KR" dirty="0"/>
              <a:t>, reward</a:t>
            </a:r>
            <a:r>
              <a:rPr lang="ko-KR" altLang="en-US" dirty="0"/>
              <a:t>의 설계 과정에서 기존 연구와는 다르게 앞 서 제시한 </a:t>
            </a:r>
            <a:r>
              <a:rPr lang="en-US" altLang="ko-KR" dirty="0"/>
              <a:t>3</a:t>
            </a:r>
            <a:r>
              <a:rPr lang="ko-KR" altLang="en-US" dirty="0"/>
              <a:t>가지 최적화 요소를 한 번에 고려할 수 있는 </a:t>
            </a:r>
            <a:r>
              <a:rPr lang="en-US" altLang="ko-KR" dirty="0"/>
              <a:t>reward</a:t>
            </a:r>
            <a:r>
              <a:rPr lang="ko-KR" altLang="en-US" dirty="0"/>
              <a:t>를 제시하였다</a:t>
            </a:r>
            <a:r>
              <a:rPr lang="en-US" altLang="ko-KR" dirty="0"/>
              <a:t>. </a:t>
            </a:r>
            <a:r>
              <a:rPr lang="ko-KR" altLang="en-US" dirty="0"/>
              <a:t>뿐만 아니라 학습 및 실험 과정에서 실제 </a:t>
            </a:r>
            <a:r>
              <a:rPr lang="en-US" altLang="ko-KR" dirty="0"/>
              <a:t>cluster </a:t>
            </a:r>
            <a:r>
              <a:rPr lang="ko-KR" altLang="en-US" dirty="0"/>
              <a:t>환경을 사용하였고</a:t>
            </a:r>
            <a:r>
              <a:rPr lang="en-US" altLang="ko-KR" dirty="0"/>
              <a:t>, </a:t>
            </a:r>
            <a:r>
              <a:rPr lang="ko-KR" altLang="en-US" dirty="0"/>
              <a:t>이를 구축하기 위해서 </a:t>
            </a:r>
            <a:r>
              <a:rPr lang="en-US" altLang="ko-KR" dirty="0"/>
              <a:t>VNF simulation tool</a:t>
            </a:r>
            <a:r>
              <a:rPr lang="ko-KR" altLang="en-US" dirty="0"/>
              <a:t>을 새롭게 정의하여</a:t>
            </a:r>
            <a:r>
              <a:rPr lang="en-US" altLang="ko-KR" dirty="0"/>
              <a:t>, </a:t>
            </a:r>
            <a:r>
              <a:rPr lang="ko-KR" altLang="en-US" dirty="0"/>
              <a:t>더 발전된 실험 환경을 구축하였다</a:t>
            </a:r>
            <a:r>
              <a:rPr lang="en-US" altLang="ko-KR" dirty="0"/>
              <a:t>. </a:t>
            </a:r>
            <a:r>
              <a:rPr lang="ko-KR" altLang="en-US" dirty="0"/>
              <a:t>뿐만 아니라 </a:t>
            </a:r>
            <a:r>
              <a:rPr lang="en-US" altLang="ko-KR" dirty="0"/>
              <a:t>node, container, service, node to node, node to container, container to service, service to service </a:t>
            </a:r>
            <a:r>
              <a:rPr lang="ko-KR" altLang="en-US" dirty="0"/>
              <a:t>정보를 수집하기 위한 </a:t>
            </a:r>
            <a:r>
              <a:rPr lang="en-US" altLang="ko-KR" dirty="0"/>
              <a:t>6</a:t>
            </a:r>
            <a:r>
              <a:rPr lang="ko-KR" altLang="en-US" dirty="0"/>
              <a:t>가지 </a:t>
            </a:r>
            <a:r>
              <a:rPr lang="en-US" altLang="ko-KR" dirty="0"/>
              <a:t>module</a:t>
            </a:r>
            <a:r>
              <a:rPr lang="ko-KR" altLang="en-US" dirty="0"/>
              <a:t>을 통합한 </a:t>
            </a:r>
            <a:r>
              <a:rPr lang="en-US" altLang="ko-KR" dirty="0"/>
              <a:t>monitoring </a:t>
            </a:r>
            <a:r>
              <a:rPr lang="ko-KR" altLang="en-US" dirty="0"/>
              <a:t>환경을 구축하였다</a:t>
            </a:r>
            <a:r>
              <a:rPr lang="en-US" altLang="ko-KR" dirty="0"/>
              <a:t>. </a:t>
            </a:r>
            <a:r>
              <a:rPr lang="ko-KR" altLang="en-US" dirty="0"/>
              <a:t>이를 통해서</a:t>
            </a:r>
            <a:r>
              <a:rPr lang="en-US" altLang="ko-KR" dirty="0"/>
              <a:t>, </a:t>
            </a:r>
            <a:r>
              <a:rPr lang="ko-KR" altLang="en-US" dirty="0"/>
              <a:t>기존 </a:t>
            </a:r>
            <a:r>
              <a:rPr lang="en-US" altLang="ko-KR" dirty="0"/>
              <a:t>baseline </a:t>
            </a:r>
            <a:r>
              <a:rPr lang="ko-KR" altLang="en-US" dirty="0"/>
              <a:t>시스템과 성능 비교를 수행하였고</a:t>
            </a:r>
            <a:r>
              <a:rPr lang="en-US" altLang="ko-KR" dirty="0"/>
              <a:t>, </a:t>
            </a:r>
            <a:r>
              <a:rPr lang="ko-KR" altLang="en-US" dirty="0"/>
              <a:t>결과적으로 평균 </a:t>
            </a:r>
            <a:r>
              <a:rPr lang="en-US" altLang="ko-KR" dirty="0"/>
              <a:t>[TBD] \%</a:t>
            </a:r>
            <a:r>
              <a:rPr lang="ko-KR" altLang="en-US" dirty="0"/>
              <a:t>의 성능 향상을 얻을 수 있었다</a:t>
            </a:r>
            <a:r>
              <a:rPr lang="en-US" altLang="ko-KR" dirty="0"/>
              <a:t>.</a:t>
            </a:r>
            <a:r>
              <a:rPr lang="ko-KR" altLang="en-US" dirty="0"/>
              <a:t>그리고 해당 연구는 전체 시스템의 구축부터 구현 및 실험 과정을 모두 </a:t>
            </a:r>
            <a:r>
              <a:rPr lang="en-US" altLang="ko-KR" dirty="0" err="1"/>
              <a:t>github</a:t>
            </a:r>
            <a:r>
              <a:rPr lang="ko-KR" altLang="en-US" dirty="0"/>
              <a:t>를 통해서 공개하였다</a:t>
            </a:r>
            <a:r>
              <a:rPr lang="en-US" altLang="ko-KR" dirty="0"/>
              <a:t>. </a:t>
            </a:r>
            <a:r>
              <a:rPr lang="ko-KR" altLang="en-US" dirty="0"/>
              <a:t>이를 통해서</a:t>
            </a:r>
            <a:r>
              <a:rPr lang="en-US" altLang="ko-KR" dirty="0"/>
              <a:t>, </a:t>
            </a:r>
            <a:r>
              <a:rPr lang="ko-KR" altLang="en-US" dirty="0"/>
              <a:t>향후 연구에서 성능 향상을 도모할 수 있는 토대를 제공하고자 한다</a:t>
            </a:r>
            <a:r>
              <a:rPr lang="en-US" altLang="ko-KR" dirty="0"/>
              <a:t>.</a:t>
            </a:r>
            <a:endParaRPr lang="en-US" altLang="ko-KR" sz="160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16483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41653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98331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78899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3401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37106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28932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993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이를 통해서 유연한 </a:t>
            </a:r>
            <a:r>
              <a:rPr lang="en-US" altLang="ko-KR" dirty="0"/>
              <a:t>Network </a:t>
            </a:r>
            <a:r>
              <a:rPr lang="ko-KR" altLang="en-US" dirty="0"/>
              <a:t>설계가 가능해 졌지만</a:t>
            </a:r>
            <a:r>
              <a:rPr lang="en-US" altLang="ko-KR" dirty="0"/>
              <a:t>, </a:t>
            </a:r>
            <a:r>
              <a:rPr lang="ko-KR" altLang="en-US" dirty="0"/>
              <a:t>관리 포인트의 증가를 불러왔다</a:t>
            </a:r>
            <a:r>
              <a:rPr lang="en-US" altLang="ko-KR" dirty="0"/>
              <a:t>. </a:t>
            </a:r>
            <a:r>
              <a:rPr lang="ko-KR" altLang="en-US" dirty="0"/>
              <a:t>이는 기존 </a:t>
            </a:r>
            <a:r>
              <a:rPr lang="en-US" altLang="ko-KR" dirty="0"/>
              <a:t>microservice </a:t>
            </a:r>
            <a:r>
              <a:rPr lang="ko-KR" altLang="en-US" dirty="0"/>
              <a:t>의 등장과 비슷한 효과를 불러일으켰다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이러한 </a:t>
            </a:r>
            <a:r>
              <a:rPr lang="en-US" altLang="ko-KR" dirty="0"/>
              <a:t>Network Function</a:t>
            </a:r>
            <a:r>
              <a:rPr lang="ko-KR" altLang="en-US" dirty="0"/>
              <a:t>의 효율적인 운용을 위하여 </a:t>
            </a:r>
            <a:r>
              <a:rPr lang="en-US" altLang="ko-KR" dirty="0"/>
              <a:t>Orchestration</a:t>
            </a:r>
            <a:r>
              <a:rPr lang="ko-KR" altLang="en-US" dirty="0"/>
              <a:t>의 필요성이 대두되었다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여기서 </a:t>
            </a:r>
            <a:r>
              <a:rPr lang="en-US" altLang="ko-KR" dirty="0"/>
              <a:t>Orchestrator </a:t>
            </a:r>
            <a:r>
              <a:rPr lang="ko-KR" altLang="en-US" dirty="0"/>
              <a:t>는 </a:t>
            </a:r>
            <a:r>
              <a:rPr lang="en-US" altLang="ko-KR" dirty="0"/>
              <a:t>VNF</a:t>
            </a:r>
            <a:r>
              <a:rPr lang="ko-KR" altLang="en-US" dirty="0"/>
              <a:t>의 배포</a:t>
            </a:r>
            <a:r>
              <a:rPr lang="en-US" altLang="ko-KR" dirty="0"/>
              <a:t>, Auto Scaling, load balancing, scheduling</a:t>
            </a:r>
            <a:r>
              <a:rPr lang="ko-KR" altLang="en-US" dirty="0"/>
              <a:t>과 같이 </a:t>
            </a:r>
            <a:r>
              <a:rPr lang="en-US" altLang="ko-KR" dirty="0"/>
              <a:t>cluster</a:t>
            </a:r>
            <a:r>
              <a:rPr lang="ko-KR" altLang="en-US" dirty="0"/>
              <a:t>에 </a:t>
            </a:r>
            <a:r>
              <a:rPr lang="en-US" altLang="ko-KR" dirty="0"/>
              <a:t>container</a:t>
            </a:r>
            <a:r>
              <a:rPr lang="ko-KR" altLang="en-US" dirty="0"/>
              <a:t>를 배포하는 과정에서 필요한 전반적인 요구사항을 지원한다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이러한 </a:t>
            </a:r>
            <a:r>
              <a:rPr lang="en-US" altLang="ko-KR" dirty="0"/>
              <a:t>Orchestration tool </a:t>
            </a:r>
            <a:r>
              <a:rPr lang="ko-KR" altLang="en-US" dirty="0"/>
              <a:t>중에서 가장 널리 사용되는 것이 </a:t>
            </a:r>
            <a:r>
              <a:rPr lang="en-US" altLang="ko-KR" dirty="0"/>
              <a:t>OpenStack</a:t>
            </a:r>
            <a:r>
              <a:rPr lang="ko-KR" altLang="en-US" dirty="0"/>
              <a:t>과 </a:t>
            </a:r>
            <a:r>
              <a:rPr lang="en-US" altLang="ko-KR" dirty="0"/>
              <a:t>Kubernetes</a:t>
            </a:r>
            <a:r>
              <a:rPr lang="ko-KR" altLang="en-US" dirty="0"/>
              <a:t>가 있으며</a:t>
            </a:r>
            <a:r>
              <a:rPr lang="en-US" altLang="ko-KR" dirty="0"/>
              <a:t>, </a:t>
            </a:r>
            <a:r>
              <a:rPr lang="ko-KR" altLang="en-US" dirty="0"/>
              <a:t>우리는 </a:t>
            </a:r>
            <a:r>
              <a:rPr lang="en-US" altLang="ko-KR" dirty="0"/>
              <a:t>Kubernetes</a:t>
            </a:r>
            <a:r>
              <a:rPr lang="ko-KR" altLang="en-US" dirty="0"/>
              <a:t>의 </a:t>
            </a:r>
            <a:r>
              <a:rPr lang="en-US" altLang="ko-KR" dirty="0"/>
              <a:t>Scheduling </a:t>
            </a:r>
            <a:r>
              <a:rPr lang="ko-KR" altLang="en-US" dirty="0"/>
              <a:t>시스템을 개선하는 것을 목표로 한다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여기서 </a:t>
            </a:r>
            <a:r>
              <a:rPr lang="en-US" altLang="ko-KR" dirty="0"/>
              <a:t>Scheduling</a:t>
            </a:r>
            <a:r>
              <a:rPr lang="ko-KR" altLang="en-US" dirty="0"/>
              <a:t>은 </a:t>
            </a:r>
            <a:r>
              <a:rPr lang="en-US" altLang="ko-KR" dirty="0"/>
              <a:t>container</a:t>
            </a:r>
            <a:r>
              <a:rPr lang="ko-KR" altLang="en-US" dirty="0"/>
              <a:t>로 이루어진 </a:t>
            </a:r>
            <a:r>
              <a:rPr lang="en-US" altLang="ko-KR" dirty="0"/>
              <a:t>VNF</a:t>
            </a:r>
            <a:r>
              <a:rPr lang="ko-KR" altLang="en-US" dirty="0"/>
              <a:t>의 배포 시에 이를 </a:t>
            </a:r>
            <a:r>
              <a:rPr lang="en-US" altLang="ko-KR" dirty="0"/>
              <a:t>Cluster</a:t>
            </a:r>
            <a:r>
              <a:rPr lang="ko-KR" altLang="en-US" dirty="0"/>
              <a:t>의 어떤 </a:t>
            </a:r>
            <a:r>
              <a:rPr lang="en-US" altLang="ko-KR" dirty="0"/>
              <a:t>node</a:t>
            </a:r>
            <a:r>
              <a:rPr lang="ko-KR" altLang="en-US" dirty="0"/>
              <a:t>에 위치시킬지 결정하는 것을 의미한다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기본적으로 </a:t>
            </a:r>
            <a:r>
              <a:rPr lang="en-US" altLang="ko-KR" dirty="0"/>
              <a:t>Kubernetes Scheduler</a:t>
            </a:r>
            <a:r>
              <a:rPr lang="ko-KR" altLang="en-US" dirty="0"/>
              <a:t>는 몇 가지 한계점을 가지고 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첫 번째로는 </a:t>
            </a:r>
            <a:r>
              <a:rPr lang="en-US" altLang="ko-KR" dirty="0"/>
              <a:t>Kubernetes</a:t>
            </a:r>
            <a:r>
              <a:rPr lang="ko-KR" altLang="en-US" dirty="0"/>
              <a:t>의 설계 이념이 </a:t>
            </a:r>
            <a:r>
              <a:rPr lang="en-US" altLang="ko-KR" dirty="0"/>
              <a:t>Service availability</a:t>
            </a:r>
            <a:r>
              <a:rPr lang="ko-KR" altLang="en-US" dirty="0"/>
              <a:t>의 보장을 목표로 하고 있다는 점이다</a:t>
            </a:r>
            <a:r>
              <a:rPr lang="en-US" altLang="ko-KR" dirty="0"/>
              <a:t>. Kubernetes</a:t>
            </a:r>
            <a:r>
              <a:rPr lang="ko-KR" altLang="en-US" dirty="0"/>
              <a:t>는 </a:t>
            </a:r>
            <a:r>
              <a:rPr lang="en-US" altLang="ko-KR" dirty="0"/>
              <a:t>power consumption</a:t>
            </a:r>
            <a:r>
              <a:rPr lang="ko-KR" altLang="en-US" dirty="0"/>
              <a:t>이나 </a:t>
            </a:r>
            <a:r>
              <a:rPr lang="en-US" altLang="ko-KR" dirty="0"/>
              <a:t>service latency</a:t>
            </a:r>
            <a:r>
              <a:rPr lang="ko-KR" altLang="en-US" dirty="0"/>
              <a:t>와 같은 </a:t>
            </a:r>
            <a:r>
              <a:rPr lang="en-US" altLang="ko-KR" dirty="0"/>
              <a:t>QoS </a:t>
            </a:r>
            <a:r>
              <a:rPr lang="ko-KR" altLang="en-US" dirty="0"/>
              <a:t>영역에 대한 배려가 부족하다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두 번째로</a:t>
            </a:r>
            <a:r>
              <a:rPr lang="en-US" altLang="ko-KR" dirty="0"/>
              <a:t>, Kubernetes</a:t>
            </a:r>
            <a:r>
              <a:rPr lang="ko-KR" altLang="en-US" dirty="0"/>
              <a:t>는 </a:t>
            </a:r>
            <a:r>
              <a:rPr lang="en-US" altLang="ko-KR" dirty="0"/>
              <a:t>CPU, Memory</a:t>
            </a:r>
            <a:r>
              <a:rPr lang="ko-KR" altLang="en-US" dirty="0"/>
              <a:t>에 집중한 </a:t>
            </a:r>
            <a:r>
              <a:rPr lang="en-US" altLang="ko-KR" dirty="0"/>
              <a:t>scheduling</a:t>
            </a:r>
            <a:r>
              <a:rPr lang="ko-KR" altLang="en-US" dirty="0"/>
              <a:t>을 수행하기 때문에 </a:t>
            </a:r>
            <a:r>
              <a:rPr lang="en-US" altLang="ko-KR" dirty="0"/>
              <a:t>latency, bandwidth</a:t>
            </a:r>
            <a:r>
              <a:rPr lang="ko-KR" altLang="en-US" dirty="0"/>
              <a:t>와 같은 </a:t>
            </a:r>
            <a:r>
              <a:rPr lang="en-US" altLang="ko-KR" dirty="0"/>
              <a:t>network </a:t>
            </a:r>
            <a:r>
              <a:rPr lang="ko-KR" altLang="en-US" dirty="0"/>
              <a:t>변수를 고려하지 못한다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01357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59706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이를</a:t>
            </a:r>
            <a:r>
              <a:rPr lang="en-US" altLang="ko-KR" dirty="0"/>
              <a:t> </a:t>
            </a:r>
            <a:r>
              <a:rPr lang="ko-KR" altLang="en-US" dirty="0"/>
              <a:t>참고해서 구현했다고 말하기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48214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81875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96695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이제 이를 </a:t>
            </a:r>
            <a:r>
              <a:rPr lang="en-US" altLang="ko-KR" dirty="0"/>
              <a:t>Open AI</a:t>
            </a:r>
            <a:r>
              <a:rPr lang="ko-KR" altLang="en-US" dirty="0"/>
              <a:t>의 </a:t>
            </a:r>
            <a:r>
              <a:rPr lang="en-US" altLang="ko-KR" dirty="0"/>
              <a:t>Gym</a:t>
            </a:r>
            <a:r>
              <a:rPr lang="ko-KR" altLang="en-US" dirty="0"/>
              <a:t>에서 제안하는 </a:t>
            </a:r>
            <a:r>
              <a:rPr lang="en-US" altLang="ko-KR" dirty="0"/>
              <a:t>environment </a:t>
            </a:r>
            <a:r>
              <a:rPr lang="ko-KR" altLang="en-US" dirty="0"/>
              <a:t>의 형태로 </a:t>
            </a:r>
            <a:r>
              <a:rPr lang="ko-KR" altLang="en-US" dirty="0" err="1"/>
              <a:t>추상화하여야</a:t>
            </a:r>
            <a:r>
              <a:rPr lang="ko-KR" altLang="en-US" dirty="0"/>
              <a:t> 한다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따라서</a:t>
            </a:r>
            <a:r>
              <a:rPr lang="en-US" altLang="ko-KR" dirty="0"/>
              <a:t>, </a:t>
            </a:r>
            <a:r>
              <a:rPr lang="ko-KR" altLang="en-US" dirty="0"/>
              <a:t>우리는 다음과 같은 </a:t>
            </a:r>
            <a:r>
              <a:rPr lang="en-US" altLang="ko-KR" dirty="0"/>
              <a:t>flow</a:t>
            </a:r>
            <a:r>
              <a:rPr lang="ko-KR" altLang="en-US" dirty="0"/>
              <a:t>로 </a:t>
            </a:r>
            <a:r>
              <a:rPr lang="en-US" altLang="ko-KR" dirty="0"/>
              <a:t>reset</a:t>
            </a:r>
            <a:r>
              <a:rPr lang="ko-KR" altLang="en-US" dirty="0"/>
              <a:t>과 </a:t>
            </a:r>
            <a:r>
              <a:rPr lang="en-US" altLang="ko-KR" dirty="0"/>
              <a:t>step</a:t>
            </a:r>
            <a:r>
              <a:rPr lang="ko-KR" altLang="en-US" dirty="0"/>
              <a:t>을 구현하였다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Reset</a:t>
            </a:r>
            <a:r>
              <a:rPr lang="ko-KR" altLang="en-US" dirty="0"/>
              <a:t>의 경우에는 하나의 </a:t>
            </a:r>
            <a:r>
              <a:rPr lang="en-US" altLang="ko-KR" dirty="0" err="1"/>
              <a:t>episod</a:t>
            </a:r>
            <a:r>
              <a:rPr lang="ko-KR" altLang="en-US" dirty="0"/>
              <a:t>를 시작하기 전에 필요한 사전 작업을 하는 단계로 강화학습 </a:t>
            </a:r>
            <a:r>
              <a:rPr lang="en-US" altLang="ko-KR" dirty="0"/>
              <a:t>agent</a:t>
            </a:r>
            <a:r>
              <a:rPr lang="ko-KR" altLang="en-US" dirty="0"/>
              <a:t>에게 초기 정보를 전달한다</a:t>
            </a:r>
            <a:r>
              <a:rPr lang="en-US" altLang="ko-KR" dirty="0"/>
              <a:t>. </a:t>
            </a:r>
            <a:r>
              <a:rPr lang="ko-KR" altLang="en-US" dirty="0"/>
              <a:t>여기서는 총 </a:t>
            </a:r>
            <a:r>
              <a:rPr lang="en-US" altLang="ko-KR" dirty="0"/>
              <a:t>N</a:t>
            </a:r>
            <a:r>
              <a:rPr lang="ko-KR" altLang="en-US" dirty="0"/>
              <a:t>개의 서비스를 먼저 배포하고</a:t>
            </a:r>
            <a:r>
              <a:rPr lang="en-US" altLang="ko-KR" dirty="0"/>
              <a:t>, </a:t>
            </a:r>
            <a:r>
              <a:rPr lang="ko-KR" altLang="en-US" dirty="0"/>
              <a:t>최소  하나의 </a:t>
            </a:r>
            <a:r>
              <a:rPr lang="en-US" altLang="ko-KR" dirty="0"/>
              <a:t>pod</a:t>
            </a:r>
            <a:r>
              <a:rPr lang="ko-KR" altLang="en-US" dirty="0"/>
              <a:t>씩은 배포가 되어 있도록 설정한다</a:t>
            </a:r>
            <a:r>
              <a:rPr lang="en-US" altLang="ko-KR" dirty="0"/>
              <a:t>. </a:t>
            </a:r>
            <a:r>
              <a:rPr lang="ko-KR" altLang="en-US" dirty="0"/>
              <a:t>이 상태에서 기본 </a:t>
            </a:r>
            <a:r>
              <a:rPr lang="en-US" altLang="ko-KR" dirty="0"/>
              <a:t>traffic</a:t>
            </a:r>
            <a:r>
              <a:rPr lang="ko-KR" altLang="en-US" dirty="0"/>
              <a:t>을 발생시키고</a:t>
            </a:r>
            <a:r>
              <a:rPr lang="en-US" altLang="ko-KR" dirty="0"/>
              <a:t>, </a:t>
            </a:r>
            <a:r>
              <a:rPr lang="ko-KR" altLang="en-US" dirty="0"/>
              <a:t>이를 통해서 수집된 </a:t>
            </a:r>
            <a:r>
              <a:rPr lang="en-US" altLang="ko-KR" dirty="0"/>
              <a:t>network </a:t>
            </a:r>
            <a:r>
              <a:rPr lang="ko-KR" altLang="en-US" dirty="0"/>
              <a:t>및 </a:t>
            </a:r>
            <a:r>
              <a:rPr lang="en-US" altLang="ko-KR" dirty="0"/>
              <a:t>hardware </a:t>
            </a:r>
            <a:r>
              <a:rPr lang="ko-KR" altLang="en-US" dirty="0"/>
              <a:t>정보를 수집한다</a:t>
            </a:r>
            <a:r>
              <a:rPr lang="en-US" altLang="ko-KR" dirty="0"/>
              <a:t>. </a:t>
            </a:r>
            <a:r>
              <a:rPr lang="ko-KR" altLang="en-US" dirty="0"/>
              <a:t>이때 각 데이터를 누락없이 수집하기 위해서 </a:t>
            </a:r>
            <a:r>
              <a:rPr lang="en-US" altLang="ko-KR" dirty="0"/>
              <a:t>1</a:t>
            </a:r>
            <a:r>
              <a:rPr lang="ko-KR" altLang="en-US" dirty="0"/>
              <a:t>분 간의 누적 값을 사용하였다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6529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이제 이를 </a:t>
            </a:r>
            <a:r>
              <a:rPr lang="en-US" altLang="ko-KR" dirty="0"/>
              <a:t>Open AI</a:t>
            </a:r>
            <a:r>
              <a:rPr lang="ko-KR" altLang="en-US" dirty="0"/>
              <a:t>의 </a:t>
            </a:r>
            <a:r>
              <a:rPr lang="en-US" altLang="ko-KR" dirty="0"/>
              <a:t>Gym</a:t>
            </a:r>
            <a:r>
              <a:rPr lang="ko-KR" altLang="en-US" dirty="0"/>
              <a:t>에서 제안하는 </a:t>
            </a:r>
            <a:r>
              <a:rPr lang="en-US" altLang="ko-KR" dirty="0"/>
              <a:t>environment </a:t>
            </a:r>
            <a:r>
              <a:rPr lang="ko-KR" altLang="en-US" dirty="0"/>
              <a:t>의 형태로 </a:t>
            </a:r>
            <a:r>
              <a:rPr lang="ko-KR" altLang="en-US" dirty="0" err="1"/>
              <a:t>추상화하여야</a:t>
            </a:r>
            <a:r>
              <a:rPr lang="ko-KR" altLang="en-US" dirty="0"/>
              <a:t> 한다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따라서</a:t>
            </a:r>
            <a:r>
              <a:rPr lang="en-US" altLang="ko-KR" dirty="0"/>
              <a:t>, </a:t>
            </a:r>
            <a:r>
              <a:rPr lang="ko-KR" altLang="en-US" dirty="0"/>
              <a:t>우리는 다음과 같은 </a:t>
            </a:r>
            <a:r>
              <a:rPr lang="en-US" altLang="ko-KR" dirty="0"/>
              <a:t>flow</a:t>
            </a:r>
            <a:r>
              <a:rPr lang="ko-KR" altLang="en-US" dirty="0"/>
              <a:t>로 </a:t>
            </a:r>
            <a:r>
              <a:rPr lang="en-US" altLang="ko-KR" dirty="0"/>
              <a:t>reset</a:t>
            </a:r>
            <a:r>
              <a:rPr lang="ko-KR" altLang="en-US" dirty="0"/>
              <a:t>과 </a:t>
            </a:r>
            <a:r>
              <a:rPr lang="en-US" altLang="ko-KR" dirty="0"/>
              <a:t>step</a:t>
            </a:r>
            <a:r>
              <a:rPr lang="ko-KR" altLang="en-US" dirty="0"/>
              <a:t>을 구현하였다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Reset</a:t>
            </a:r>
            <a:r>
              <a:rPr lang="ko-KR" altLang="en-US" dirty="0"/>
              <a:t>의 경우에는 하나의 </a:t>
            </a:r>
            <a:r>
              <a:rPr lang="en-US" altLang="ko-KR" dirty="0" err="1"/>
              <a:t>episod</a:t>
            </a:r>
            <a:r>
              <a:rPr lang="ko-KR" altLang="en-US" dirty="0"/>
              <a:t>를 시작하기 전에 필요한 사전 작업을 하는 단계로 강화학습 </a:t>
            </a:r>
            <a:r>
              <a:rPr lang="en-US" altLang="ko-KR" dirty="0"/>
              <a:t>agent</a:t>
            </a:r>
            <a:r>
              <a:rPr lang="ko-KR" altLang="en-US" dirty="0"/>
              <a:t>에게 초기 정보를 전달한다</a:t>
            </a:r>
            <a:r>
              <a:rPr lang="en-US" altLang="ko-KR" dirty="0"/>
              <a:t>. </a:t>
            </a:r>
            <a:r>
              <a:rPr lang="ko-KR" altLang="en-US" dirty="0"/>
              <a:t>여기서는 총 </a:t>
            </a:r>
            <a:r>
              <a:rPr lang="en-US" altLang="ko-KR" dirty="0"/>
              <a:t>N</a:t>
            </a:r>
            <a:r>
              <a:rPr lang="ko-KR" altLang="en-US" dirty="0"/>
              <a:t>개의 서비스를 먼저 배포하고</a:t>
            </a:r>
            <a:r>
              <a:rPr lang="en-US" altLang="ko-KR" dirty="0"/>
              <a:t>, </a:t>
            </a:r>
            <a:r>
              <a:rPr lang="ko-KR" altLang="en-US" dirty="0"/>
              <a:t>최소  하나의 </a:t>
            </a:r>
            <a:r>
              <a:rPr lang="en-US" altLang="ko-KR" dirty="0"/>
              <a:t>pod</a:t>
            </a:r>
            <a:r>
              <a:rPr lang="ko-KR" altLang="en-US" dirty="0"/>
              <a:t>씩은 배포가 되어 있도록 설정한다</a:t>
            </a:r>
            <a:r>
              <a:rPr lang="en-US" altLang="ko-KR" dirty="0"/>
              <a:t>. </a:t>
            </a:r>
            <a:r>
              <a:rPr lang="ko-KR" altLang="en-US" dirty="0"/>
              <a:t>이 상태에서 기본 </a:t>
            </a:r>
            <a:r>
              <a:rPr lang="en-US" altLang="ko-KR" dirty="0"/>
              <a:t>traffic</a:t>
            </a:r>
            <a:r>
              <a:rPr lang="ko-KR" altLang="en-US" dirty="0"/>
              <a:t>을 발생시키고</a:t>
            </a:r>
            <a:r>
              <a:rPr lang="en-US" altLang="ko-KR" dirty="0"/>
              <a:t>, </a:t>
            </a:r>
            <a:r>
              <a:rPr lang="ko-KR" altLang="en-US" dirty="0"/>
              <a:t>이를 통해서 수집된 </a:t>
            </a:r>
            <a:r>
              <a:rPr lang="en-US" altLang="ko-KR" dirty="0"/>
              <a:t>network </a:t>
            </a:r>
            <a:r>
              <a:rPr lang="ko-KR" altLang="en-US" dirty="0"/>
              <a:t>및 </a:t>
            </a:r>
            <a:r>
              <a:rPr lang="en-US" altLang="ko-KR" dirty="0"/>
              <a:t>hardware </a:t>
            </a:r>
            <a:r>
              <a:rPr lang="ko-KR" altLang="en-US" dirty="0"/>
              <a:t>정보를 수집한다</a:t>
            </a:r>
            <a:r>
              <a:rPr lang="en-US" altLang="ko-KR" dirty="0"/>
              <a:t>. </a:t>
            </a:r>
            <a:r>
              <a:rPr lang="ko-KR" altLang="en-US" dirty="0"/>
              <a:t>이때 각 데이터를 누락없이 수집하기 위해서 </a:t>
            </a:r>
            <a:r>
              <a:rPr lang="en-US" altLang="ko-KR" dirty="0"/>
              <a:t>1</a:t>
            </a:r>
            <a:r>
              <a:rPr lang="ko-KR" altLang="en-US" dirty="0"/>
              <a:t>분 간의 누적 값을 사용하였다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96583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이제 이를 </a:t>
            </a:r>
            <a:r>
              <a:rPr lang="en-US" altLang="ko-KR" dirty="0"/>
              <a:t>Open AI</a:t>
            </a:r>
            <a:r>
              <a:rPr lang="ko-KR" altLang="en-US" dirty="0"/>
              <a:t>의 </a:t>
            </a:r>
            <a:r>
              <a:rPr lang="en-US" altLang="ko-KR" dirty="0"/>
              <a:t>Gym</a:t>
            </a:r>
            <a:r>
              <a:rPr lang="ko-KR" altLang="en-US" dirty="0"/>
              <a:t>에서 제안하는 </a:t>
            </a:r>
            <a:r>
              <a:rPr lang="en-US" altLang="ko-KR" dirty="0"/>
              <a:t>environment </a:t>
            </a:r>
            <a:r>
              <a:rPr lang="ko-KR" altLang="en-US" dirty="0"/>
              <a:t>의 형태로 </a:t>
            </a:r>
            <a:r>
              <a:rPr lang="ko-KR" altLang="en-US" dirty="0" err="1"/>
              <a:t>추상화하여야</a:t>
            </a:r>
            <a:r>
              <a:rPr lang="ko-KR" altLang="en-US" dirty="0"/>
              <a:t> 한다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따라서</a:t>
            </a:r>
            <a:r>
              <a:rPr lang="en-US" altLang="ko-KR" dirty="0"/>
              <a:t>, </a:t>
            </a:r>
            <a:r>
              <a:rPr lang="ko-KR" altLang="en-US" dirty="0"/>
              <a:t>우리는 다음과 같은 </a:t>
            </a:r>
            <a:r>
              <a:rPr lang="en-US" altLang="ko-KR" dirty="0"/>
              <a:t>flow</a:t>
            </a:r>
            <a:r>
              <a:rPr lang="ko-KR" altLang="en-US" dirty="0"/>
              <a:t>로 </a:t>
            </a:r>
            <a:r>
              <a:rPr lang="en-US" altLang="ko-KR" dirty="0"/>
              <a:t>reset</a:t>
            </a:r>
            <a:r>
              <a:rPr lang="ko-KR" altLang="en-US" dirty="0"/>
              <a:t>과 </a:t>
            </a:r>
            <a:r>
              <a:rPr lang="en-US" altLang="ko-KR" dirty="0"/>
              <a:t>step</a:t>
            </a:r>
            <a:r>
              <a:rPr lang="ko-KR" altLang="en-US" dirty="0"/>
              <a:t>을 구현하였다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Reset</a:t>
            </a:r>
            <a:r>
              <a:rPr lang="ko-KR" altLang="en-US" dirty="0"/>
              <a:t>의 경우에는 하나의 </a:t>
            </a:r>
            <a:r>
              <a:rPr lang="en-US" altLang="ko-KR" dirty="0" err="1"/>
              <a:t>episod</a:t>
            </a:r>
            <a:r>
              <a:rPr lang="ko-KR" altLang="en-US" dirty="0"/>
              <a:t>를 시작하기 전에 필요한 사전 작업을 하는 단계로 강화학습 </a:t>
            </a:r>
            <a:r>
              <a:rPr lang="en-US" altLang="ko-KR" dirty="0"/>
              <a:t>agent</a:t>
            </a:r>
            <a:r>
              <a:rPr lang="ko-KR" altLang="en-US" dirty="0"/>
              <a:t>에게 초기 정보를 전달한다</a:t>
            </a:r>
            <a:r>
              <a:rPr lang="en-US" altLang="ko-KR" dirty="0"/>
              <a:t>. </a:t>
            </a:r>
            <a:r>
              <a:rPr lang="ko-KR" altLang="en-US" dirty="0"/>
              <a:t>여기서는 총 </a:t>
            </a:r>
            <a:r>
              <a:rPr lang="en-US" altLang="ko-KR" dirty="0"/>
              <a:t>N</a:t>
            </a:r>
            <a:r>
              <a:rPr lang="ko-KR" altLang="en-US" dirty="0"/>
              <a:t>개의 서비스를 먼저 배포하고</a:t>
            </a:r>
            <a:r>
              <a:rPr lang="en-US" altLang="ko-KR" dirty="0"/>
              <a:t>, </a:t>
            </a:r>
            <a:r>
              <a:rPr lang="ko-KR" altLang="en-US" dirty="0"/>
              <a:t>최소  하나의 </a:t>
            </a:r>
            <a:r>
              <a:rPr lang="en-US" altLang="ko-KR" dirty="0"/>
              <a:t>pod</a:t>
            </a:r>
            <a:r>
              <a:rPr lang="ko-KR" altLang="en-US" dirty="0"/>
              <a:t>씩은 배포가 되어 있도록 설정한다</a:t>
            </a:r>
            <a:r>
              <a:rPr lang="en-US" altLang="ko-KR" dirty="0"/>
              <a:t>. </a:t>
            </a:r>
            <a:r>
              <a:rPr lang="ko-KR" altLang="en-US" dirty="0"/>
              <a:t>이 상태에서 기본 </a:t>
            </a:r>
            <a:r>
              <a:rPr lang="en-US" altLang="ko-KR" dirty="0"/>
              <a:t>traffic</a:t>
            </a:r>
            <a:r>
              <a:rPr lang="ko-KR" altLang="en-US" dirty="0"/>
              <a:t>을 발생시키고</a:t>
            </a:r>
            <a:r>
              <a:rPr lang="en-US" altLang="ko-KR" dirty="0"/>
              <a:t>, </a:t>
            </a:r>
            <a:r>
              <a:rPr lang="ko-KR" altLang="en-US" dirty="0"/>
              <a:t>이를 통해서 수집된 </a:t>
            </a:r>
            <a:r>
              <a:rPr lang="en-US" altLang="ko-KR" dirty="0"/>
              <a:t>network </a:t>
            </a:r>
            <a:r>
              <a:rPr lang="ko-KR" altLang="en-US" dirty="0"/>
              <a:t>및 </a:t>
            </a:r>
            <a:r>
              <a:rPr lang="en-US" altLang="ko-KR" dirty="0"/>
              <a:t>hardware </a:t>
            </a:r>
            <a:r>
              <a:rPr lang="ko-KR" altLang="en-US" dirty="0"/>
              <a:t>정보를 수집한다</a:t>
            </a:r>
            <a:r>
              <a:rPr lang="en-US" altLang="ko-KR" dirty="0"/>
              <a:t>. </a:t>
            </a:r>
            <a:r>
              <a:rPr lang="ko-KR" altLang="en-US" dirty="0"/>
              <a:t>이때 각 데이터를 누락없이 수집하기 위해서 </a:t>
            </a:r>
            <a:r>
              <a:rPr lang="en-US" altLang="ko-KR" dirty="0"/>
              <a:t>1</a:t>
            </a:r>
            <a:r>
              <a:rPr lang="ko-KR" altLang="en-US" dirty="0"/>
              <a:t>분 간의 누적 값을 사용하였다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7699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이제 이를 </a:t>
            </a:r>
            <a:r>
              <a:rPr lang="en-US" altLang="ko-KR" dirty="0"/>
              <a:t>Open AI</a:t>
            </a:r>
            <a:r>
              <a:rPr lang="ko-KR" altLang="en-US" dirty="0"/>
              <a:t>의 </a:t>
            </a:r>
            <a:r>
              <a:rPr lang="en-US" altLang="ko-KR" dirty="0"/>
              <a:t>Gym</a:t>
            </a:r>
            <a:r>
              <a:rPr lang="ko-KR" altLang="en-US" dirty="0"/>
              <a:t>에서 제안하는 </a:t>
            </a:r>
            <a:r>
              <a:rPr lang="en-US" altLang="ko-KR" dirty="0"/>
              <a:t>environment </a:t>
            </a:r>
            <a:r>
              <a:rPr lang="ko-KR" altLang="en-US" dirty="0"/>
              <a:t>의 형태로 </a:t>
            </a:r>
            <a:r>
              <a:rPr lang="ko-KR" altLang="en-US" dirty="0" err="1"/>
              <a:t>추상화하여야</a:t>
            </a:r>
            <a:r>
              <a:rPr lang="ko-KR" altLang="en-US" dirty="0"/>
              <a:t> 한다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따라서</a:t>
            </a:r>
            <a:r>
              <a:rPr lang="en-US" altLang="ko-KR" dirty="0"/>
              <a:t>, </a:t>
            </a:r>
            <a:r>
              <a:rPr lang="ko-KR" altLang="en-US" dirty="0"/>
              <a:t>우리는 다음과 같은 </a:t>
            </a:r>
            <a:r>
              <a:rPr lang="en-US" altLang="ko-KR" dirty="0"/>
              <a:t>flow</a:t>
            </a:r>
            <a:r>
              <a:rPr lang="ko-KR" altLang="en-US" dirty="0"/>
              <a:t>로 </a:t>
            </a:r>
            <a:r>
              <a:rPr lang="en-US" altLang="ko-KR" dirty="0"/>
              <a:t>reset</a:t>
            </a:r>
            <a:r>
              <a:rPr lang="ko-KR" altLang="en-US" dirty="0"/>
              <a:t>과 </a:t>
            </a:r>
            <a:r>
              <a:rPr lang="en-US" altLang="ko-KR" dirty="0"/>
              <a:t>step</a:t>
            </a:r>
            <a:r>
              <a:rPr lang="ko-KR" altLang="en-US" dirty="0"/>
              <a:t>을 구현하였다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Reset</a:t>
            </a:r>
            <a:r>
              <a:rPr lang="ko-KR" altLang="en-US" dirty="0"/>
              <a:t>의 경우에는 하나의 </a:t>
            </a:r>
            <a:r>
              <a:rPr lang="en-US" altLang="ko-KR" dirty="0" err="1"/>
              <a:t>episod</a:t>
            </a:r>
            <a:r>
              <a:rPr lang="ko-KR" altLang="en-US" dirty="0"/>
              <a:t>를 시작하기 전에 필요한 사전 작업을 하는 단계로 강화학습 </a:t>
            </a:r>
            <a:r>
              <a:rPr lang="en-US" altLang="ko-KR" dirty="0"/>
              <a:t>agent</a:t>
            </a:r>
            <a:r>
              <a:rPr lang="ko-KR" altLang="en-US" dirty="0"/>
              <a:t>에게 초기 정보를 전달한다</a:t>
            </a:r>
            <a:r>
              <a:rPr lang="en-US" altLang="ko-KR" dirty="0"/>
              <a:t>. </a:t>
            </a:r>
            <a:r>
              <a:rPr lang="ko-KR" altLang="en-US" dirty="0"/>
              <a:t>여기서는 총 </a:t>
            </a:r>
            <a:r>
              <a:rPr lang="en-US" altLang="ko-KR" dirty="0"/>
              <a:t>N</a:t>
            </a:r>
            <a:r>
              <a:rPr lang="ko-KR" altLang="en-US" dirty="0"/>
              <a:t>개의 서비스를 먼저 배포하고</a:t>
            </a:r>
            <a:r>
              <a:rPr lang="en-US" altLang="ko-KR" dirty="0"/>
              <a:t>, </a:t>
            </a:r>
            <a:r>
              <a:rPr lang="ko-KR" altLang="en-US" dirty="0"/>
              <a:t>최소  하나의 </a:t>
            </a:r>
            <a:r>
              <a:rPr lang="en-US" altLang="ko-KR" dirty="0"/>
              <a:t>pod</a:t>
            </a:r>
            <a:r>
              <a:rPr lang="ko-KR" altLang="en-US" dirty="0"/>
              <a:t>씩은 배포가 되어 있도록 설정한다</a:t>
            </a:r>
            <a:r>
              <a:rPr lang="en-US" altLang="ko-KR" dirty="0"/>
              <a:t>. </a:t>
            </a:r>
            <a:r>
              <a:rPr lang="ko-KR" altLang="en-US" dirty="0"/>
              <a:t>이 상태에서 기본 </a:t>
            </a:r>
            <a:r>
              <a:rPr lang="en-US" altLang="ko-KR" dirty="0"/>
              <a:t>traffic</a:t>
            </a:r>
            <a:r>
              <a:rPr lang="ko-KR" altLang="en-US" dirty="0"/>
              <a:t>을 발생시키고</a:t>
            </a:r>
            <a:r>
              <a:rPr lang="en-US" altLang="ko-KR" dirty="0"/>
              <a:t>, </a:t>
            </a:r>
            <a:r>
              <a:rPr lang="ko-KR" altLang="en-US" dirty="0"/>
              <a:t>이를 통해서 수집된 </a:t>
            </a:r>
            <a:r>
              <a:rPr lang="en-US" altLang="ko-KR" dirty="0"/>
              <a:t>network </a:t>
            </a:r>
            <a:r>
              <a:rPr lang="ko-KR" altLang="en-US" dirty="0"/>
              <a:t>및 </a:t>
            </a:r>
            <a:r>
              <a:rPr lang="en-US" altLang="ko-KR" dirty="0"/>
              <a:t>hardware </a:t>
            </a:r>
            <a:r>
              <a:rPr lang="ko-KR" altLang="en-US" dirty="0"/>
              <a:t>정보를 수집한다</a:t>
            </a:r>
            <a:r>
              <a:rPr lang="en-US" altLang="ko-KR" dirty="0"/>
              <a:t>. </a:t>
            </a:r>
            <a:r>
              <a:rPr lang="ko-KR" altLang="en-US" dirty="0"/>
              <a:t>이때 각 데이터를 누락없이 수집하기 위해서 </a:t>
            </a:r>
            <a:r>
              <a:rPr lang="en-US" altLang="ko-KR" dirty="0"/>
              <a:t>1</a:t>
            </a:r>
            <a:r>
              <a:rPr lang="ko-KR" altLang="en-US" dirty="0"/>
              <a:t>분 간의 누적 값을 사용하였다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37481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이제 이를 </a:t>
            </a:r>
            <a:r>
              <a:rPr lang="en-US" altLang="ko-KR" dirty="0"/>
              <a:t>Open AI</a:t>
            </a:r>
            <a:r>
              <a:rPr lang="ko-KR" altLang="en-US" dirty="0"/>
              <a:t>의 </a:t>
            </a:r>
            <a:r>
              <a:rPr lang="en-US" altLang="ko-KR" dirty="0"/>
              <a:t>Gym</a:t>
            </a:r>
            <a:r>
              <a:rPr lang="ko-KR" altLang="en-US" dirty="0"/>
              <a:t>에서 제안하는 </a:t>
            </a:r>
            <a:r>
              <a:rPr lang="en-US" altLang="ko-KR" dirty="0"/>
              <a:t>environment </a:t>
            </a:r>
            <a:r>
              <a:rPr lang="ko-KR" altLang="en-US" dirty="0"/>
              <a:t>의 형태로 </a:t>
            </a:r>
            <a:r>
              <a:rPr lang="ko-KR" altLang="en-US" dirty="0" err="1"/>
              <a:t>추상화하여야</a:t>
            </a:r>
            <a:r>
              <a:rPr lang="ko-KR" altLang="en-US" dirty="0"/>
              <a:t> 한다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따라서</a:t>
            </a:r>
            <a:r>
              <a:rPr lang="en-US" altLang="ko-KR" dirty="0"/>
              <a:t>, </a:t>
            </a:r>
            <a:r>
              <a:rPr lang="ko-KR" altLang="en-US" dirty="0"/>
              <a:t>우리는 다음과 같은 </a:t>
            </a:r>
            <a:r>
              <a:rPr lang="en-US" altLang="ko-KR" dirty="0"/>
              <a:t>flow</a:t>
            </a:r>
            <a:r>
              <a:rPr lang="ko-KR" altLang="en-US" dirty="0"/>
              <a:t>로 </a:t>
            </a:r>
            <a:r>
              <a:rPr lang="en-US" altLang="ko-KR" dirty="0"/>
              <a:t>reset</a:t>
            </a:r>
            <a:r>
              <a:rPr lang="ko-KR" altLang="en-US" dirty="0"/>
              <a:t>과 </a:t>
            </a:r>
            <a:r>
              <a:rPr lang="en-US" altLang="ko-KR" dirty="0"/>
              <a:t>step</a:t>
            </a:r>
            <a:r>
              <a:rPr lang="ko-KR" altLang="en-US" dirty="0"/>
              <a:t>을 구현하였다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Reset</a:t>
            </a:r>
            <a:r>
              <a:rPr lang="ko-KR" altLang="en-US" dirty="0"/>
              <a:t>의 경우에는 하나의 </a:t>
            </a:r>
            <a:r>
              <a:rPr lang="en-US" altLang="ko-KR" dirty="0" err="1"/>
              <a:t>episod</a:t>
            </a:r>
            <a:r>
              <a:rPr lang="ko-KR" altLang="en-US" dirty="0"/>
              <a:t>를 시작하기 전에 필요한 사전 작업을 하는 단계로 강화학습 </a:t>
            </a:r>
            <a:r>
              <a:rPr lang="en-US" altLang="ko-KR" dirty="0"/>
              <a:t>agent</a:t>
            </a:r>
            <a:r>
              <a:rPr lang="ko-KR" altLang="en-US" dirty="0"/>
              <a:t>에게 초기 정보를 전달한다</a:t>
            </a:r>
            <a:r>
              <a:rPr lang="en-US" altLang="ko-KR" dirty="0"/>
              <a:t>. </a:t>
            </a:r>
            <a:r>
              <a:rPr lang="ko-KR" altLang="en-US" dirty="0"/>
              <a:t>여기서는 총 </a:t>
            </a:r>
            <a:r>
              <a:rPr lang="en-US" altLang="ko-KR" dirty="0"/>
              <a:t>N</a:t>
            </a:r>
            <a:r>
              <a:rPr lang="ko-KR" altLang="en-US" dirty="0"/>
              <a:t>개의 서비스를 먼저 배포하고</a:t>
            </a:r>
            <a:r>
              <a:rPr lang="en-US" altLang="ko-KR" dirty="0"/>
              <a:t>, </a:t>
            </a:r>
            <a:r>
              <a:rPr lang="ko-KR" altLang="en-US" dirty="0"/>
              <a:t>최소  하나의 </a:t>
            </a:r>
            <a:r>
              <a:rPr lang="en-US" altLang="ko-KR" dirty="0"/>
              <a:t>pod</a:t>
            </a:r>
            <a:r>
              <a:rPr lang="ko-KR" altLang="en-US" dirty="0"/>
              <a:t>씩은 배포가 되어 있도록 설정한다</a:t>
            </a:r>
            <a:r>
              <a:rPr lang="en-US" altLang="ko-KR" dirty="0"/>
              <a:t>. </a:t>
            </a:r>
            <a:r>
              <a:rPr lang="ko-KR" altLang="en-US" dirty="0"/>
              <a:t>이 상태에서 기본 </a:t>
            </a:r>
            <a:r>
              <a:rPr lang="en-US" altLang="ko-KR" dirty="0"/>
              <a:t>traffic</a:t>
            </a:r>
            <a:r>
              <a:rPr lang="ko-KR" altLang="en-US" dirty="0"/>
              <a:t>을 발생시키고</a:t>
            </a:r>
            <a:r>
              <a:rPr lang="en-US" altLang="ko-KR" dirty="0"/>
              <a:t>, </a:t>
            </a:r>
            <a:r>
              <a:rPr lang="ko-KR" altLang="en-US" dirty="0"/>
              <a:t>이를 통해서 수집된 </a:t>
            </a:r>
            <a:r>
              <a:rPr lang="en-US" altLang="ko-KR" dirty="0"/>
              <a:t>network </a:t>
            </a:r>
            <a:r>
              <a:rPr lang="ko-KR" altLang="en-US" dirty="0"/>
              <a:t>및 </a:t>
            </a:r>
            <a:r>
              <a:rPr lang="en-US" altLang="ko-KR" dirty="0"/>
              <a:t>hardware </a:t>
            </a:r>
            <a:r>
              <a:rPr lang="ko-KR" altLang="en-US" dirty="0"/>
              <a:t>정보를 수집한다</a:t>
            </a:r>
            <a:r>
              <a:rPr lang="en-US" altLang="ko-KR" dirty="0"/>
              <a:t>. </a:t>
            </a:r>
            <a:r>
              <a:rPr lang="ko-KR" altLang="en-US" dirty="0"/>
              <a:t>이때 각 데이터를 누락없이 수집하기 위해서 </a:t>
            </a:r>
            <a:r>
              <a:rPr lang="en-US" altLang="ko-KR" dirty="0"/>
              <a:t>1</a:t>
            </a:r>
            <a:r>
              <a:rPr lang="ko-KR" altLang="en-US" dirty="0"/>
              <a:t>분 간의 누적 값을 사용하였다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27604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2839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따라서</a:t>
            </a:r>
            <a:r>
              <a:rPr lang="en-US" altLang="ko-KR" dirty="0"/>
              <a:t>, </a:t>
            </a:r>
            <a:r>
              <a:rPr lang="ko-KR" altLang="en-US" dirty="0"/>
              <a:t>본 연구에서는 총 </a:t>
            </a:r>
            <a:r>
              <a:rPr lang="en-US" altLang="ko-KR" dirty="0"/>
              <a:t>4</a:t>
            </a:r>
            <a:r>
              <a:rPr lang="ko-KR" altLang="en-US" dirty="0"/>
              <a:t>가지 목표를 갖는다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첫째로</a:t>
            </a:r>
            <a:r>
              <a:rPr lang="en-US" altLang="ko-KR" dirty="0"/>
              <a:t>, </a:t>
            </a:r>
            <a:r>
              <a:rPr lang="ko-KR" altLang="en-US" dirty="0"/>
              <a:t>실제 </a:t>
            </a:r>
            <a:r>
              <a:rPr lang="en-US" altLang="ko-KR" dirty="0"/>
              <a:t>Kubernetes Cluster </a:t>
            </a:r>
            <a:r>
              <a:rPr lang="ko-KR" altLang="en-US" dirty="0"/>
              <a:t>환경에서 </a:t>
            </a:r>
            <a:r>
              <a:rPr lang="en-US" altLang="ko-KR" dirty="0"/>
              <a:t>Graph </a:t>
            </a:r>
            <a:r>
              <a:rPr lang="ko-KR" altLang="en-US" dirty="0"/>
              <a:t>형태로 존재하는 </a:t>
            </a:r>
            <a:r>
              <a:rPr lang="en-US" altLang="ko-KR" dirty="0"/>
              <a:t>SFC</a:t>
            </a:r>
            <a:r>
              <a:rPr lang="ko-KR" altLang="en-US" dirty="0"/>
              <a:t>를 배포하고 실험할 수 있는 환경을 구축하며</a:t>
            </a:r>
            <a:r>
              <a:rPr lang="en-US" altLang="ko-KR" dirty="0"/>
              <a:t>,</a:t>
            </a:r>
          </a:p>
          <a:p>
            <a:r>
              <a:rPr lang="ko-KR" altLang="en-US" dirty="0"/>
              <a:t>둘째로 </a:t>
            </a:r>
            <a:r>
              <a:rPr lang="en-US" altLang="ko-KR" dirty="0"/>
              <a:t>Graph </a:t>
            </a:r>
            <a:r>
              <a:rPr lang="ko-KR" altLang="en-US" dirty="0"/>
              <a:t>형태로 존재하는 </a:t>
            </a:r>
            <a:r>
              <a:rPr lang="en-US" altLang="ko-KR" dirty="0"/>
              <a:t>node, service, </a:t>
            </a:r>
            <a:r>
              <a:rPr lang="ko-KR" altLang="en-US" dirty="0"/>
              <a:t>그리고 연관 </a:t>
            </a:r>
            <a:r>
              <a:rPr lang="en-US" altLang="ko-KR" dirty="0"/>
              <a:t>container</a:t>
            </a:r>
            <a:r>
              <a:rPr lang="ko-KR" altLang="en-US" dirty="0"/>
              <a:t>의 정보를 수집할 수 있는 </a:t>
            </a:r>
            <a:r>
              <a:rPr lang="en-US" altLang="ko-KR" dirty="0"/>
              <a:t>Monitoring system</a:t>
            </a:r>
            <a:r>
              <a:rPr lang="ko-KR" altLang="en-US" dirty="0"/>
              <a:t>을 설계 및 구현한다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44305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97426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80336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0336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셋째로</a:t>
            </a:r>
            <a:r>
              <a:rPr lang="en-US" altLang="ko-KR" dirty="0"/>
              <a:t>, Heterogeneous </a:t>
            </a:r>
            <a:r>
              <a:rPr lang="ko-KR" altLang="en-US" dirty="0"/>
              <a:t>한 </a:t>
            </a:r>
            <a:r>
              <a:rPr lang="en-US" altLang="ko-KR" dirty="0"/>
              <a:t>Graph </a:t>
            </a:r>
            <a:r>
              <a:rPr lang="ko-KR" altLang="en-US" dirty="0"/>
              <a:t>데이터를 효과적으로 </a:t>
            </a:r>
            <a:r>
              <a:rPr lang="en-US" altLang="ko-KR" dirty="0"/>
              <a:t>embedding</a:t>
            </a:r>
            <a:r>
              <a:rPr lang="ko-KR" altLang="en-US" dirty="0"/>
              <a:t>할 수 있는 </a:t>
            </a:r>
            <a:r>
              <a:rPr lang="en-US" altLang="ko-KR" dirty="0"/>
              <a:t>GNN </a:t>
            </a:r>
            <a:r>
              <a:rPr lang="ko-KR" altLang="en-US" dirty="0"/>
              <a:t>구조를 제시하며</a:t>
            </a:r>
            <a:r>
              <a:rPr lang="en-US" altLang="ko-KR" dirty="0"/>
              <a:t>,</a:t>
            </a:r>
          </a:p>
          <a:p>
            <a:r>
              <a:rPr lang="ko-KR" altLang="en-US" dirty="0"/>
              <a:t>네번째로</a:t>
            </a:r>
            <a:r>
              <a:rPr lang="en-US" altLang="ko-KR" dirty="0"/>
              <a:t>, Service Availability, Power Consumption, QoS</a:t>
            </a:r>
            <a:r>
              <a:rPr lang="ko-KR" altLang="en-US" dirty="0"/>
              <a:t>를 동시에 고려할 수 있는 </a:t>
            </a:r>
            <a:r>
              <a:rPr lang="en-US" altLang="ko-KR" dirty="0"/>
              <a:t>DRL scheduling algorithm</a:t>
            </a:r>
            <a:r>
              <a:rPr lang="ko-KR" altLang="en-US" dirty="0"/>
              <a:t>을 제시할 것이다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6763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위와 같은 </a:t>
            </a:r>
            <a:r>
              <a:rPr lang="en-US" altLang="ko-KR" dirty="0"/>
              <a:t>SFC Scheduling</a:t>
            </a:r>
            <a:r>
              <a:rPr lang="ko-KR" altLang="en-US" dirty="0"/>
              <a:t>과 관련된 연구는 </a:t>
            </a:r>
            <a:r>
              <a:rPr lang="en-US" altLang="ko-KR" dirty="0"/>
              <a:t>VNF</a:t>
            </a:r>
            <a:r>
              <a:rPr lang="ko-KR" altLang="en-US" dirty="0"/>
              <a:t>라는 개념의 등장한 </a:t>
            </a:r>
            <a:r>
              <a:rPr lang="en-US" altLang="ko-KR" dirty="0"/>
              <a:t>2012</a:t>
            </a:r>
            <a:r>
              <a:rPr lang="ko-KR" altLang="en-US" dirty="0"/>
              <a:t>년 이후로 지속적으로 논의되었습니다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해당 논문들을 </a:t>
            </a:r>
            <a:r>
              <a:rPr lang="en-US" altLang="ko-KR" dirty="0"/>
              <a:t>Network Variable</a:t>
            </a:r>
            <a:r>
              <a:rPr lang="ko-KR" altLang="en-US" dirty="0"/>
              <a:t>을 사용했는가</a:t>
            </a:r>
            <a:r>
              <a:rPr lang="en-US" altLang="ko-KR" dirty="0"/>
              <a:t>? DRL</a:t>
            </a:r>
            <a:r>
              <a:rPr lang="ko-KR" altLang="en-US" dirty="0"/>
              <a:t>을 적용했는가</a:t>
            </a:r>
            <a:r>
              <a:rPr lang="en-US" altLang="ko-KR" dirty="0"/>
              <a:t>? </a:t>
            </a:r>
            <a:r>
              <a:rPr lang="ko-KR" altLang="en-US" dirty="0"/>
              <a:t>그리고 </a:t>
            </a:r>
            <a:r>
              <a:rPr lang="en-US" altLang="ko-KR" dirty="0"/>
              <a:t>DRL + GNN</a:t>
            </a:r>
            <a:r>
              <a:rPr lang="ko-KR" altLang="en-US" dirty="0"/>
              <a:t>까지 확장이 되었는가를 기반으로 진행된 사항을 살펴보겠습니다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3423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우선 </a:t>
            </a:r>
            <a:r>
              <a:rPr lang="en-US" altLang="ko-KR" dirty="0"/>
              <a:t>Network Variable</a:t>
            </a:r>
            <a:r>
              <a:rPr lang="ko-KR" altLang="en-US" dirty="0"/>
              <a:t>을 사용하면서</a:t>
            </a:r>
            <a:r>
              <a:rPr lang="en-US" altLang="ko-KR" dirty="0"/>
              <a:t>, DRL</a:t>
            </a:r>
            <a:r>
              <a:rPr lang="ko-KR" altLang="en-US" dirty="0"/>
              <a:t>이 아닌 </a:t>
            </a:r>
            <a:r>
              <a:rPr lang="en-US" altLang="ko-KR" dirty="0"/>
              <a:t>Rule-based </a:t>
            </a:r>
            <a:r>
              <a:rPr lang="ko-KR" altLang="en-US" dirty="0"/>
              <a:t>방식을 활용한 방식은 대표적으로 </a:t>
            </a:r>
            <a:r>
              <a:rPr lang="en-US" altLang="ko-KR" dirty="0"/>
              <a:t>5</a:t>
            </a:r>
            <a:r>
              <a:rPr lang="ko-KR" altLang="en-US" dirty="0"/>
              <a:t>개정도 추릴 수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첫 번째 저자는 </a:t>
            </a:r>
            <a:r>
              <a:rPr lang="en-US" altLang="ko-KR" dirty="0"/>
              <a:t>service </a:t>
            </a:r>
            <a:r>
              <a:rPr lang="ko-KR" altLang="en-US" dirty="0"/>
              <a:t>간의 </a:t>
            </a:r>
            <a:r>
              <a:rPr lang="en-US" altLang="ko-KR" dirty="0"/>
              <a:t>bandwidth </a:t>
            </a:r>
            <a:r>
              <a:rPr lang="ko-KR" altLang="en-US" dirty="0"/>
              <a:t>정보를 수집하여 이를 활용하도록 하였고</a:t>
            </a:r>
            <a:r>
              <a:rPr lang="en-US" altLang="ko-KR" dirty="0"/>
              <a:t>,</a:t>
            </a:r>
          </a:p>
          <a:p>
            <a:r>
              <a:rPr lang="ko-KR" altLang="en-US" dirty="0"/>
              <a:t>두 번째 저자는 </a:t>
            </a:r>
            <a:r>
              <a:rPr lang="en-US" altLang="ko-KR" dirty="0"/>
              <a:t>latency </a:t>
            </a:r>
            <a:r>
              <a:rPr lang="ko-KR" altLang="en-US" dirty="0"/>
              <a:t>정보를 추가로 수집하였으며</a:t>
            </a:r>
            <a:r>
              <a:rPr lang="en-US" altLang="ko-KR" dirty="0"/>
              <a:t>,</a:t>
            </a:r>
          </a:p>
          <a:p>
            <a:r>
              <a:rPr lang="ko-KR" altLang="en-US" dirty="0"/>
              <a:t>세 번째 저자는 </a:t>
            </a:r>
            <a:r>
              <a:rPr lang="en-US" altLang="ko-KR" dirty="0"/>
              <a:t>service</a:t>
            </a:r>
            <a:r>
              <a:rPr lang="ko-KR" altLang="en-US" dirty="0"/>
              <a:t>간의 의존성을 </a:t>
            </a:r>
            <a:r>
              <a:rPr lang="en-US" altLang="ko-KR" dirty="0"/>
              <a:t>DAG</a:t>
            </a:r>
            <a:r>
              <a:rPr lang="ko-KR" altLang="en-US" dirty="0"/>
              <a:t>로 정의하고 분석하였습니다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네 번째 저자의 경우에는 </a:t>
            </a:r>
            <a:r>
              <a:rPr lang="en-US" altLang="ko-KR" dirty="0"/>
              <a:t>workflow</a:t>
            </a:r>
            <a:r>
              <a:rPr lang="ko-KR" altLang="en-US" dirty="0"/>
              <a:t>를 </a:t>
            </a:r>
            <a:r>
              <a:rPr lang="en-US" altLang="ko-KR" dirty="0"/>
              <a:t>compute, data, latency intensity </a:t>
            </a:r>
            <a:r>
              <a:rPr lang="ko-KR" altLang="en-US" dirty="0"/>
              <a:t>정도에 따라 분류하고</a:t>
            </a:r>
            <a:r>
              <a:rPr lang="en-US" altLang="ko-KR" dirty="0"/>
              <a:t>, </a:t>
            </a:r>
            <a:r>
              <a:rPr lang="ko-KR" altLang="en-US" dirty="0"/>
              <a:t>이에 따라 별도의 방법을 적용할 것을 제안했습니다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마지막 저자는 </a:t>
            </a:r>
            <a:r>
              <a:rPr lang="en-US" altLang="ko-KR" dirty="0"/>
              <a:t>latency, jitter packet loss</a:t>
            </a:r>
            <a:r>
              <a:rPr lang="ko-KR" altLang="en-US" dirty="0"/>
              <a:t>와 같은 추가적인 정보를 활용하였습니다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결국 이 </a:t>
            </a:r>
            <a:r>
              <a:rPr lang="en-US" altLang="ko-KR" dirty="0"/>
              <a:t>5 </a:t>
            </a:r>
            <a:r>
              <a:rPr lang="ko-KR" altLang="en-US" dirty="0"/>
              <a:t>가지 논문의 핵심은 이들은 </a:t>
            </a:r>
            <a:r>
              <a:rPr lang="en-US" altLang="ko-KR" dirty="0"/>
              <a:t>Network variable</a:t>
            </a:r>
            <a:r>
              <a:rPr lang="ko-KR" altLang="en-US" dirty="0"/>
              <a:t>을 적용한 </a:t>
            </a:r>
            <a:r>
              <a:rPr lang="en-US" altLang="ko-KR" dirty="0"/>
              <a:t>scheduling</a:t>
            </a:r>
            <a:r>
              <a:rPr lang="ko-KR" altLang="en-US" dirty="0"/>
              <a:t>을 수행함으로써 </a:t>
            </a:r>
            <a:r>
              <a:rPr lang="en-US" altLang="ko-KR" dirty="0"/>
              <a:t>Power Consumption </a:t>
            </a:r>
            <a:r>
              <a:rPr lang="ko-KR" altLang="en-US" dirty="0"/>
              <a:t>및 </a:t>
            </a:r>
            <a:r>
              <a:rPr lang="en-US" altLang="ko-KR" dirty="0"/>
              <a:t>QoS</a:t>
            </a:r>
            <a:r>
              <a:rPr lang="ko-KR" altLang="en-US" dirty="0"/>
              <a:t>를 최적화에 도움이 될 수 있음을 입증하였습니다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이들은 </a:t>
            </a:r>
            <a:r>
              <a:rPr lang="en-US" altLang="ko-KR" dirty="0"/>
              <a:t>Rule-based </a:t>
            </a:r>
            <a:r>
              <a:rPr lang="ko-KR" altLang="en-US" dirty="0"/>
              <a:t>방식만을 사용하였는데</a:t>
            </a:r>
            <a:r>
              <a:rPr lang="en-US" altLang="ko-KR" dirty="0"/>
              <a:t>, Scheduling </a:t>
            </a:r>
            <a:r>
              <a:rPr lang="ko-KR" altLang="en-US" dirty="0"/>
              <a:t>문제의 경우에는 </a:t>
            </a:r>
            <a:r>
              <a:rPr lang="en-US" altLang="ko-KR" dirty="0"/>
              <a:t>node</a:t>
            </a:r>
            <a:r>
              <a:rPr lang="ko-KR" altLang="en-US" dirty="0"/>
              <a:t>의 개수</a:t>
            </a:r>
            <a:r>
              <a:rPr lang="en-US" altLang="ko-KR" dirty="0"/>
              <a:t>, container</a:t>
            </a:r>
            <a:r>
              <a:rPr lang="ko-KR" altLang="en-US" dirty="0"/>
              <a:t>의 개수가 증가함에 따라 복잡도가 기하급수적으로 증가하기 때문에 최적화에 한계가 존재합니다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D7F5B-F165-4BD9-90EC-468DACD872FC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6701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090343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AE455-7524-4FEB-A79D-D9FE51FA4FE9}" type="datetimeFigureOut">
              <a:rPr lang="ko-KR" altLang="en-US" smtClean="0"/>
              <a:t>2024-06-14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290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AE455-7524-4FEB-A79D-D9FE51FA4FE9}" type="datetimeFigureOut">
              <a:rPr lang="ko-KR" altLang="en-US" smtClean="0"/>
              <a:t>2024-06-14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3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AE455-7524-4FEB-A79D-D9FE51FA4FE9}" type="datetimeFigureOut">
              <a:rPr lang="ko-KR" altLang="en-US" smtClean="0"/>
              <a:t>2024-06-14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6585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AE455-7524-4FEB-A79D-D9FE51FA4FE9}" type="datetimeFigureOut">
              <a:rPr lang="ko-KR" altLang="en-US" smtClean="0"/>
              <a:t>2024-06-14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721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AE455-7524-4FEB-A79D-D9FE51FA4FE9}" type="datetimeFigureOut">
              <a:rPr lang="ko-KR" altLang="en-US" smtClean="0"/>
              <a:t>2024-06-14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1363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AE455-7524-4FEB-A79D-D9FE51FA4FE9}" type="datetimeFigureOut">
              <a:rPr lang="ko-KR" altLang="en-US" smtClean="0"/>
              <a:t>2024-06-14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0408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AE455-7524-4FEB-A79D-D9FE51FA4FE9}" type="datetimeFigureOut">
              <a:rPr lang="ko-KR" altLang="en-US" smtClean="0"/>
              <a:t>2024-06-14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009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AE455-7524-4FEB-A79D-D9FE51FA4FE9}" type="datetimeFigureOut">
              <a:rPr lang="ko-KR" altLang="en-US" smtClean="0"/>
              <a:t>2024-06-14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0036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AE455-7524-4FEB-A79D-D9FE51FA4FE9}" type="datetimeFigureOut">
              <a:rPr lang="ko-KR" altLang="en-US" smtClean="0"/>
              <a:t>2024-06-14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512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AE455-7524-4FEB-A79D-D9FE51FA4FE9}" type="datetimeFigureOut">
              <a:rPr lang="ko-KR" altLang="en-US" smtClean="0"/>
              <a:t>2024-06-14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556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680" y="0"/>
            <a:ext cx="12178639" cy="633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679" y="647356"/>
            <a:ext cx="12171959" cy="5907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6572248"/>
            <a:ext cx="12192000" cy="285752"/>
          </a:xfrm>
          <a:prstGeom prst="rect">
            <a:avLst/>
          </a:prstGeom>
          <a:solidFill>
            <a:srgbClr val="4F81BD">
              <a:lumMod val="75000"/>
              <a:alpha val="65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맑은 고딕"/>
              </a:rPr>
              <a:t>DPNM Lab.			            	</a:t>
            </a: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맑은 고딕"/>
              </a:rPr>
              <a:t>				                              		              	                </a:t>
            </a:r>
            <a:fld id="{A292DE01-0D67-4AF4-BB00-A795B0C32FFE}" type="slidenum">
              <a:rPr lang="ko-KR" altLang="en-US" sz="1400" b="1" smtClean="0">
                <a:solidFill>
                  <a:schemeClr val="bg1"/>
                </a:solidFill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맑은 고딕"/>
            </a:endParaRP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416480" y="34791"/>
            <a:ext cx="1762159" cy="423092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 userDrawn="1"/>
        </p:nvSpPr>
        <p:spPr>
          <a:xfrm>
            <a:off x="3" y="0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25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8s-SFC-deployment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tracker.ietf.org/doc/html/rfc7665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cf.io/case-studies?_sft_lf-industry=telecom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gera.io/lp/kubernetes-security-and-observability-summit-2021/calico-vpp-unlocking-performance-and-innovation-for-large-scale-k8s-clusters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https://contivpp.io/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86"/>
            <a:ext cx="12192000" cy="6575367"/>
          </a:xfrm>
          <a:prstGeom prst="rect">
            <a:avLst/>
          </a:prstGeom>
        </p:spPr>
      </p:pic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629265" y="367980"/>
            <a:ext cx="10884309" cy="2387600"/>
          </a:xfrm>
          <a:prstGeom prst="roundRect">
            <a:avLst/>
          </a:prstGeom>
          <a:solidFill>
            <a:srgbClr val="4F81BD">
              <a:lumMod val="60000"/>
              <a:lumOff val="40000"/>
              <a:alpha val="2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ko-K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Topology-Aware Service Function Chain (SFC) Scheduling using DRL</a:t>
            </a:r>
          </a:p>
          <a:p>
            <a:endParaRPr lang="en-US" altLang="ko-KR" sz="2800" dirty="0"/>
          </a:p>
          <a:p>
            <a:r>
              <a:rPr lang="en-US" altLang="ko-KR" sz="2800" dirty="0"/>
              <a:t>Master’s Thesis Defense</a:t>
            </a:r>
          </a:p>
        </p:txBody>
      </p:sp>
      <p:sp>
        <p:nvSpPr>
          <p:cNvPr id="12" name="부제목 2"/>
          <p:cNvSpPr txBox="1">
            <a:spLocks/>
          </p:cNvSpPr>
          <p:nvPr/>
        </p:nvSpPr>
        <p:spPr>
          <a:xfrm>
            <a:off x="199505" y="3227186"/>
            <a:ext cx="11829009" cy="2983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sz="2000" b="1" dirty="0" err="1">
                <a:ea typeface="Tahoma" panose="020B0604030504040204" pitchFamily="34" charset="0"/>
              </a:rPr>
              <a:t>Eui</a:t>
            </a:r>
            <a:r>
              <a:rPr lang="en-US" altLang="ko-KR" sz="2000" b="1" dirty="0">
                <a:ea typeface="Tahoma" panose="020B0604030504040204" pitchFamily="34" charset="0"/>
              </a:rPr>
              <a:t>-Dong Jeong</a:t>
            </a:r>
          </a:p>
          <a:p>
            <a:pPr>
              <a:lnSpc>
                <a:spcPct val="100000"/>
              </a:lnSpc>
            </a:pPr>
            <a:endParaRPr lang="en-US" altLang="ko-KR" sz="2000" dirty="0">
              <a:ea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ko-KR" sz="2000" dirty="0">
                <a:ea typeface="Tahoma" panose="020B0604030504040204" pitchFamily="34" charset="0"/>
              </a:rPr>
              <a:t>Supervisor: </a:t>
            </a:r>
            <a:r>
              <a:rPr lang="en-US" altLang="ko-KR" sz="2000" b="1" dirty="0">
                <a:ea typeface="Tahoma" panose="020B0604030504040204" pitchFamily="34" charset="0"/>
              </a:rPr>
              <a:t>James Won-Ki Hong</a:t>
            </a:r>
          </a:p>
          <a:p>
            <a:pPr>
              <a:lnSpc>
                <a:spcPct val="100000"/>
              </a:lnSpc>
            </a:pPr>
            <a:endParaRPr lang="en-US" altLang="ko-KR" sz="2000" b="1" dirty="0">
              <a:ea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ko-KR" sz="2000" dirty="0">
                <a:ea typeface="Tahoma" panose="020B0604030504040204" pitchFamily="34" charset="0"/>
              </a:rPr>
              <a:t>Distributed Processing and Network Management (DPNM) Lab</a:t>
            </a:r>
            <a:endParaRPr lang="en-US" altLang="ko-KR" sz="2000" b="1" dirty="0">
              <a:ea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ko-KR" sz="1800" dirty="0">
                <a:ea typeface="Tahoma" panose="020B0604030504040204" pitchFamily="34" charset="0"/>
              </a:rPr>
              <a:t>Department of Computer Science and Engineering, POSTECH</a:t>
            </a:r>
          </a:p>
          <a:p>
            <a:pPr>
              <a:lnSpc>
                <a:spcPct val="100000"/>
              </a:lnSpc>
            </a:pPr>
            <a:r>
              <a:rPr lang="en-US" altLang="ko-KR" sz="1800" dirty="0">
                <a:ea typeface="Tahoma" panose="020B0604030504040204" pitchFamily="34" charset="0"/>
              </a:rPr>
              <a:t>2024.06.14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745340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Related Work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SFC</a:t>
            </a:r>
            <a:r>
              <a:rPr lang="ko-KR" altLang="en-US" sz="2400" dirty="0">
                <a:solidFill>
                  <a:srgbClr val="0000FF"/>
                </a:solidFill>
              </a:rPr>
              <a:t> </a:t>
            </a:r>
            <a:r>
              <a:rPr lang="en-US" altLang="ko-KR" sz="2400" dirty="0">
                <a:solidFill>
                  <a:srgbClr val="0000FF"/>
                </a:solidFill>
              </a:rPr>
              <a:t>Scheduling</a:t>
            </a:r>
          </a:p>
          <a:p>
            <a:pPr marL="906462" lvl="1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ko-KR" sz="2000" dirty="0"/>
              <a:t>Utilizing Network Variable</a:t>
            </a:r>
          </a:p>
          <a:p>
            <a:pPr marL="906462" lvl="1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ko-KR" sz="2000" b="1" dirty="0"/>
              <a:t>Utilizing Network Variable + DRL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dirty="0"/>
              <a:t>John and Javad [6] </a:t>
            </a:r>
            <a:r>
              <a:rPr lang="en-US" altLang="ko-KR" dirty="0">
                <a:sym typeface="Wingdings" panose="05000000000000000000" pitchFamily="2" charset="2"/>
              </a:rPr>
              <a:t> Optimize service availability with DDQN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+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PER (DRL)</a:t>
            </a:r>
            <a:endParaRPr lang="en-US" altLang="ko-KR" dirty="0"/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dirty="0" err="1"/>
              <a:t>Yanming</a:t>
            </a:r>
            <a:r>
              <a:rPr lang="en-US" altLang="ko-KR" dirty="0"/>
              <a:t> et al. [7] </a:t>
            </a:r>
            <a:r>
              <a:rPr lang="en-US" altLang="ko-KR" dirty="0">
                <a:sym typeface="Wingdings" panose="05000000000000000000" pitchFamily="2" charset="2"/>
              </a:rPr>
              <a:t> Optimize multi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domain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cluster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with DRL</a:t>
            </a:r>
            <a:endParaRPr lang="en-US" altLang="ko-KR" dirty="0"/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dirty="0"/>
              <a:t>Lei et al. [8] </a:t>
            </a:r>
            <a:r>
              <a:rPr lang="en-US" altLang="ko-KR" dirty="0">
                <a:sym typeface="Wingdings" panose="05000000000000000000" pitchFamily="2" charset="2"/>
              </a:rPr>
              <a:t> Optimize reliability and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resource usage with CNN based DQN</a:t>
            </a:r>
            <a:endParaRPr lang="en-US" altLang="ko-KR" sz="1600" b="1" dirty="0"/>
          </a:p>
          <a:p>
            <a:pPr marL="906462" lvl="1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ko-KR" sz="2000" dirty="0"/>
              <a:t>Utilizing Network Variable + DRL + GNN</a:t>
            </a:r>
            <a:endParaRPr lang="en-US" altLang="ko-KR" sz="2000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0F63BC-51E4-4D7F-8BE5-3CFF93222FF4}"/>
              </a:ext>
            </a:extLst>
          </p:cNvPr>
          <p:cNvSpPr txBox="1"/>
          <p:nvPr/>
        </p:nvSpPr>
        <p:spPr>
          <a:xfrm>
            <a:off x="4014439" y="5388255"/>
            <a:ext cx="768319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It has been proven that </a:t>
            </a:r>
            <a:r>
              <a:rPr lang="en-US" altLang="ko-KR" b="1" dirty="0"/>
              <a:t>Applying DRL can help optimization.</a:t>
            </a:r>
            <a:br>
              <a:rPr lang="en-US" altLang="ko-KR" b="1" dirty="0"/>
            </a:br>
            <a:r>
              <a:rPr lang="en-US" altLang="ko-KR" b="1" dirty="0"/>
              <a:t>However,</a:t>
            </a:r>
            <a:r>
              <a:rPr lang="en-US" altLang="ko-KR" dirty="0"/>
              <a:t> it does not reflect the </a:t>
            </a:r>
            <a:r>
              <a:rPr lang="en-US" altLang="ko-KR" b="1" dirty="0"/>
              <a:t>graph structure of SFC</a:t>
            </a:r>
            <a:endParaRPr lang="ko-KR" altLang="en-US" b="1" dirty="0"/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032C8D1E-6179-4E34-9DF5-D8A137B22023}"/>
              </a:ext>
            </a:extLst>
          </p:cNvPr>
          <p:cNvCxnSpPr>
            <a:cxnSpLocks/>
          </p:cNvCxnSpPr>
          <p:nvPr/>
        </p:nvCxnSpPr>
        <p:spPr>
          <a:xfrm>
            <a:off x="6696927" y="4296008"/>
            <a:ext cx="0" cy="889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7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Related Work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SFC</a:t>
            </a:r>
            <a:r>
              <a:rPr lang="ko-KR" altLang="en-US" sz="2400" dirty="0">
                <a:solidFill>
                  <a:srgbClr val="0000FF"/>
                </a:solidFill>
              </a:rPr>
              <a:t> </a:t>
            </a:r>
            <a:r>
              <a:rPr lang="en-US" altLang="ko-KR" sz="2400" dirty="0">
                <a:solidFill>
                  <a:srgbClr val="0000FF"/>
                </a:solidFill>
              </a:rPr>
              <a:t>Scheduling</a:t>
            </a:r>
          </a:p>
          <a:p>
            <a:pPr marL="906462" lvl="1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ko-KR" sz="2000" dirty="0"/>
              <a:t>Utilizing Network Variable</a:t>
            </a:r>
          </a:p>
          <a:p>
            <a:pPr marL="906462" lvl="1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ko-KR" sz="2000" dirty="0"/>
              <a:t>Utilizing Network Variable + DRL</a:t>
            </a:r>
          </a:p>
          <a:p>
            <a:pPr marL="906462" lvl="1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ko-KR" sz="2000" b="1" dirty="0"/>
              <a:t>Utilizing Network Variable + DRL + GNN</a:t>
            </a:r>
            <a:endParaRPr lang="en-US" altLang="ko-KR" sz="2000" b="1" u="sng" dirty="0"/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dirty="0" err="1"/>
              <a:t>Siyu</a:t>
            </a:r>
            <a:r>
              <a:rPr lang="en-US" altLang="ko-KR" dirty="0"/>
              <a:t> et al. [9] </a:t>
            </a:r>
            <a:r>
              <a:rPr lang="en-US" altLang="ko-KR" dirty="0">
                <a:sym typeface="Wingdings" panose="05000000000000000000" pitchFamily="2" charset="2"/>
              </a:rPr>
              <a:t> Embed SFC graph with GNN</a:t>
            </a:r>
            <a:endParaRPr lang="en-US" altLang="ko-KR" dirty="0"/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dirty="0" err="1"/>
              <a:t>Meilin</a:t>
            </a:r>
            <a:r>
              <a:rPr lang="en-US" altLang="ko-KR" dirty="0"/>
              <a:t> et al. [10] </a:t>
            </a:r>
            <a:r>
              <a:rPr lang="en-US" altLang="ko-KR" dirty="0">
                <a:sym typeface="Wingdings" panose="05000000000000000000" pitchFamily="2" charset="2"/>
              </a:rPr>
              <a:t> Optimize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E2E latency with GCN + A3C</a:t>
            </a:r>
            <a:endParaRPr lang="en-US" altLang="ko-KR" dirty="0"/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dirty="0" err="1"/>
              <a:t>Chengfeng</a:t>
            </a:r>
            <a:r>
              <a:rPr lang="en-US" altLang="ko-KR" dirty="0"/>
              <a:t> et al. [11] </a:t>
            </a:r>
            <a:r>
              <a:rPr lang="en-US" altLang="ko-KR" dirty="0">
                <a:sym typeface="Wingdings" panose="05000000000000000000" pitchFamily="2" charset="2"/>
              </a:rPr>
              <a:t> Optimize error rate and latency with GNN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+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DQN</a:t>
            </a:r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2B8AB3-9252-4338-B5D2-D0700DD00101}"/>
              </a:ext>
            </a:extLst>
          </p:cNvPr>
          <p:cNvSpPr txBox="1"/>
          <p:nvPr/>
        </p:nvSpPr>
        <p:spPr>
          <a:xfrm>
            <a:off x="2609385" y="5581774"/>
            <a:ext cx="802701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It has been proven that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GNN can improve performance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with understanding dependencies between services.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But,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node, service, and container are not clearly utilized.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81E6C167-233F-4F1E-97D2-BE8A8AA55D02}"/>
              </a:ext>
            </a:extLst>
          </p:cNvPr>
          <p:cNvCxnSpPr>
            <a:cxnSpLocks/>
          </p:cNvCxnSpPr>
          <p:nvPr/>
        </p:nvCxnSpPr>
        <p:spPr>
          <a:xfrm>
            <a:off x="6508595" y="4664137"/>
            <a:ext cx="0" cy="889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9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dirty="0">
                <a:solidFill>
                  <a:srgbClr val="0000FF"/>
                </a:solidFill>
              </a:rPr>
              <a:t>Related Work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Comparison</a:t>
            </a:r>
            <a:endParaRPr lang="en-US" altLang="ko-KR" sz="20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68FA755-4CAB-4A79-8AEB-E75481A85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49" y="636357"/>
            <a:ext cx="9250046" cy="622164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2BCB786-C1A6-478E-87DF-6AF82FBC8BC8}"/>
              </a:ext>
            </a:extLst>
          </p:cNvPr>
          <p:cNvSpPr/>
          <p:nvPr/>
        </p:nvSpPr>
        <p:spPr>
          <a:xfrm>
            <a:off x="3924300" y="636353"/>
            <a:ext cx="819150" cy="62216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1D1ED73-CB0D-4C4C-ADFE-6F573B47866F}"/>
              </a:ext>
            </a:extLst>
          </p:cNvPr>
          <p:cNvSpPr/>
          <p:nvPr/>
        </p:nvSpPr>
        <p:spPr>
          <a:xfrm>
            <a:off x="4743450" y="3476625"/>
            <a:ext cx="577850" cy="3381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AD4E859-8C72-4A56-B44C-BD17C8B48B3E}"/>
              </a:ext>
            </a:extLst>
          </p:cNvPr>
          <p:cNvSpPr/>
          <p:nvPr/>
        </p:nvSpPr>
        <p:spPr>
          <a:xfrm>
            <a:off x="5321300" y="4914899"/>
            <a:ext cx="604001" cy="19430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539DDCB-52F5-43B1-9643-00A4A8A29ADD}"/>
              </a:ext>
            </a:extLst>
          </p:cNvPr>
          <p:cNvSpPr/>
          <p:nvPr/>
        </p:nvSpPr>
        <p:spPr>
          <a:xfrm>
            <a:off x="6892476" y="6348845"/>
            <a:ext cx="604001" cy="5091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AA5353F-B452-400B-89DF-22B22DAED13C}"/>
              </a:ext>
            </a:extLst>
          </p:cNvPr>
          <p:cNvSpPr/>
          <p:nvPr/>
        </p:nvSpPr>
        <p:spPr>
          <a:xfrm>
            <a:off x="10379962" y="6348844"/>
            <a:ext cx="1612533" cy="5091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69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Related Work 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Goal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Implementing SFC Scheduler that can consider Service Availability, Power Consumption, QoS (latency)</a:t>
            </a:r>
            <a:endParaRPr lang="en-US" altLang="ko-KR" sz="2000" b="1" dirty="0"/>
          </a:p>
          <a:p>
            <a:pPr lvl="2">
              <a:lnSpc>
                <a:spcPct val="150000"/>
              </a:lnSpc>
              <a:defRPr/>
            </a:pPr>
            <a:r>
              <a:rPr lang="en-US" altLang="ko-KR" dirty="0"/>
              <a:t>Utilizing </a:t>
            </a:r>
            <a:r>
              <a:rPr lang="en-US" altLang="ko-KR" b="1" dirty="0"/>
              <a:t>Kubernetes</a:t>
            </a:r>
            <a:r>
              <a:rPr lang="en-US" altLang="ko-KR" dirty="0"/>
              <a:t>, to apply this to the actual environment</a:t>
            </a:r>
            <a:endParaRPr lang="en-US" altLang="ko-KR" sz="1800" dirty="0"/>
          </a:p>
          <a:p>
            <a:pPr lvl="2">
              <a:lnSpc>
                <a:spcPct val="150000"/>
              </a:lnSpc>
              <a:defRPr/>
            </a:pPr>
            <a:r>
              <a:rPr lang="en-US" altLang="ko-KR" dirty="0"/>
              <a:t>Building a </a:t>
            </a:r>
            <a:r>
              <a:rPr lang="en-US" altLang="ko-KR" b="1" dirty="0"/>
              <a:t>monitoring system</a:t>
            </a:r>
            <a:r>
              <a:rPr lang="en-US" altLang="ko-KR" dirty="0"/>
              <a:t> to collect information on services, nodes, and each container (VNF) in Kubernetes Cluster.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dirty="0"/>
              <a:t>Utilizing </a:t>
            </a:r>
            <a:r>
              <a:rPr lang="en-US" altLang="ko-KR" b="1" dirty="0"/>
              <a:t>GNN</a:t>
            </a:r>
            <a:r>
              <a:rPr lang="en-US" altLang="ko-KR" dirty="0"/>
              <a:t> for optimal embedding of data collected in graph form </a:t>
            </a:r>
            <a:endParaRPr lang="en-US" altLang="ko-KR" sz="1800" dirty="0"/>
          </a:p>
          <a:p>
            <a:pPr lvl="2">
              <a:lnSpc>
                <a:spcPct val="150000"/>
              </a:lnSpc>
              <a:defRPr/>
            </a:pPr>
            <a:r>
              <a:rPr lang="en-US" altLang="ko-KR" dirty="0"/>
              <a:t>Utilizing </a:t>
            </a:r>
            <a:r>
              <a:rPr lang="en-US" altLang="ko-KR" b="1" dirty="0"/>
              <a:t>DRL</a:t>
            </a:r>
            <a:r>
              <a:rPr lang="en-US" altLang="ko-KR" dirty="0"/>
              <a:t> for optimal scheduling</a:t>
            </a: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837476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9630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Design 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Cluster Setup</a:t>
            </a:r>
          </a:p>
          <a:p>
            <a:pPr marL="0" indent="0">
              <a:lnSpc>
                <a:spcPct val="150000"/>
              </a:lnSpc>
              <a:buNone/>
              <a:defRPr/>
            </a:pPr>
            <a:endParaRPr lang="en-US" altLang="ko-KR" sz="2000" dirty="0"/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7C505B73-BD4D-4775-9293-E2D9F91A446F}"/>
              </a:ext>
            </a:extLst>
          </p:cNvPr>
          <p:cNvGrpSpPr/>
          <p:nvPr/>
        </p:nvGrpSpPr>
        <p:grpSpPr>
          <a:xfrm>
            <a:off x="2039708" y="1895005"/>
            <a:ext cx="1962796" cy="3067990"/>
            <a:chOff x="2810264" y="1344353"/>
            <a:chExt cx="1962796" cy="3067990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C5A792D0-2832-4DFF-AEC0-E65B5FD6C8EF}"/>
                </a:ext>
              </a:extLst>
            </p:cNvPr>
            <p:cNvSpPr/>
            <p:nvPr/>
          </p:nvSpPr>
          <p:spPr>
            <a:xfrm>
              <a:off x="2810264" y="1344353"/>
              <a:ext cx="1962796" cy="3067990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90C82C08-EE93-447E-AD13-52A254AF171D}"/>
                </a:ext>
              </a:extLst>
            </p:cNvPr>
            <p:cNvGrpSpPr/>
            <p:nvPr/>
          </p:nvGrpSpPr>
          <p:grpSpPr>
            <a:xfrm>
              <a:off x="3117880" y="1636977"/>
              <a:ext cx="1434637" cy="2577017"/>
              <a:chOff x="3117880" y="1636977"/>
              <a:chExt cx="1434637" cy="2577017"/>
            </a:xfrm>
          </p:grpSpPr>
          <p:pic>
            <p:nvPicPr>
              <p:cNvPr id="4100" name="Picture 4" descr="Pod란? | devlog.akasai">
                <a:extLst>
                  <a:ext uri="{FF2B5EF4-FFF2-40B4-BE49-F238E27FC236}">
                    <a16:creationId xmlns:a16="http://schemas.microsoft.com/office/drawing/2014/main" id="{DE158EFC-CF71-459C-A264-BA53B45C1C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7880" y="2014147"/>
                <a:ext cx="857334" cy="8338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2" name="Picture 6" descr="Tracing Kubernetes Services. TL;DR — Iptables is very brain hurty (I… | by  Rob Mengert | ITNEXT">
                <a:extLst>
                  <a:ext uri="{FF2B5EF4-FFF2-40B4-BE49-F238E27FC236}">
                    <a16:creationId xmlns:a16="http://schemas.microsoft.com/office/drawing/2014/main" id="{22916810-488D-4758-ACBC-B6A5DE6713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3003" y="3225208"/>
                <a:ext cx="1020682" cy="988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4" descr="Pod란? | devlog.akasai">
                <a:extLst>
                  <a:ext uri="{FF2B5EF4-FFF2-40B4-BE49-F238E27FC236}">
                    <a16:creationId xmlns:a16="http://schemas.microsoft.com/office/drawing/2014/main" id="{0DACC9CD-0326-4283-87B4-EC8ECAA67A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5726" y="1636977"/>
                <a:ext cx="857334" cy="8338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 descr="Pod란? | devlog.akasai">
                <a:extLst>
                  <a:ext uri="{FF2B5EF4-FFF2-40B4-BE49-F238E27FC236}">
                    <a16:creationId xmlns:a16="http://schemas.microsoft.com/office/drawing/2014/main" id="{2E5CC445-442A-434F-AD2D-B31E1D86E6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5183" y="2025218"/>
                <a:ext cx="857334" cy="8338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" name="직선 화살표 연결선 4">
              <a:extLst>
                <a:ext uri="{FF2B5EF4-FFF2-40B4-BE49-F238E27FC236}">
                  <a16:creationId xmlns:a16="http://schemas.microsoft.com/office/drawing/2014/main" id="{3950579E-C89A-4B53-B2EE-BF9525F5ADA1}"/>
                </a:ext>
              </a:extLst>
            </p:cNvPr>
            <p:cNvCxnSpPr>
              <a:cxnSpLocks/>
              <a:stCxn id="4102" idx="0"/>
            </p:cNvCxnSpPr>
            <p:nvPr/>
          </p:nvCxnSpPr>
          <p:spPr>
            <a:xfrm flipV="1">
              <a:off x="3843344" y="2848038"/>
              <a:ext cx="0" cy="3771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87A54204-0B95-4942-8639-B6141AB2B3DD}"/>
              </a:ext>
            </a:extLst>
          </p:cNvPr>
          <p:cNvSpPr txBox="1"/>
          <p:nvPr/>
        </p:nvSpPr>
        <p:spPr>
          <a:xfrm>
            <a:off x="2097071" y="5093280"/>
            <a:ext cx="184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VNF</a:t>
            </a:r>
            <a:br>
              <a:rPr lang="en-US" altLang="ko-KR" b="1" dirty="0"/>
            </a:br>
            <a:r>
              <a:rPr lang="en-US" altLang="ko-KR" b="1" dirty="0"/>
              <a:t>Service + Pods</a:t>
            </a:r>
            <a:endParaRPr lang="ko-KR" altLang="en-US" b="1" dirty="0"/>
          </a:p>
        </p:txBody>
      </p:sp>
      <p:pic>
        <p:nvPicPr>
          <p:cNvPr id="72" name="Picture 6" descr="Tracing Kubernetes Services. TL;DR — Iptables is very brain hurty (I… | by  Rob Mengert | ITNEXT">
            <a:extLst>
              <a:ext uri="{FF2B5EF4-FFF2-40B4-BE49-F238E27FC236}">
                <a16:creationId xmlns:a16="http://schemas.microsoft.com/office/drawing/2014/main" id="{F3033D04-C1FA-4033-BDCF-D94563886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265" y="2636837"/>
            <a:ext cx="1020682" cy="98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Tracing Kubernetes Services. TL;DR — Iptables is very brain hurty (I… | by  Rob Mengert | ITNEXT">
            <a:extLst>
              <a:ext uri="{FF2B5EF4-FFF2-40B4-BE49-F238E27FC236}">
                <a16:creationId xmlns:a16="http://schemas.microsoft.com/office/drawing/2014/main" id="{92A5725D-5BD4-4F46-84B8-0E4E930F9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222" y="2636837"/>
            <a:ext cx="1020682" cy="98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Tracing Kubernetes Services. TL;DR — Iptables is very brain hurty (I… | by  Rob Mengert | ITNEXT">
            <a:extLst>
              <a:ext uri="{FF2B5EF4-FFF2-40B4-BE49-F238E27FC236}">
                <a16:creationId xmlns:a16="http://schemas.microsoft.com/office/drawing/2014/main" id="{A39F2D05-5EF4-4F70-BD0F-82480F6D3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845" y="2632950"/>
            <a:ext cx="1020682" cy="98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Tracing Kubernetes Services. TL;DR — Iptables is very brain hurty (I… | by  Rob Mengert | ITNEXT">
            <a:extLst>
              <a:ext uri="{FF2B5EF4-FFF2-40B4-BE49-F238E27FC236}">
                <a16:creationId xmlns:a16="http://schemas.microsoft.com/office/drawing/2014/main" id="{963F8379-9CB0-413F-9B46-3CC109CF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222" y="3849463"/>
            <a:ext cx="1020682" cy="98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Tracing Kubernetes Services. TL;DR — Iptables is very brain hurty (I… | by  Rob Mengert | ITNEXT">
            <a:extLst>
              <a:ext uri="{FF2B5EF4-FFF2-40B4-BE49-F238E27FC236}">
                <a16:creationId xmlns:a16="http://schemas.microsoft.com/office/drawing/2014/main" id="{DC4E2F0C-5F55-4C88-ABE3-B1BE92E96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845" y="3849463"/>
            <a:ext cx="1020682" cy="98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Tracing Kubernetes Services. TL;DR — Iptables is very brain hurty (I… | by  Rob Mengert | ITNEXT">
            <a:extLst>
              <a:ext uri="{FF2B5EF4-FFF2-40B4-BE49-F238E27FC236}">
                <a16:creationId xmlns:a16="http://schemas.microsoft.com/office/drawing/2014/main" id="{D8F08774-D6B3-4B26-9839-9F726A263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68" y="3849463"/>
            <a:ext cx="1020682" cy="98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Tracing Kubernetes Services. TL;DR — Iptables is very brain hurty (I… | by  Rob Mengert | ITNEXT">
            <a:extLst>
              <a:ext uri="{FF2B5EF4-FFF2-40B4-BE49-F238E27FC236}">
                <a16:creationId xmlns:a16="http://schemas.microsoft.com/office/drawing/2014/main" id="{95FB7E77-24F3-4A3A-90E8-25EEC6CF5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441" y="2632950"/>
            <a:ext cx="1020682" cy="98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직선 화살표 연결선 78">
            <a:extLst>
              <a:ext uri="{FF2B5EF4-FFF2-40B4-BE49-F238E27FC236}">
                <a16:creationId xmlns:a16="http://schemas.microsoft.com/office/drawing/2014/main" id="{96ABF245-0335-4D36-8CE9-83BD1AD23FAE}"/>
              </a:ext>
            </a:extLst>
          </p:cNvPr>
          <p:cNvCxnSpPr>
            <a:cxnSpLocks/>
            <a:stCxn id="72" idx="3"/>
            <a:endCxn id="73" idx="1"/>
          </p:cNvCxnSpPr>
          <p:nvPr/>
        </p:nvCxnSpPr>
        <p:spPr>
          <a:xfrm>
            <a:off x="5820947" y="3131230"/>
            <a:ext cx="31727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화살표 연결선 81">
            <a:extLst>
              <a:ext uri="{FF2B5EF4-FFF2-40B4-BE49-F238E27FC236}">
                <a16:creationId xmlns:a16="http://schemas.microsoft.com/office/drawing/2014/main" id="{0E52CEB8-8BD6-48E3-97F3-1A450B1AE150}"/>
              </a:ext>
            </a:extLst>
          </p:cNvPr>
          <p:cNvCxnSpPr>
            <a:cxnSpLocks/>
            <a:stCxn id="73" idx="2"/>
            <a:endCxn id="75" idx="0"/>
          </p:cNvCxnSpPr>
          <p:nvPr/>
        </p:nvCxnSpPr>
        <p:spPr>
          <a:xfrm>
            <a:off x="6648563" y="3625623"/>
            <a:ext cx="0" cy="2238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직선 화살표 연결선 84">
            <a:extLst>
              <a:ext uri="{FF2B5EF4-FFF2-40B4-BE49-F238E27FC236}">
                <a16:creationId xmlns:a16="http://schemas.microsoft.com/office/drawing/2014/main" id="{5E93A605-2464-490F-B9EA-760826C38D03}"/>
              </a:ext>
            </a:extLst>
          </p:cNvPr>
          <p:cNvCxnSpPr>
            <a:cxnSpLocks/>
            <a:stCxn id="75" idx="3"/>
            <a:endCxn id="76" idx="1"/>
          </p:cNvCxnSpPr>
          <p:nvPr/>
        </p:nvCxnSpPr>
        <p:spPr>
          <a:xfrm>
            <a:off x="7158904" y="4343856"/>
            <a:ext cx="39194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화살표 연결선 89">
            <a:extLst>
              <a:ext uri="{FF2B5EF4-FFF2-40B4-BE49-F238E27FC236}">
                <a16:creationId xmlns:a16="http://schemas.microsoft.com/office/drawing/2014/main" id="{ED7E589C-750D-4171-9532-D0556E02F53A}"/>
              </a:ext>
            </a:extLst>
          </p:cNvPr>
          <p:cNvCxnSpPr>
            <a:cxnSpLocks/>
          </p:cNvCxnSpPr>
          <p:nvPr/>
        </p:nvCxnSpPr>
        <p:spPr>
          <a:xfrm flipV="1">
            <a:off x="7103922" y="3573858"/>
            <a:ext cx="446923" cy="3849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화살표 연결선 93">
            <a:extLst>
              <a:ext uri="{FF2B5EF4-FFF2-40B4-BE49-F238E27FC236}">
                <a16:creationId xmlns:a16="http://schemas.microsoft.com/office/drawing/2014/main" id="{AC63B76A-3D59-4E42-B5BB-05082A6C9132}"/>
              </a:ext>
            </a:extLst>
          </p:cNvPr>
          <p:cNvCxnSpPr>
            <a:cxnSpLocks/>
            <a:stCxn id="73" idx="3"/>
            <a:endCxn id="74" idx="1"/>
          </p:cNvCxnSpPr>
          <p:nvPr/>
        </p:nvCxnSpPr>
        <p:spPr>
          <a:xfrm flipV="1">
            <a:off x="7158904" y="3127343"/>
            <a:ext cx="391941" cy="38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화살표 연결선 96">
            <a:extLst>
              <a:ext uri="{FF2B5EF4-FFF2-40B4-BE49-F238E27FC236}">
                <a16:creationId xmlns:a16="http://schemas.microsoft.com/office/drawing/2014/main" id="{8D1AE06C-B6A8-41B9-9ABA-44020F54307B}"/>
              </a:ext>
            </a:extLst>
          </p:cNvPr>
          <p:cNvCxnSpPr>
            <a:cxnSpLocks/>
            <a:stCxn id="74" idx="2"/>
            <a:endCxn id="76" idx="0"/>
          </p:cNvCxnSpPr>
          <p:nvPr/>
        </p:nvCxnSpPr>
        <p:spPr>
          <a:xfrm>
            <a:off x="8061186" y="3621736"/>
            <a:ext cx="0" cy="2277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화살표 연결선 99">
            <a:extLst>
              <a:ext uri="{FF2B5EF4-FFF2-40B4-BE49-F238E27FC236}">
                <a16:creationId xmlns:a16="http://schemas.microsoft.com/office/drawing/2014/main" id="{3B2DDF3E-B4AD-4227-8637-D5222564CA9D}"/>
              </a:ext>
            </a:extLst>
          </p:cNvPr>
          <p:cNvCxnSpPr>
            <a:cxnSpLocks/>
            <a:stCxn id="76" idx="3"/>
            <a:endCxn id="77" idx="1"/>
          </p:cNvCxnSpPr>
          <p:nvPr/>
        </p:nvCxnSpPr>
        <p:spPr>
          <a:xfrm>
            <a:off x="8571527" y="4343856"/>
            <a:ext cx="39194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직선 화살표 연결선 104">
            <a:extLst>
              <a:ext uri="{FF2B5EF4-FFF2-40B4-BE49-F238E27FC236}">
                <a16:creationId xmlns:a16="http://schemas.microsoft.com/office/drawing/2014/main" id="{D8AEF02E-65C1-42E7-8E6D-6245245A33A0}"/>
              </a:ext>
            </a:extLst>
          </p:cNvPr>
          <p:cNvCxnSpPr>
            <a:cxnSpLocks/>
            <a:stCxn id="77" idx="0"/>
            <a:endCxn id="78" idx="2"/>
          </p:cNvCxnSpPr>
          <p:nvPr/>
        </p:nvCxnSpPr>
        <p:spPr>
          <a:xfrm flipH="1" flipV="1">
            <a:off x="9472782" y="3621736"/>
            <a:ext cx="1027" cy="2277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8" name="자유형: 도형 4117">
            <a:extLst>
              <a:ext uri="{FF2B5EF4-FFF2-40B4-BE49-F238E27FC236}">
                <a16:creationId xmlns:a16="http://schemas.microsoft.com/office/drawing/2014/main" id="{3C2A5D6A-4BF0-4624-95D4-B86D06861A7D}"/>
              </a:ext>
            </a:extLst>
          </p:cNvPr>
          <p:cNvSpPr/>
          <p:nvPr/>
        </p:nvSpPr>
        <p:spPr>
          <a:xfrm>
            <a:off x="5179872" y="2952049"/>
            <a:ext cx="4383108" cy="1569885"/>
          </a:xfrm>
          <a:custGeom>
            <a:avLst/>
            <a:gdLst>
              <a:gd name="connsiteX0" fmla="*/ 0 w 4383108"/>
              <a:gd name="connsiteY0" fmla="*/ 176897 h 1569885"/>
              <a:gd name="connsiteX1" fmla="*/ 1495425 w 4383108"/>
              <a:gd name="connsiteY1" fmla="*/ 157847 h 1569885"/>
              <a:gd name="connsiteX2" fmla="*/ 1371600 w 4383108"/>
              <a:gd name="connsiteY2" fmla="*/ 1491347 h 1569885"/>
              <a:gd name="connsiteX3" fmla="*/ 2838450 w 4383108"/>
              <a:gd name="connsiteY3" fmla="*/ 243572 h 1569885"/>
              <a:gd name="connsiteX4" fmla="*/ 2857500 w 4383108"/>
              <a:gd name="connsiteY4" fmla="*/ 1434197 h 1569885"/>
              <a:gd name="connsiteX5" fmla="*/ 4257675 w 4383108"/>
              <a:gd name="connsiteY5" fmla="*/ 1396097 h 1569885"/>
              <a:gd name="connsiteX6" fmla="*/ 4324350 w 4383108"/>
              <a:gd name="connsiteY6" fmla="*/ 119747 h 1569885"/>
              <a:gd name="connsiteX7" fmla="*/ 4333875 w 4383108"/>
              <a:gd name="connsiteY7" fmla="*/ 129272 h 156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108" h="1569885">
                <a:moveTo>
                  <a:pt x="0" y="176897"/>
                </a:moveTo>
                <a:cubicBezTo>
                  <a:pt x="633412" y="57834"/>
                  <a:pt x="1266825" y="-61228"/>
                  <a:pt x="1495425" y="157847"/>
                </a:cubicBezTo>
                <a:cubicBezTo>
                  <a:pt x="1724025" y="376922"/>
                  <a:pt x="1147762" y="1477059"/>
                  <a:pt x="1371600" y="1491347"/>
                </a:cubicBezTo>
                <a:cubicBezTo>
                  <a:pt x="1595438" y="1505635"/>
                  <a:pt x="2590800" y="253097"/>
                  <a:pt x="2838450" y="243572"/>
                </a:cubicBezTo>
                <a:cubicBezTo>
                  <a:pt x="3086100" y="234047"/>
                  <a:pt x="2620963" y="1242110"/>
                  <a:pt x="2857500" y="1434197"/>
                </a:cubicBezTo>
                <a:cubicBezTo>
                  <a:pt x="3094038" y="1626285"/>
                  <a:pt x="4013200" y="1615172"/>
                  <a:pt x="4257675" y="1396097"/>
                </a:cubicBezTo>
                <a:cubicBezTo>
                  <a:pt x="4502150" y="1177022"/>
                  <a:pt x="4311650" y="330884"/>
                  <a:pt x="4324350" y="119747"/>
                </a:cubicBezTo>
                <a:cubicBezTo>
                  <a:pt x="4337050" y="-91390"/>
                  <a:pt x="4335462" y="18941"/>
                  <a:pt x="4333875" y="129272"/>
                </a:cubicBezTo>
              </a:path>
            </a:pathLst>
          </a:cu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8270004-4E5C-4BBE-8850-B538BA5C8013}"/>
              </a:ext>
            </a:extLst>
          </p:cNvPr>
          <p:cNvSpPr txBox="1"/>
          <p:nvPr/>
        </p:nvSpPr>
        <p:spPr>
          <a:xfrm>
            <a:off x="9070920" y="2149755"/>
            <a:ext cx="80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FF0000"/>
                </a:solidFill>
              </a:rPr>
              <a:t>SFC 1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4119" name="직사각형 4118">
            <a:extLst>
              <a:ext uri="{FF2B5EF4-FFF2-40B4-BE49-F238E27FC236}">
                <a16:creationId xmlns:a16="http://schemas.microsoft.com/office/drawing/2014/main" id="{89246311-FDBC-4912-A69A-C5B6DD8591C3}"/>
              </a:ext>
            </a:extLst>
          </p:cNvPr>
          <p:cNvSpPr/>
          <p:nvPr/>
        </p:nvSpPr>
        <p:spPr>
          <a:xfrm>
            <a:off x="172102" y="6142412"/>
            <a:ext cx="89624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*Pod: The smallest unit controlled by Kubernetes.</a:t>
            </a:r>
            <a:b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It is a concept that includes containers and provides functions such as access to networks, disks, etc. to internal containers.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20" name="자유형: 도형 4119">
            <a:extLst>
              <a:ext uri="{FF2B5EF4-FFF2-40B4-BE49-F238E27FC236}">
                <a16:creationId xmlns:a16="http://schemas.microsoft.com/office/drawing/2014/main" id="{4969ED05-4C82-428F-8627-7DD4060A8937}"/>
              </a:ext>
            </a:extLst>
          </p:cNvPr>
          <p:cNvSpPr/>
          <p:nvPr/>
        </p:nvSpPr>
        <p:spPr>
          <a:xfrm>
            <a:off x="6781800" y="2965630"/>
            <a:ext cx="2790825" cy="1484939"/>
          </a:xfrm>
          <a:custGeom>
            <a:avLst/>
            <a:gdLst>
              <a:gd name="connsiteX0" fmla="*/ 0 w 2790825"/>
              <a:gd name="connsiteY0" fmla="*/ 110945 h 1484939"/>
              <a:gd name="connsiteX1" fmla="*/ 1257300 w 2790825"/>
              <a:gd name="connsiteY1" fmla="*/ 120470 h 1484939"/>
              <a:gd name="connsiteX2" fmla="*/ 1304925 w 2790825"/>
              <a:gd name="connsiteY2" fmla="*/ 1339670 h 1484939"/>
              <a:gd name="connsiteX3" fmla="*/ 2790825 w 2790825"/>
              <a:gd name="connsiteY3" fmla="*/ 1415870 h 148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0825" h="1484939">
                <a:moveTo>
                  <a:pt x="0" y="110945"/>
                </a:moveTo>
                <a:cubicBezTo>
                  <a:pt x="519906" y="13313"/>
                  <a:pt x="1039813" y="-84318"/>
                  <a:pt x="1257300" y="120470"/>
                </a:cubicBezTo>
                <a:cubicBezTo>
                  <a:pt x="1474788" y="325258"/>
                  <a:pt x="1049338" y="1123770"/>
                  <a:pt x="1304925" y="1339670"/>
                </a:cubicBezTo>
                <a:cubicBezTo>
                  <a:pt x="1560512" y="1555570"/>
                  <a:pt x="2175668" y="1485720"/>
                  <a:pt x="2790825" y="141587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61E12D7-C9DD-4D27-B65D-5E22532AB71D}"/>
              </a:ext>
            </a:extLst>
          </p:cNvPr>
          <p:cNvSpPr txBox="1"/>
          <p:nvPr/>
        </p:nvSpPr>
        <p:spPr>
          <a:xfrm>
            <a:off x="10119468" y="4159190"/>
            <a:ext cx="80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00B050"/>
                </a:solidFill>
              </a:rPr>
              <a:t>SFC 2</a:t>
            </a:r>
            <a:endParaRPr lang="ko-KR" alt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54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8" grpId="0" animBg="1"/>
      <p:bldP spid="4118" grpId="1" animBg="1"/>
      <p:bldP spid="111" grpId="0"/>
      <p:bldP spid="111" grpId="1"/>
      <p:bldP spid="4120" grpId="0" animBg="1"/>
      <p:bldP spid="1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Design  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Overall Architecture</a:t>
            </a:r>
          </a:p>
          <a:p>
            <a:pPr marL="449262" lvl="1" indent="0">
              <a:lnSpc>
                <a:spcPct val="150000"/>
              </a:lnSpc>
              <a:buNone/>
              <a:defRPr/>
            </a:pPr>
            <a:endParaRPr lang="en-US" altLang="ko-KR" sz="2000" dirty="0"/>
          </a:p>
          <a:p>
            <a:pPr>
              <a:lnSpc>
                <a:spcPct val="150000"/>
              </a:lnSpc>
              <a:defRPr/>
            </a:pPr>
            <a:endParaRPr lang="en-US" altLang="ko-KR" sz="2400" dirty="0">
              <a:solidFill>
                <a:srgbClr val="0000FF"/>
              </a:solidFill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en-US" altLang="ko-KR" sz="2000" dirty="0"/>
          </a:p>
        </p:txBody>
      </p: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2FE98B25-4AFC-497A-89C5-F7D2007823A1}"/>
              </a:ext>
            </a:extLst>
          </p:cNvPr>
          <p:cNvGrpSpPr/>
          <p:nvPr/>
        </p:nvGrpSpPr>
        <p:grpSpPr>
          <a:xfrm>
            <a:off x="1739841" y="1326398"/>
            <a:ext cx="9612096" cy="4785525"/>
            <a:chOff x="2467369" y="1232889"/>
            <a:chExt cx="9612096" cy="4785525"/>
          </a:xfrm>
        </p:grpSpPr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AB53D2B1-4D3D-4E89-AF87-024F76222DF2}"/>
                </a:ext>
              </a:extLst>
            </p:cNvPr>
            <p:cNvCxnSpPr>
              <a:cxnSpLocks/>
            </p:cNvCxnSpPr>
            <p:nvPr/>
          </p:nvCxnSpPr>
          <p:spPr>
            <a:xfrm>
              <a:off x="9335005" y="2213896"/>
              <a:ext cx="0" cy="1726226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4F3E24B7-717A-4A02-9A7B-F1EF1D70AC9E}"/>
                </a:ext>
              </a:extLst>
            </p:cNvPr>
            <p:cNvSpPr/>
            <p:nvPr/>
          </p:nvSpPr>
          <p:spPr>
            <a:xfrm>
              <a:off x="8267868" y="1466454"/>
              <a:ext cx="1418658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DRL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Model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069055BF-8F0E-4786-AB7F-12A3929A37E4}"/>
                </a:ext>
              </a:extLst>
            </p:cNvPr>
            <p:cNvSpPr/>
            <p:nvPr/>
          </p:nvSpPr>
          <p:spPr>
            <a:xfrm>
              <a:off x="8267868" y="3940122"/>
              <a:ext cx="1418658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Kubernetes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Scheduler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E9A09C6D-F776-4D2F-8D61-DCEA783CECD6}"/>
                </a:ext>
              </a:extLst>
            </p:cNvPr>
            <p:cNvSpPr/>
            <p:nvPr/>
          </p:nvSpPr>
          <p:spPr>
            <a:xfrm>
              <a:off x="3998582" y="1466454"/>
              <a:ext cx="1418658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Monitoring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CE8C67D2-09D5-4A03-B48C-893486F9BC04}"/>
                </a:ext>
              </a:extLst>
            </p:cNvPr>
            <p:cNvSpPr/>
            <p:nvPr/>
          </p:nvSpPr>
          <p:spPr>
            <a:xfrm>
              <a:off x="3998582" y="3940122"/>
              <a:ext cx="1418658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Kubernetes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Cluster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75" name="직선 연결선 74">
              <a:extLst>
                <a:ext uri="{FF2B5EF4-FFF2-40B4-BE49-F238E27FC236}">
                  <a16:creationId xmlns:a16="http://schemas.microsoft.com/office/drawing/2014/main" id="{A9536333-5215-41B7-A50B-E671F99CF3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7240" y="4125002"/>
              <a:ext cx="285062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>
              <a:extLst>
                <a:ext uri="{FF2B5EF4-FFF2-40B4-BE49-F238E27FC236}">
                  <a16:creationId xmlns:a16="http://schemas.microsoft.com/office/drawing/2014/main" id="{27DA646C-1EE3-4973-8C5B-F2528E213A5F}"/>
                </a:ext>
              </a:extLst>
            </p:cNvPr>
            <p:cNvCxnSpPr>
              <a:cxnSpLocks/>
              <a:stCxn id="74" idx="0"/>
              <a:endCxn id="73" idx="2"/>
            </p:cNvCxnSpPr>
            <p:nvPr/>
          </p:nvCxnSpPr>
          <p:spPr>
            <a:xfrm flipV="1">
              <a:off x="4707911" y="2213896"/>
              <a:ext cx="0" cy="1726226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>
              <a:extLst>
                <a:ext uri="{FF2B5EF4-FFF2-40B4-BE49-F238E27FC236}">
                  <a16:creationId xmlns:a16="http://schemas.microsoft.com/office/drawing/2014/main" id="{103170CC-0427-43A8-9517-174AA5A0B05C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40" y="1641395"/>
              <a:ext cx="285062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37951DB-BFA0-4A6C-85BE-2047409A035D}"/>
                </a:ext>
              </a:extLst>
            </p:cNvPr>
            <p:cNvSpPr txBox="1"/>
            <p:nvPr/>
          </p:nvSpPr>
          <p:spPr>
            <a:xfrm>
              <a:off x="3998582" y="5115701"/>
              <a:ext cx="2385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(1) Request Scaling</a:t>
              </a:r>
              <a:endParaRPr lang="ko-KR" altLang="en-US" dirty="0"/>
            </a:p>
          </p:txBody>
        </p:sp>
        <p:pic>
          <p:nvPicPr>
            <p:cNvPr id="79" name="Picture 2" descr="User icons for free download | Freepik">
              <a:extLst>
                <a:ext uri="{FF2B5EF4-FFF2-40B4-BE49-F238E27FC236}">
                  <a16:creationId xmlns:a16="http://schemas.microsoft.com/office/drawing/2014/main" id="{89BF5643-0327-46BA-A6E2-9E9BAC64C4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268" y="5171741"/>
              <a:ext cx="846673" cy="846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0" name="직선 연결선 79">
              <a:extLst>
                <a:ext uri="{FF2B5EF4-FFF2-40B4-BE49-F238E27FC236}">
                  <a16:creationId xmlns:a16="http://schemas.microsoft.com/office/drawing/2014/main" id="{3B9D03B3-2506-4A70-9DB0-21A715B05312}"/>
                </a:ext>
              </a:extLst>
            </p:cNvPr>
            <p:cNvCxnSpPr>
              <a:cxnSpLocks/>
              <a:stCxn id="74" idx="2"/>
            </p:cNvCxnSpPr>
            <p:nvPr/>
          </p:nvCxnSpPr>
          <p:spPr>
            <a:xfrm flipH="1">
              <a:off x="3558209" y="4687564"/>
              <a:ext cx="1149702" cy="580175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8977825-10EF-43A3-9ECF-12CDC847B94A}"/>
                </a:ext>
              </a:extLst>
            </p:cNvPr>
            <p:cNvSpPr txBox="1"/>
            <p:nvPr/>
          </p:nvSpPr>
          <p:spPr>
            <a:xfrm>
              <a:off x="5466333" y="3755456"/>
              <a:ext cx="2850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(2) Request Pod location</a:t>
              </a:r>
              <a:endParaRPr lang="ko-KR" altLang="en-US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27DDBDA-F40F-43CC-BB98-6C43629D36EC}"/>
                </a:ext>
              </a:extLst>
            </p:cNvPr>
            <p:cNvSpPr txBox="1"/>
            <p:nvPr/>
          </p:nvSpPr>
          <p:spPr>
            <a:xfrm>
              <a:off x="9335005" y="2840764"/>
              <a:ext cx="2744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(3) Request Node Score</a:t>
              </a:r>
              <a:endParaRPr lang="ko-KR" altLang="en-US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70F5F97-4E95-4182-8E25-721F8309F8DD}"/>
                </a:ext>
              </a:extLst>
            </p:cNvPr>
            <p:cNvSpPr txBox="1"/>
            <p:nvPr/>
          </p:nvSpPr>
          <p:spPr>
            <a:xfrm>
              <a:off x="5566456" y="1232889"/>
              <a:ext cx="2552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(4) Request Metrics</a:t>
              </a:r>
              <a:endParaRPr lang="ko-KR" altLang="en-US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8B452B5-92BD-45C0-9694-AFEE6AB4B154}"/>
                </a:ext>
              </a:extLst>
            </p:cNvPr>
            <p:cNvSpPr txBox="1"/>
            <p:nvPr/>
          </p:nvSpPr>
          <p:spPr>
            <a:xfrm>
              <a:off x="2467369" y="2889940"/>
              <a:ext cx="2128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(5) Collect Metrics</a:t>
              </a:r>
              <a:endParaRPr lang="ko-KR" altLang="en-US" dirty="0"/>
            </a:p>
          </p:txBody>
        </p:sp>
        <p:cxnSp>
          <p:nvCxnSpPr>
            <p:cNvPr id="97" name="직선 연결선 96">
              <a:extLst>
                <a:ext uri="{FF2B5EF4-FFF2-40B4-BE49-F238E27FC236}">
                  <a16:creationId xmlns:a16="http://schemas.microsoft.com/office/drawing/2014/main" id="{18B8C09B-502B-4C8B-8210-295B7FDAF984}"/>
                </a:ext>
              </a:extLst>
            </p:cNvPr>
            <p:cNvCxnSpPr>
              <a:cxnSpLocks/>
            </p:cNvCxnSpPr>
            <p:nvPr/>
          </p:nvCxnSpPr>
          <p:spPr>
            <a:xfrm>
              <a:off x="5423167" y="1987296"/>
              <a:ext cx="285062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2BEAB47-9422-4FBD-BAD8-63EDF81E1399}"/>
                </a:ext>
              </a:extLst>
            </p:cNvPr>
            <p:cNvSpPr txBox="1"/>
            <p:nvPr/>
          </p:nvSpPr>
          <p:spPr>
            <a:xfrm>
              <a:off x="5566456" y="2026471"/>
              <a:ext cx="2552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(6) Response Metrics</a:t>
              </a:r>
              <a:endParaRPr lang="ko-KR" altLang="en-US" dirty="0"/>
            </a:p>
          </p:txBody>
        </p:sp>
        <p:cxnSp>
          <p:nvCxnSpPr>
            <p:cNvPr id="99" name="직선 연결선 98">
              <a:extLst>
                <a:ext uri="{FF2B5EF4-FFF2-40B4-BE49-F238E27FC236}">
                  <a16:creationId xmlns:a16="http://schemas.microsoft.com/office/drawing/2014/main" id="{CFF2A224-1D47-4EB6-B6C5-7F6A34D23433}"/>
                </a:ext>
              </a:extLst>
            </p:cNvPr>
            <p:cNvCxnSpPr>
              <a:cxnSpLocks/>
            </p:cNvCxnSpPr>
            <p:nvPr/>
          </p:nvCxnSpPr>
          <p:spPr>
            <a:xfrm>
              <a:off x="8679025" y="2213896"/>
              <a:ext cx="0" cy="1726226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0091C7F-1D15-4175-BC7B-851B3DAE2935}"/>
                </a:ext>
              </a:extLst>
            </p:cNvPr>
            <p:cNvSpPr txBox="1"/>
            <p:nvPr/>
          </p:nvSpPr>
          <p:spPr>
            <a:xfrm>
              <a:off x="5904523" y="2888850"/>
              <a:ext cx="28407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(7) Response Node Score</a:t>
              </a:r>
              <a:endParaRPr lang="ko-KR" altLang="en-US" dirty="0"/>
            </a:p>
          </p:txBody>
        </p:sp>
        <p:cxnSp>
          <p:nvCxnSpPr>
            <p:cNvPr id="103" name="직선 연결선 102">
              <a:extLst>
                <a:ext uri="{FF2B5EF4-FFF2-40B4-BE49-F238E27FC236}">
                  <a16:creationId xmlns:a16="http://schemas.microsoft.com/office/drawing/2014/main" id="{7CF5D0AF-BADE-4D84-89EC-F300A19C2F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7240" y="4482806"/>
              <a:ext cx="285062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B2E9914-B531-40B9-85ED-760B84E10F8B}"/>
                </a:ext>
              </a:extLst>
            </p:cNvPr>
            <p:cNvSpPr txBox="1"/>
            <p:nvPr/>
          </p:nvSpPr>
          <p:spPr>
            <a:xfrm>
              <a:off x="5377483" y="4512836"/>
              <a:ext cx="2941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(8) Response Pod location</a:t>
              </a:r>
              <a:endParaRPr lang="ko-KR" altLang="en-US" dirty="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291C1B1-150E-4F6A-A00B-9BA1F408B8E0}"/>
                </a:ext>
              </a:extLst>
            </p:cNvPr>
            <p:cNvSpPr txBox="1"/>
            <p:nvPr/>
          </p:nvSpPr>
          <p:spPr>
            <a:xfrm>
              <a:off x="2525594" y="3944511"/>
              <a:ext cx="1514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(9) Bind Pod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604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 - Monitoring 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Overall Architecture</a:t>
            </a:r>
          </a:p>
          <a:p>
            <a:pPr marL="449262" lvl="1" indent="0">
              <a:lnSpc>
                <a:spcPct val="150000"/>
              </a:lnSpc>
              <a:buNone/>
              <a:defRPr/>
            </a:pPr>
            <a:endParaRPr lang="en-US" altLang="ko-KR" sz="2000" dirty="0"/>
          </a:p>
          <a:p>
            <a:pPr>
              <a:lnSpc>
                <a:spcPct val="150000"/>
              </a:lnSpc>
              <a:defRPr/>
            </a:pPr>
            <a:endParaRPr lang="en-US" altLang="ko-KR" sz="2400" dirty="0">
              <a:solidFill>
                <a:srgbClr val="0000FF"/>
              </a:solidFill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en-US" altLang="ko-KR" sz="2000" dirty="0"/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AA7C8363-6B16-4946-ABF0-1B0429A341A1}"/>
              </a:ext>
            </a:extLst>
          </p:cNvPr>
          <p:cNvGrpSpPr/>
          <p:nvPr/>
        </p:nvGrpSpPr>
        <p:grpSpPr>
          <a:xfrm>
            <a:off x="1739841" y="1326398"/>
            <a:ext cx="9656703" cy="4785525"/>
            <a:chOff x="2467369" y="1232889"/>
            <a:chExt cx="9656703" cy="4785525"/>
          </a:xfrm>
        </p:grpSpPr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14926E35-F427-44D9-96E1-5EC8F124B299}"/>
                </a:ext>
              </a:extLst>
            </p:cNvPr>
            <p:cNvCxnSpPr>
              <a:cxnSpLocks/>
            </p:cNvCxnSpPr>
            <p:nvPr/>
          </p:nvCxnSpPr>
          <p:spPr>
            <a:xfrm>
              <a:off x="9335005" y="2213896"/>
              <a:ext cx="0" cy="1726226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2FD17635-33F2-4D45-90B8-BB5C5643F8DA}"/>
                </a:ext>
              </a:extLst>
            </p:cNvPr>
            <p:cNvSpPr/>
            <p:nvPr/>
          </p:nvSpPr>
          <p:spPr>
            <a:xfrm>
              <a:off x="8267868" y="1466454"/>
              <a:ext cx="1418658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DRL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Model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97FC9B82-346F-43B4-9BCE-A84A34BE8DDA}"/>
                </a:ext>
              </a:extLst>
            </p:cNvPr>
            <p:cNvSpPr/>
            <p:nvPr/>
          </p:nvSpPr>
          <p:spPr>
            <a:xfrm>
              <a:off x="8267868" y="3940122"/>
              <a:ext cx="1418658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Kubernetes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Scheduler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382B5C0E-049A-46F6-9579-A7DFF71908AD}"/>
                </a:ext>
              </a:extLst>
            </p:cNvPr>
            <p:cNvSpPr/>
            <p:nvPr/>
          </p:nvSpPr>
          <p:spPr>
            <a:xfrm>
              <a:off x="3998582" y="1466454"/>
              <a:ext cx="1418658" cy="7474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FF0000"/>
                  </a:solidFill>
                </a:rPr>
                <a:t>Monitoring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7F028105-50E8-4AE7-8BE8-6294FE118BA2}"/>
                </a:ext>
              </a:extLst>
            </p:cNvPr>
            <p:cNvSpPr/>
            <p:nvPr/>
          </p:nvSpPr>
          <p:spPr>
            <a:xfrm>
              <a:off x="3998582" y="3940122"/>
              <a:ext cx="1418658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Kubernetes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Cluster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C7230ABF-A2FA-440E-BB02-3E8AF6D319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7240" y="4125002"/>
              <a:ext cx="285062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FCC75B95-CCFC-4713-9A91-377752CCE2EB}"/>
                </a:ext>
              </a:extLst>
            </p:cNvPr>
            <p:cNvCxnSpPr>
              <a:cxnSpLocks/>
              <a:stCxn id="32" idx="0"/>
              <a:endCxn id="31" idx="2"/>
            </p:cNvCxnSpPr>
            <p:nvPr/>
          </p:nvCxnSpPr>
          <p:spPr>
            <a:xfrm flipV="1">
              <a:off x="4707911" y="2213896"/>
              <a:ext cx="0" cy="1726226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3E98F271-E8BC-469F-B27E-1DE8C5D55A4F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40" y="1641395"/>
              <a:ext cx="285062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A9D35D2-3ACA-400B-8D26-656F2226F07E}"/>
                </a:ext>
              </a:extLst>
            </p:cNvPr>
            <p:cNvSpPr txBox="1"/>
            <p:nvPr/>
          </p:nvSpPr>
          <p:spPr>
            <a:xfrm>
              <a:off x="3998582" y="5115701"/>
              <a:ext cx="2385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(1) Request Scaling</a:t>
              </a:r>
              <a:endParaRPr lang="ko-KR" altLang="en-US" dirty="0"/>
            </a:p>
          </p:txBody>
        </p:sp>
        <p:pic>
          <p:nvPicPr>
            <p:cNvPr id="37" name="Picture 2" descr="User icons for free download | Freepik">
              <a:extLst>
                <a:ext uri="{FF2B5EF4-FFF2-40B4-BE49-F238E27FC236}">
                  <a16:creationId xmlns:a16="http://schemas.microsoft.com/office/drawing/2014/main" id="{7B58F3B4-202B-4120-A73F-C199976C4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268" y="5171741"/>
              <a:ext cx="846673" cy="846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B10A270E-6C33-4608-B6C9-E5AA2E89D1C1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 flipH="1">
              <a:off x="3558209" y="4687564"/>
              <a:ext cx="1149702" cy="580175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8E558D5-BABF-422B-8AB9-3E4A4FF17B37}"/>
                </a:ext>
              </a:extLst>
            </p:cNvPr>
            <p:cNvSpPr txBox="1"/>
            <p:nvPr/>
          </p:nvSpPr>
          <p:spPr>
            <a:xfrm>
              <a:off x="5466333" y="3755456"/>
              <a:ext cx="2850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(2) Request Pod location</a:t>
              </a:r>
              <a:endParaRPr lang="ko-KR" alt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922D702-DD29-4DAC-9AA1-60EBBA933D54}"/>
                </a:ext>
              </a:extLst>
            </p:cNvPr>
            <p:cNvSpPr txBox="1"/>
            <p:nvPr/>
          </p:nvSpPr>
          <p:spPr>
            <a:xfrm>
              <a:off x="9335006" y="2840764"/>
              <a:ext cx="2789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(3) Request Node Score</a:t>
              </a:r>
              <a:endParaRPr lang="ko-KR" alt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4D86CB-1383-46E5-A035-6A0703E7F3CB}"/>
                </a:ext>
              </a:extLst>
            </p:cNvPr>
            <p:cNvSpPr txBox="1"/>
            <p:nvPr/>
          </p:nvSpPr>
          <p:spPr>
            <a:xfrm>
              <a:off x="5566456" y="1232889"/>
              <a:ext cx="2552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(4) Request Metrics</a:t>
              </a:r>
              <a:endParaRPr lang="ko-KR" alt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DF357AC-FD23-44E2-A6B8-67C4625D6538}"/>
                </a:ext>
              </a:extLst>
            </p:cNvPr>
            <p:cNvSpPr txBox="1"/>
            <p:nvPr/>
          </p:nvSpPr>
          <p:spPr>
            <a:xfrm>
              <a:off x="2467369" y="2889940"/>
              <a:ext cx="2128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(5) Collect Metrics</a:t>
              </a:r>
              <a:endParaRPr lang="ko-KR" altLang="en-US" dirty="0"/>
            </a:p>
          </p:txBody>
        </p: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6B5C5AA7-BA97-4A4D-B41B-AE89220C0753}"/>
                </a:ext>
              </a:extLst>
            </p:cNvPr>
            <p:cNvCxnSpPr>
              <a:cxnSpLocks/>
            </p:cNvCxnSpPr>
            <p:nvPr/>
          </p:nvCxnSpPr>
          <p:spPr>
            <a:xfrm>
              <a:off x="5423167" y="1987296"/>
              <a:ext cx="285062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00EFCEF-6F7E-48D9-9F66-186D8FB22D19}"/>
                </a:ext>
              </a:extLst>
            </p:cNvPr>
            <p:cNvSpPr txBox="1"/>
            <p:nvPr/>
          </p:nvSpPr>
          <p:spPr>
            <a:xfrm>
              <a:off x="5566456" y="2026471"/>
              <a:ext cx="2552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(6) Response Metrics</a:t>
              </a:r>
              <a:endParaRPr lang="ko-KR" altLang="en-US" dirty="0"/>
            </a:p>
          </p:txBody>
        </p: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24BE64F1-A8CB-479B-A79B-21931198E2F2}"/>
                </a:ext>
              </a:extLst>
            </p:cNvPr>
            <p:cNvCxnSpPr>
              <a:cxnSpLocks/>
            </p:cNvCxnSpPr>
            <p:nvPr/>
          </p:nvCxnSpPr>
          <p:spPr>
            <a:xfrm>
              <a:off x="8679025" y="2213896"/>
              <a:ext cx="0" cy="1726226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828DF9-D0A0-4240-BE2D-789268FC675E}"/>
                </a:ext>
              </a:extLst>
            </p:cNvPr>
            <p:cNvSpPr txBox="1"/>
            <p:nvPr/>
          </p:nvSpPr>
          <p:spPr>
            <a:xfrm>
              <a:off x="5904522" y="2888850"/>
              <a:ext cx="2850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(7) Response Node Score</a:t>
              </a:r>
              <a:endParaRPr lang="ko-KR" altLang="en-US" dirty="0"/>
            </a:p>
          </p:txBody>
        </p: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3ADCE543-00F1-43FE-B657-7B103A2567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7240" y="4482806"/>
              <a:ext cx="285062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B29CAB9-A8EC-4029-AD43-FBD2EA83A25A}"/>
                </a:ext>
              </a:extLst>
            </p:cNvPr>
            <p:cNvSpPr txBox="1"/>
            <p:nvPr/>
          </p:nvSpPr>
          <p:spPr>
            <a:xfrm>
              <a:off x="5377483" y="4512836"/>
              <a:ext cx="2941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(8) Response Pod location</a:t>
              </a:r>
              <a:endParaRPr lang="ko-KR" alt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348B6EE-AFB0-4F8A-B098-DFE0A0132336}"/>
                </a:ext>
              </a:extLst>
            </p:cNvPr>
            <p:cNvSpPr txBox="1"/>
            <p:nvPr/>
          </p:nvSpPr>
          <p:spPr>
            <a:xfrm>
              <a:off x="2525594" y="3944511"/>
              <a:ext cx="1514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(9) Bind Pod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90311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</a:rPr>
              <a:t> - Monitoring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Architecture - Six Monitoring Components</a:t>
            </a:r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200" dirty="0"/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200" dirty="0"/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BEFADC06-97DD-4792-8F97-82D93AB923B6}"/>
              </a:ext>
            </a:extLst>
          </p:cNvPr>
          <p:cNvGrpSpPr/>
          <p:nvPr/>
        </p:nvGrpSpPr>
        <p:grpSpPr>
          <a:xfrm>
            <a:off x="1708036" y="2060590"/>
            <a:ext cx="8775927" cy="4055319"/>
            <a:chOff x="1998691" y="2127498"/>
            <a:chExt cx="8775927" cy="4055319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F59CBA62-2494-4F71-BC0C-000A88D3EB53}"/>
                </a:ext>
              </a:extLst>
            </p:cNvPr>
            <p:cNvSpPr/>
            <p:nvPr/>
          </p:nvSpPr>
          <p:spPr>
            <a:xfrm>
              <a:off x="5742120" y="3055279"/>
              <a:ext cx="1401989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Monitoring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BA2127D5-3A81-4942-8368-536A76CC9808}"/>
                </a:ext>
              </a:extLst>
            </p:cNvPr>
            <p:cNvSpPr/>
            <p:nvPr/>
          </p:nvSpPr>
          <p:spPr>
            <a:xfrm>
              <a:off x="1998691" y="3875298"/>
              <a:ext cx="1305951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NMBN Exporter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ED7E3E59-1769-420B-A466-831C2ED93F77}"/>
                </a:ext>
              </a:extLst>
            </p:cNvPr>
            <p:cNvSpPr/>
            <p:nvPr/>
          </p:nvSpPr>
          <p:spPr>
            <a:xfrm>
              <a:off x="9468667" y="3875298"/>
              <a:ext cx="1305951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Node Exporter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EF579C4F-0C61-4AF5-A672-D5B932EA8E91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V="1">
              <a:off x="3304642" y="3544511"/>
              <a:ext cx="2437478" cy="704508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641C2856-D56C-4ED4-8456-4BDC63F97FE7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7144109" y="3565477"/>
              <a:ext cx="2324558" cy="683542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821287A-DB20-4F24-B97D-F9AADCCBBBB6}"/>
                </a:ext>
              </a:extLst>
            </p:cNvPr>
            <p:cNvSpPr txBox="1"/>
            <p:nvPr/>
          </p:nvSpPr>
          <p:spPr>
            <a:xfrm>
              <a:off x="8180437" y="2127498"/>
              <a:ext cx="9460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Pod</a:t>
              </a:r>
              <a:br>
                <a:rPr lang="en-US" altLang="ko-KR" dirty="0"/>
              </a:br>
              <a:r>
                <a:rPr lang="en-US" altLang="ko-KR" dirty="0"/>
                <a:t>Metrics</a:t>
              </a:r>
              <a:endParaRPr lang="ko-KR" altLang="en-US" dirty="0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F05931E9-933B-4644-A87E-AEE0038E09CE}"/>
                </a:ext>
              </a:extLst>
            </p:cNvPr>
            <p:cNvSpPr/>
            <p:nvPr/>
          </p:nvSpPr>
          <p:spPr>
            <a:xfrm>
              <a:off x="9468667" y="2214758"/>
              <a:ext cx="1305951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err="1">
                  <a:solidFill>
                    <a:schemeClr val="tx1"/>
                  </a:solidFill>
                </a:rPr>
                <a:t>cAdvisor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948D8041-FF6B-4BB9-9874-0AE1A651B313}"/>
                </a:ext>
              </a:extLst>
            </p:cNvPr>
            <p:cNvSpPr/>
            <p:nvPr/>
          </p:nvSpPr>
          <p:spPr>
            <a:xfrm>
              <a:off x="1998691" y="2218629"/>
              <a:ext cx="1305951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err="1">
                  <a:solidFill>
                    <a:schemeClr val="tx1"/>
                  </a:solidFill>
                </a:rPr>
                <a:t>Istio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546BA11C-8C58-4408-8610-D0341FD3EC39}"/>
                </a:ext>
              </a:extLst>
            </p:cNvPr>
            <p:cNvSpPr/>
            <p:nvPr/>
          </p:nvSpPr>
          <p:spPr>
            <a:xfrm>
              <a:off x="4471558" y="5435375"/>
              <a:ext cx="1305951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err="1">
                  <a:solidFill>
                    <a:schemeClr val="tx1"/>
                  </a:solidFill>
                </a:rPr>
                <a:t>PowerTop</a:t>
              </a:r>
              <a:br>
                <a:rPr lang="en-US" altLang="ko-KR" dirty="0">
                  <a:solidFill>
                    <a:schemeClr val="tx1"/>
                  </a:solidFill>
                </a:rPr>
              </a:br>
              <a:r>
                <a:rPr lang="en-US" altLang="ko-KR" dirty="0">
                  <a:solidFill>
                    <a:schemeClr val="tx1"/>
                  </a:solidFill>
                </a:rPr>
                <a:t>Exporter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DB2D716B-E9D7-4016-8782-39B5855846E3}"/>
                </a:ext>
              </a:extLst>
            </p:cNvPr>
            <p:cNvSpPr/>
            <p:nvPr/>
          </p:nvSpPr>
          <p:spPr>
            <a:xfrm>
              <a:off x="7120498" y="5435375"/>
              <a:ext cx="1305951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SFC E2E</a:t>
              </a:r>
              <a:br>
                <a:rPr lang="en-US" altLang="ko-KR" dirty="0">
                  <a:solidFill>
                    <a:schemeClr val="tx1"/>
                  </a:solidFill>
                </a:rPr>
              </a:br>
              <a:r>
                <a:rPr lang="en-US" altLang="ko-KR" dirty="0">
                  <a:solidFill>
                    <a:schemeClr val="tx1"/>
                  </a:solidFill>
                </a:rPr>
                <a:t>Collector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9AE0C3B8-3B71-4DC9-9CFD-311E42A866DF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>
              <a:off x="3304642" y="2592350"/>
              <a:ext cx="2437478" cy="72114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53880DF3-9221-47BF-BB9F-9DBD47305A94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7144109" y="2588479"/>
              <a:ext cx="2324558" cy="698433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38C59853-3BD7-43E3-A2DC-E79DD0A8A376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6742533" y="3802721"/>
              <a:ext cx="1030941" cy="1632654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66327C6D-C51D-4F95-ADAD-57DBBB26C85C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 flipH="1">
              <a:off x="5124534" y="3816984"/>
              <a:ext cx="971466" cy="1618391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1D5052D-D30E-4E60-8E90-76EABBACA515}"/>
                </a:ext>
              </a:extLst>
            </p:cNvPr>
            <p:cNvSpPr txBox="1"/>
            <p:nvPr/>
          </p:nvSpPr>
          <p:spPr>
            <a:xfrm>
              <a:off x="8185751" y="3329400"/>
              <a:ext cx="9460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Node</a:t>
              </a:r>
              <a:br>
                <a:rPr lang="en-US" altLang="ko-KR" dirty="0"/>
              </a:br>
              <a:r>
                <a:rPr lang="en-US" altLang="ko-KR" dirty="0"/>
                <a:t>Metrics</a:t>
              </a:r>
              <a:endParaRPr lang="ko-KR" alt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5987B18-FAF5-4900-ACC3-E6A2A6945D2D}"/>
                </a:ext>
              </a:extLst>
            </p:cNvPr>
            <p:cNvSpPr txBox="1"/>
            <p:nvPr/>
          </p:nvSpPr>
          <p:spPr>
            <a:xfrm>
              <a:off x="3588892" y="3297481"/>
              <a:ext cx="12763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Inter-node</a:t>
              </a:r>
              <a:br>
                <a:rPr lang="en-US" altLang="ko-KR" dirty="0"/>
              </a:br>
              <a:r>
                <a:rPr lang="en-US" altLang="ko-KR" dirty="0"/>
                <a:t>Metrics</a:t>
              </a:r>
              <a:endParaRPr lang="ko-KR" alt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7406A0F-C02B-49FD-9D2D-6851AFF7CB9E}"/>
                </a:ext>
              </a:extLst>
            </p:cNvPr>
            <p:cNvSpPr txBox="1"/>
            <p:nvPr/>
          </p:nvSpPr>
          <p:spPr>
            <a:xfrm>
              <a:off x="3485305" y="2155397"/>
              <a:ext cx="14835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Inter-service</a:t>
              </a:r>
              <a:br>
                <a:rPr lang="en-US" altLang="ko-KR" dirty="0"/>
              </a:br>
              <a:r>
                <a:rPr lang="en-US" altLang="ko-KR" dirty="0"/>
                <a:t>Metrics</a:t>
              </a:r>
              <a:endParaRPr lang="ko-KR" altLang="en-US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4A2EF8A-656A-476E-9F66-E070F35FF8BD}"/>
                </a:ext>
              </a:extLst>
            </p:cNvPr>
            <p:cNvSpPr txBox="1"/>
            <p:nvPr/>
          </p:nvSpPr>
          <p:spPr>
            <a:xfrm>
              <a:off x="3982083" y="4259717"/>
              <a:ext cx="158248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Power </a:t>
              </a:r>
              <a:br>
                <a:rPr lang="en-US" altLang="ko-KR" dirty="0"/>
              </a:br>
              <a:r>
                <a:rPr lang="en-US" altLang="ko-KR" dirty="0"/>
                <a:t>Consumption</a:t>
              </a:r>
              <a:br>
                <a:rPr lang="en-US" altLang="ko-KR" dirty="0"/>
              </a:br>
              <a:r>
                <a:rPr lang="en-US" altLang="ko-KR" dirty="0"/>
                <a:t>Metric</a:t>
              </a:r>
              <a:endParaRPr lang="ko-KR" alt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0068DE7-4341-4D03-AA83-F61AB3E8C575}"/>
                </a:ext>
              </a:extLst>
            </p:cNvPr>
            <p:cNvSpPr txBox="1"/>
            <p:nvPr/>
          </p:nvSpPr>
          <p:spPr>
            <a:xfrm>
              <a:off x="7207646" y="4390997"/>
              <a:ext cx="14186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E2E Latency</a:t>
              </a:r>
              <a:br>
                <a:rPr lang="en-US" altLang="ko-KR" dirty="0"/>
              </a:br>
              <a:r>
                <a:rPr lang="en-US" altLang="ko-KR" dirty="0"/>
                <a:t>Metric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13316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</a:rPr>
              <a:t> - Monitoring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(Software) Monitoring System</a:t>
            </a:r>
            <a:r>
              <a:rPr lang="ko-KR" altLang="en-US" sz="2400" dirty="0">
                <a:solidFill>
                  <a:srgbClr val="0000FF"/>
                </a:solidFill>
              </a:rPr>
              <a:t> </a:t>
            </a:r>
            <a:r>
              <a:rPr lang="en-US" altLang="ko-KR" sz="2400" dirty="0">
                <a:solidFill>
                  <a:srgbClr val="0000FF"/>
                </a:solidFill>
              </a:rPr>
              <a:t>- Node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b="1" dirty="0"/>
              <a:t>Node Exporter </a:t>
            </a:r>
            <a:r>
              <a:rPr lang="en-US" altLang="ko-KR" sz="2000" dirty="0"/>
              <a:t>+ Prometheus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dirty="0"/>
              <a:t>Network Information (total receive/transmit bandwidth) </a:t>
            </a:r>
            <a:r>
              <a:rPr lang="en-US" altLang="ko-KR" sz="1600" dirty="0">
                <a:sym typeface="Wingdings" panose="05000000000000000000" pitchFamily="2" charset="2"/>
              </a:rPr>
              <a:t>  </a:t>
            </a:r>
            <a:r>
              <a:rPr lang="en-US" altLang="ko-KR" sz="1600" dirty="0"/>
              <a:t>per node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dirty="0"/>
              <a:t>CPU / Memory Usage </a:t>
            </a:r>
            <a:r>
              <a:rPr lang="en-US" altLang="ko-KR" sz="1600" dirty="0">
                <a:sym typeface="Wingdings" panose="05000000000000000000" pitchFamily="2" charset="2"/>
              </a:rPr>
              <a:t> per node</a:t>
            </a:r>
            <a:endParaRPr lang="en-US" altLang="ko-KR" sz="1600" dirty="0"/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600" dirty="0"/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600" dirty="0"/>
          </a:p>
          <a:p>
            <a:pPr marL="449262" lvl="1" indent="0">
              <a:lnSpc>
                <a:spcPct val="150000"/>
              </a:lnSpc>
              <a:buNone/>
              <a:defRPr/>
            </a:pPr>
            <a:r>
              <a:rPr lang="ko-KR" altLang="en-US" sz="2000" dirty="0">
                <a:ea typeface="맑은 고딕" panose="020B0503020000020004" pitchFamily="50" charset="-127"/>
              </a:rPr>
              <a:t> </a:t>
            </a:r>
            <a:endParaRPr lang="en-US" altLang="ko-KR" sz="2400" dirty="0"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1DD5FAE-E9D5-4502-B280-C78D77C6EF77}"/>
              </a:ext>
            </a:extLst>
          </p:cNvPr>
          <p:cNvGrpSpPr/>
          <p:nvPr/>
        </p:nvGrpSpPr>
        <p:grpSpPr>
          <a:xfrm>
            <a:off x="1503391" y="3182980"/>
            <a:ext cx="8807681" cy="3444050"/>
            <a:chOff x="1503391" y="3182980"/>
            <a:chExt cx="8807681" cy="344405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FC7FF1A2-27D0-48E4-BE78-CAE5A549A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4010" y="4911797"/>
              <a:ext cx="4197062" cy="1513507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70E8D6FC-1DD1-431E-9441-059374A28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3391" y="4911797"/>
              <a:ext cx="4197063" cy="1522037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C61A6D2C-6690-4CC0-A560-5F5C840BF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2355" y="3182980"/>
              <a:ext cx="4187904" cy="1513507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35BA65BA-BA3E-44CB-98F5-D653EC24A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3210109"/>
              <a:ext cx="4183960" cy="1495903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F5B0FA07-0B51-43A6-BD8A-8C46874644A5}"/>
                </a:ext>
              </a:extLst>
            </p:cNvPr>
            <p:cNvSpPr/>
            <p:nvPr/>
          </p:nvSpPr>
          <p:spPr>
            <a:xfrm>
              <a:off x="2797059" y="4643328"/>
              <a:ext cx="160972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/>
                <a:t>Receive bandwidth</a:t>
              </a:r>
              <a:endParaRPr lang="ko-KR" altLang="en-US" sz="1200" b="1" dirty="0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4CAEDD24-251B-41F3-B5F9-9C87437A437D}"/>
                </a:ext>
              </a:extLst>
            </p:cNvPr>
            <p:cNvSpPr/>
            <p:nvPr/>
          </p:nvSpPr>
          <p:spPr>
            <a:xfrm>
              <a:off x="7321826" y="4643327"/>
              <a:ext cx="17323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/>
                <a:t>Transmit bandwidth</a:t>
              </a:r>
              <a:endParaRPr lang="ko-KR" altLang="en-US" sz="1200" b="1" dirty="0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74767075-C57B-4C79-951F-0DD7DB7FC6A0}"/>
                </a:ext>
              </a:extLst>
            </p:cNvPr>
            <p:cNvSpPr/>
            <p:nvPr/>
          </p:nvSpPr>
          <p:spPr>
            <a:xfrm>
              <a:off x="2735767" y="6308499"/>
              <a:ext cx="17323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/>
                <a:t>Memory Utilization</a:t>
              </a:r>
              <a:endParaRPr lang="ko-KR" altLang="en-US" sz="1200" b="1" dirty="0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5A0C3096-8F8C-4335-917A-A420C8B239AC}"/>
                </a:ext>
              </a:extLst>
            </p:cNvPr>
            <p:cNvSpPr/>
            <p:nvPr/>
          </p:nvSpPr>
          <p:spPr>
            <a:xfrm>
              <a:off x="7622092" y="6350031"/>
              <a:ext cx="17323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/>
                <a:t>CPU Utilization</a:t>
              </a:r>
              <a:endParaRPr lang="ko-KR" alt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23669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</a:rPr>
              <a:t> - Monitoring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3138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(Software) Monitoring System</a:t>
            </a:r>
            <a:r>
              <a:rPr lang="ko-KR" altLang="en-US" sz="2400" dirty="0">
                <a:solidFill>
                  <a:srgbClr val="0000FF"/>
                </a:solidFill>
              </a:rPr>
              <a:t> </a:t>
            </a:r>
            <a:r>
              <a:rPr lang="en-US" altLang="ko-KR" sz="2400" dirty="0">
                <a:solidFill>
                  <a:srgbClr val="0000FF"/>
                </a:solidFill>
              </a:rPr>
              <a:t>- Service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b="1" dirty="0"/>
              <a:t>container Advisor (</a:t>
            </a:r>
            <a:r>
              <a:rPr lang="en-US" altLang="ko-KR" sz="2000" b="1" dirty="0" err="1"/>
              <a:t>cAdvisor</a:t>
            </a:r>
            <a:r>
              <a:rPr lang="en-US" altLang="ko-KR" sz="2000" b="1" dirty="0"/>
              <a:t>)</a:t>
            </a:r>
            <a:r>
              <a:rPr lang="en-US" altLang="ko-KR" sz="2000" dirty="0"/>
              <a:t> + Prometheus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dirty="0"/>
              <a:t>Network Information (total receive/transmit bandwidth) </a:t>
            </a:r>
            <a:r>
              <a:rPr lang="en-US" altLang="ko-KR" sz="1600" dirty="0">
                <a:sym typeface="Wingdings" panose="05000000000000000000" pitchFamily="2" charset="2"/>
              </a:rPr>
              <a:t>  </a:t>
            </a:r>
            <a:r>
              <a:rPr lang="en-US" altLang="ko-KR" sz="1600" dirty="0"/>
              <a:t>per container (</a:t>
            </a:r>
            <a:r>
              <a:rPr lang="en-US" altLang="ko-KR" sz="1600" dirty="0">
                <a:sym typeface="Wingdings" panose="05000000000000000000" pitchFamily="2" charset="2"/>
              </a:rPr>
              <a:t></a:t>
            </a:r>
            <a:r>
              <a:rPr lang="en-US" altLang="ko-KR" sz="1600" dirty="0"/>
              <a:t> pod)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dirty="0"/>
              <a:t>CPU / Memory Usage </a:t>
            </a:r>
            <a:r>
              <a:rPr lang="en-US" altLang="ko-KR" sz="1600" dirty="0">
                <a:sym typeface="Wingdings" panose="05000000000000000000" pitchFamily="2" charset="2"/>
              </a:rPr>
              <a:t> </a:t>
            </a:r>
            <a:r>
              <a:rPr lang="en-US" altLang="ko-KR" sz="1600" dirty="0"/>
              <a:t>per container (</a:t>
            </a:r>
            <a:r>
              <a:rPr lang="en-US" altLang="ko-KR" sz="1600" dirty="0">
                <a:sym typeface="Wingdings" panose="05000000000000000000" pitchFamily="2" charset="2"/>
              </a:rPr>
              <a:t></a:t>
            </a:r>
            <a:r>
              <a:rPr lang="en-US" altLang="ko-KR" sz="1600" dirty="0"/>
              <a:t> pod)</a:t>
            </a:r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600" dirty="0"/>
          </a:p>
          <a:p>
            <a:pPr marL="449262" lvl="1" indent="0">
              <a:lnSpc>
                <a:spcPct val="150000"/>
              </a:lnSpc>
              <a:buNone/>
              <a:defRPr/>
            </a:pPr>
            <a:r>
              <a:rPr lang="ko-KR" altLang="en-US" sz="2000" dirty="0">
                <a:ea typeface="맑은 고딕" panose="020B0503020000020004" pitchFamily="50" charset="-127"/>
              </a:rPr>
              <a:t> </a:t>
            </a:r>
            <a:endParaRPr lang="en-US" altLang="ko-KR" sz="2400" dirty="0"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2B99878-A96F-4CD8-96EA-7C9F16A26D1F}"/>
              </a:ext>
            </a:extLst>
          </p:cNvPr>
          <p:cNvGrpSpPr/>
          <p:nvPr/>
        </p:nvGrpSpPr>
        <p:grpSpPr>
          <a:xfrm>
            <a:off x="1764915" y="3205828"/>
            <a:ext cx="8308351" cy="3421202"/>
            <a:chOff x="1764915" y="3205828"/>
            <a:chExt cx="8308351" cy="3421202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B7813D68-0FB7-4F07-AD3C-3715166A7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8975" y="5004865"/>
              <a:ext cx="3738009" cy="1352959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55B14734-2187-4B50-B458-839B2063E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4915" y="5081197"/>
              <a:ext cx="3674011" cy="1310424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13F58A0-FCCE-413B-B166-1CC1D069C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1326" y="3252469"/>
              <a:ext cx="3657600" cy="1310424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A5EDD9C1-6450-4953-B2FE-D1ED363FF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2691" y="3205828"/>
              <a:ext cx="3770575" cy="135295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135A9807-8E00-482F-8B83-094870402746}"/>
                </a:ext>
              </a:extLst>
            </p:cNvPr>
            <p:cNvSpPr/>
            <p:nvPr/>
          </p:nvSpPr>
          <p:spPr>
            <a:xfrm>
              <a:off x="2797059" y="4643328"/>
              <a:ext cx="160972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/>
                <a:t>Receive bandwidth</a:t>
              </a:r>
              <a:endParaRPr lang="ko-KR" altLang="en-US" sz="1200" b="1" dirty="0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15C8BE5E-3721-421C-807C-82C6956056B5}"/>
                </a:ext>
              </a:extLst>
            </p:cNvPr>
            <p:cNvSpPr/>
            <p:nvPr/>
          </p:nvSpPr>
          <p:spPr>
            <a:xfrm>
              <a:off x="7321826" y="4643327"/>
              <a:ext cx="17323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/>
                <a:t>Transmit bandwidth</a:t>
              </a:r>
              <a:endParaRPr lang="ko-KR" altLang="en-US" sz="1200" b="1" dirty="0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36641DEF-92CA-431F-8120-B719E0F7BE5F}"/>
                </a:ext>
              </a:extLst>
            </p:cNvPr>
            <p:cNvSpPr/>
            <p:nvPr/>
          </p:nvSpPr>
          <p:spPr>
            <a:xfrm>
              <a:off x="2735767" y="6308499"/>
              <a:ext cx="17323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/>
                <a:t>Memory Utilization</a:t>
              </a:r>
              <a:endParaRPr lang="ko-KR" altLang="en-US" sz="1200" b="1" dirty="0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92379CEC-7459-4D1A-997A-16F43D009027}"/>
                </a:ext>
              </a:extLst>
            </p:cNvPr>
            <p:cNvSpPr/>
            <p:nvPr/>
          </p:nvSpPr>
          <p:spPr>
            <a:xfrm>
              <a:off x="7622092" y="6350031"/>
              <a:ext cx="17323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/>
                <a:t>CPU Utilization</a:t>
              </a:r>
              <a:endParaRPr lang="ko-KR" alt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76746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rgbClr val="0000FF"/>
                </a:solidFill>
                <a:ea typeface="맑은 고딕" panose="020B0503020000020004" pitchFamily="50" charset="-127"/>
              </a:rPr>
              <a:t>Table of Content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396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Introduction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Related Work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Design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Implementation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Evaluation</a:t>
            </a:r>
            <a:endParaRPr lang="en-US" altLang="ko-KR" sz="20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Conclusion</a:t>
            </a:r>
          </a:p>
          <a:p>
            <a:pPr>
              <a:lnSpc>
                <a:spcPct val="150000"/>
              </a:lnSpc>
              <a:defRPr/>
            </a:pPr>
            <a:endParaRPr lang="en-US" altLang="ko-K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59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</a:rPr>
              <a:t> - Monitoring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(Software) Monitoring System</a:t>
            </a:r>
            <a:r>
              <a:rPr lang="ko-KR" altLang="en-US" sz="2400" dirty="0">
                <a:solidFill>
                  <a:srgbClr val="0000FF"/>
                </a:solidFill>
              </a:rPr>
              <a:t> </a:t>
            </a:r>
            <a:r>
              <a:rPr lang="en-US" altLang="ko-KR" sz="2400" dirty="0">
                <a:solidFill>
                  <a:srgbClr val="0000FF"/>
                </a:solidFill>
              </a:rPr>
              <a:t>- Node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b="1" dirty="0"/>
              <a:t>Network Metric Between Nodes Exporter</a:t>
            </a:r>
            <a:r>
              <a:rPr lang="en-US" altLang="ko-KR" sz="2000" dirty="0"/>
              <a:t> (</a:t>
            </a:r>
            <a:r>
              <a:rPr lang="en-US" altLang="ko-KR" sz="2000" b="1" dirty="0"/>
              <a:t>NMBN Exporter</a:t>
            </a:r>
            <a:r>
              <a:rPr lang="en-US" altLang="ko-KR" sz="2000" dirty="0"/>
              <a:t>) + Prometheus</a:t>
            </a:r>
          </a:p>
          <a:p>
            <a:pPr marL="914400" lvl="2" indent="0">
              <a:lnSpc>
                <a:spcPct val="150000"/>
              </a:lnSpc>
              <a:buNone/>
              <a:defRPr/>
            </a:pPr>
            <a:r>
              <a:rPr lang="en-US" altLang="ko-KR" sz="1600" dirty="0">
                <a:sym typeface="Wingdings" panose="05000000000000000000" pitchFamily="2" charset="2"/>
              </a:rPr>
              <a:t> </a:t>
            </a:r>
            <a:r>
              <a:rPr lang="en-US" altLang="ko-KR" sz="1600" dirty="0"/>
              <a:t>Collect node dependencies (Bandwidth, Latency) with </a:t>
            </a:r>
            <a:r>
              <a:rPr lang="en-US" altLang="ko-KR" sz="1600" b="1" dirty="0"/>
              <a:t>Iptables, Ping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dirty="0"/>
              <a:t>Total receive/transmit bandwidth between all node </a:t>
            </a:r>
            <a:r>
              <a:rPr lang="en-US" altLang="ko-KR" sz="1600" dirty="0">
                <a:sym typeface="Wingdings" panose="05000000000000000000" pitchFamily="2" charset="2"/>
              </a:rPr>
              <a:t> passive probe</a:t>
            </a:r>
            <a:endParaRPr lang="en-US" altLang="ko-KR" sz="1600" dirty="0"/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dirty="0"/>
              <a:t>Ping Latency between all node </a:t>
            </a:r>
            <a:r>
              <a:rPr lang="en-US" altLang="ko-KR" sz="1600" dirty="0">
                <a:sym typeface="Wingdings" panose="05000000000000000000" pitchFamily="2" charset="2"/>
              </a:rPr>
              <a:t> active probe</a:t>
            </a:r>
            <a:endParaRPr lang="en-US" altLang="ko-KR" sz="1600" dirty="0"/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600" dirty="0"/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600" dirty="0"/>
          </a:p>
          <a:p>
            <a:pPr marL="449262" lvl="1" indent="0">
              <a:lnSpc>
                <a:spcPct val="150000"/>
              </a:lnSpc>
              <a:buNone/>
              <a:defRPr/>
            </a:pPr>
            <a:r>
              <a:rPr lang="ko-KR" altLang="en-US" sz="2000" dirty="0">
                <a:ea typeface="맑은 고딕" panose="020B0503020000020004" pitchFamily="50" charset="-127"/>
              </a:rPr>
              <a:t> </a:t>
            </a:r>
            <a:endParaRPr lang="en-US" altLang="ko-KR" sz="2400" dirty="0">
              <a:ea typeface="맑은 고딕" panose="020B0503020000020004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4767075-C57B-4C79-951F-0DD7DB7FC6A0}"/>
              </a:ext>
            </a:extLst>
          </p:cNvPr>
          <p:cNvSpPr/>
          <p:nvPr/>
        </p:nvSpPr>
        <p:spPr>
          <a:xfrm>
            <a:off x="3566471" y="5754607"/>
            <a:ext cx="19199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/>
              <a:t>Node Dependencies</a:t>
            </a:r>
            <a:endParaRPr lang="ko-KR" altLang="en-US" sz="1200" b="1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56CAFFC-4306-4AAF-9A0F-76C61D3F80F2}"/>
              </a:ext>
            </a:extLst>
          </p:cNvPr>
          <p:cNvGrpSpPr/>
          <p:nvPr/>
        </p:nvGrpSpPr>
        <p:grpSpPr>
          <a:xfrm>
            <a:off x="8424820" y="2010363"/>
            <a:ext cx="3437299" cy="4620670"/>
            <a:chOff x="8424820" y="2010363"/>
            <a:chExt cx="3437299" cy="4620670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D8E81405-05F1-4449-9BB7-7D7995A2C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4820" y="2010363"/>
              <a:ext cx="3437299" cy="1474737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B3858BCB-C568-44B5-B637-3536DEEBA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4992" y="3708940"/>
              <a:ext cx="3427127" cy="1244017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E14E169D-A3A3-4902-8417-ACA351CF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4992" y="5176798"/>
              <a:ext cx="3427127" cy="1230394"/>
            </a:xfrm>
            <a:prstGeom prst="rect">
              <a:avLst/>
            </a:prstGeom>
          </p:spPr>
        </p:pic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42FD9842-8DEF-48AC-B80B-B0F52B0A69D4}"/>
                </a:ext>
              </a:extLst>
            </p:cNvPr>
            <p:cNvSpPr/>
            <p:nvPr/>
          </p:nvSpPr>
          <p:spPr>
            <a:xfrm>
              <a:off x="9277315" y="6354034"/>
              <a:ext cx="17323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/>
                <a:t>Transmit bandwidth</a:t>
              </a:r>
              <a:endParaRPr lang="ko-KR" altLang="en-US" sz="1200" b="1" dirty="0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A794D0DA-BD7A-4E70-8371-5E54AB435A4E}"/>
                </a:ext>
              </a:extLst>
            </p:cNvPr>
            <p:cNvSpPr/>
            <p:nvPr/>
          </p:nvSpPr>
          <p:spPr>
            <a:xfrm>
              <a:off x="9336767" y="4899798"/>
              <a:ext cx="161340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/>
                <a:t>Receive bandwidth</a:t>
              </a:r>
              <a:endParaRPr lang="ko-KR" altLang="en-US" sz="1200" b="1" dirty="0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E6A7A4BF-1D7D-466E-A9C4-8C1EA458D75F}"/>
                </a:ext>
              </a:extLst>
            </p:cNvPr>
            <p:cNvSpPr/>
            <p:nvPr/>
          </p:nvSpPr>
          <p:spPr>
            <a:xfrm>
              <a:off x="9736817" y="3396769"/>
              <a:ext cx="81330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/>
                <a:t>Latency</a:t>
              </a:r>
              <a:endParaRPr lang="ko-KR" altLang="en-US" sz="1200" b="1" dirty="0"/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F09F2472-3E2A-46CD-B8DC-A22E5A5B07B7}"/>
              </a:ext>
            </a:extLst>
          </p:cNvPr>
          <p:cNvGrpSpPr/>
          <p:nvPr/>
        </p:nvGrpSpPr>
        <p:grpSpPr>
          <a:xfrm>
            <a:off x="3127754" y="3898977"/>
            <a:ext cx="2797359" cy="1777401"/>
            <a:chOff x="3127754" y="3898977"/>
            <a:chExt cx="2797359" cy="1777401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5A968E8D-1CAF-4CBF-A0E7-8E3EC0DA4D5B}"/>
                </a:ext>
              </a:extLst>
            </p:cNvPr>
            <p:cNvSpPr/>
            <p:nvPr/>
          </p:nvSpPr>
          <p:spPr>
            <a:xfrm>
              <a:off x="3127754" y="3898977"/>
              <a:ext cx="1124377" cy="748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Node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FFAA22FE-58FB-4076-9453-6615E118A6BE}"/>
                </a:ext>
              </a:extLst>
            </p:cNvPr>
            <p:cNvSpPr/>
            <p:nvPr/>
          </p:nvSpPr>
          <p:spPr>
            <a:xfrm>
              <a:off x="3127754" y="4927578"/>
              <a:ext cx="1124377" cy="748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Node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BF76408F-F6B2-4F39-8BC3-88091D45746B}"/>
                </a:ext>
              </a:extLst>
            </p:cNvPr>
            <p:cNvSpPr/>
            <p:nvPr/>
          </p:nvSpPr>
          <p:spPr>
            <a:xfrm>
              <a:off x="4800736" y="3898977"/>
              <a:ext cx="1124377" cy="748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Node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663B4C68-56E9-4E43-8B83-4FE5496D7A56}"/>
                </a:ext>
              </a:extLst>
            </p:cNvPr>
            <p:cNvCxnSpPr>
              <a:cxnSpLocks/>
              <a:stCxn id="16" idx="3"/>
              <a:endCxn id="19" idx="1"/>
            </p:cNvCxnSpPr>
            <p:nvPr/>
          </p:nvCxnSpPr>
          <p:spPr>
            <a:xfrm>
              <a:off x="4252131" y="4273377"/>
              <a:ext cx="548605" cy="0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360889EA-81E5-4EA7-A0FB-E0915CB297E5}"/>
                </a:ext>
              </a:extLst>
            </p:cNvPr>
            <p:cNvCxnSpPr>
              <a:cxnSpLocks/>
              <a:stCxn id="17" idx="3"/>
              <a:endCxn id="40" idx="1"/>
            </p:cNvCxnSpPr>
            <p:nvPr/>
          </p:nvCxnSpPr>
          <p:spPr>
            <a:xfrm>
              <a:off x="4252131" y="5301978"/>
              <a:ext cx="548605" cy="678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3BCD5507-E793-4770-AD07-1A5A25828A56}"/>
                </a:ext>
              </a:extLst>
            </p:cNvPr>
            <p:cNvCxnSpPr>
              <a:cxnSpLocks/>
              <a:stCxn id="16" idx="2"/>
              <a:endCxn id="17" idx="0"/>
            </p:cNvCxnSpPr>
            <p:nvPr/>
          </p:nvCxnSpPr>
          <p:spPr>
            <a:xfrm>
              <a:off x="3689943" y="4647777"/>
              <a:ext cx="0" cy="279801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B30E71DD-9845-4DB9-BD56-F3C33F4C2EDB}"/>
                </a:ext>
              </a:extLst>
            </p:cNvPr>
            <p:cNvCxnSpPr>
              <a:cxnSpLocks/>
              <a:stCxn id="19" idx="2"/>
              <a:endCxn id="40" idx="0"/>
            </p:cNvCxnSpPr>
            <p:nvPr/>
          </p:nvCxnSpPr>
          <p:spPr>
            <a:xfrm>
              <a:off x="5362925" y="4647777"/>
              <a:ext cx="0" cy="281158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3436E3D7-24C2-4D09-956C-A620FC067061}"/>
                </a:ext>
              </a:extLst>
            </p:cNvPr>
            <p:cNvCxnSpPr>
              <a:cxnSpLocks/>
            </p:cNvCxnSpPr>
            <p:nvPr/>
          </p:nvCxnSpPr>
          <p:spPr>
            <a:xfrm>
              <a:off x="4252131" y="4646421"/>
              <a:ext cx="548605" cy="281156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E3B96246-3F1C-4072-81B1-17B1B20AA2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2131" y="4652049"/>
              <a:ext cx="562189" cy="275528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0E9ECBA8-EBDB-4816-98AC-BB7245D997DD}"/>
                </a:ext>
              </a:extLst>
            </p:cNvPr>
            <p:cNvSpPr/>
            <p:nvPr/>
          </p:nvSpPr>
          <p:spPr>
            <a:xfrm>
              <a:off x="4800736" y="4928935"/>
              <a:ext cx="1124377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B0BC4CD3-3632-43C8-8B17-A092F9475561}"/>
                </a:ext>
              </a:extLst>
            </p:cNvPr>
            <p:cNvSpPr/>
            <p:nvPr/>
          </p:nvSpPr>
          <p:spPr>
            <a:xfrm>
              <a:off x="4867068" y="4995418"/>
              <a:ext cx="446555" cy="27151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Pod</a:t>
              </a:r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98B68AD7-D84F-4D44-BF5F-D3923DB19481}"/>
                </a:ext>
              </a:extLst>
            </p:cNvPr>
            <p:cNvSpPr/>
            <p:nvPr/>
          </p:nvSpPr>
          <p:spPr>
            <a:xfrm>
              <a:off x="5408488" y="4995418"/>
              <a:ext cx="446555" cy="27151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Pod</a:t>
              </a:r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6CB13347-9EFB-4385-A8C9-A02E4F15BA3D}"/>
                </a:ext>
              </a:extLst>
            </p:cNvPr>
            <p:cNvSpPr/>
            <p:nvPr/>
          </p:nvSpPr>
          <p:spPr>
            <a:xfrm>
              <a:off x="5408487" y="5333420"/>
              <a:ext cx="446555" cy="27151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Pod</a:t>
              </a:r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786FD548-C121-49FA-A7D0-ECA8FA84BB50}"/>
                </a:ext>
              </a:extLst>
            </p:cNvPr>
            <p:cNvSpPr/>
            <p:nvPr/>
          </p:nvSpPr>
          <p:spPr>
            <a:xfrm>
              <a:off x="4867068" y="5333419"/>
              <a:ext cx="446555" cy="27151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Pod</a:t>
              </a:r>
              <a:endParaRPr lang="ko-KR" alt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303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</a:rPr>
              <a:t> - Monitoring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(Software) Monitoring System</a:t>
            </a:r>
            <a:r>
              <a:rPr lang="ko-KR" altLang="en-US" sz="2400" dirty="0">
                <a:solidFill>
                  <a:srgbClr val="0000FF"/>
                </a:solidFill>
              </a:rPr>
              <a:t> </a:t>
            </a:r>
            <a:r>
              <a:rPr lang="en-US" altLang="ko-KR" sz="2400" dirty="0">
                <a:solidFill>
                  <a:srgbClr val="0000FF"/>
                </a:solidFill>
              </a:rPr>
              <a:t>- Service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b="1" dirty="0" err="1"/>
              <a:t>Istio</a:t>
            </a:r>
            <a:r>
              <a:rPr lang="en-US" altLang="ko-KR" sz="2000" dirty="0"/>
              <a:t> + Prometheus</a:t>
            </a:r>
          </a:p>
          <a:p>
            <a:pPr marL="914400" lvl="2" indent="0">
              <a:lnSpc>
                <a:spcPct val="150000"/>
              </a:lnSpc>
              <a:buNone/>
              <a:defRPr/>
            </a:pPr>
            <a:r>
              <a:rPr lang="en-US" altLang="ko-KR" sz="1600" dirty="0">
                <a:sym typeface="Wingdings" panose="05000000000000000000" pitchFamily="2" charset="2"/>
              </a:rPr>
              <a:t> </a:t>
            </a:r>
            <a:r>
              <a:rPr lang="en-US" altLang="ko-KR" sz="1600" dirty="0"/>
              <a:t>Collect service dependencies (Bandwidth, Latency) with </a:t>
            </a:r>
            <a:r>
              <a:rPr lang="en-US" altLang="ko-KR" sz="1600" b="1" dirty="0" err="1"/>
              <a:t>istio</a:t>
            </a:r>
            <a:r>
              <a:rPr lang="en-US" altLang="ko-KR" sz="1600" b="1" dirty="0"/>
              <a:t>.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dirty="0"/>
              <a:t>Total request/response bandwidth between all service </a:t>
            </a:r>
            <a:r>
              <a:rPr lang="en-US" altLang="ko-KR" sz="1600" dirty="0">
                <a:sym typeface="Wingdings" panose="05000000000000000000" pitchFamily="2" charset="2"/>
              </a:rPr>
              <a:t> passive probe</a:t>
            </a:r>
            <a:endParaRPr lang="en-US" altLang="ko-KR" sz="1600" dirty="0"/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dirty="0"/>
              <a:t>Latency between all service </a:t>
            </a:r>
            <a:r>
              <a:rPr lang="en-US" altLang="ko-KR" sz="1600" dirty="0">
                <a:sym typeface="Wingdings" panose="05000000000000000000" pitchFamily="2" charset="2"/>
              </a:rPr>
              <a:t> passive probe</a:t>
            </a:r>
            <a:endParaRPr lang="en-US" altLang="ko-KR" sz="1600" dirty="0"/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600" dirty="0"/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600" dirty="0"/>
          </a:p>
          <a:p>
            <a:pPr marL="449262" lvl="1" indent="0">
              <a:lnSpc>
                <a:spcPct val="150000"/>
              </a:lnSpc>
              <a:buNone/>
              <a:defRPr/>
            </a:pPr>
            <a:r>
              <a:rPr lang="ko-KR" altLang="en-US" sz="2000" dirty="0">
                <a:ea typeface="맑은 고딕" panose="020B0503020000020004" pitchFamily="50" charset="-127"/>
              </a:rPr>
              <a:t> </a:t>
            </a:r>
            <a:endParaRPr lang="en-US" altLang="ko-KR" sz="2400" dirty="0">
              <a:ea typeface="맑은 고딕" panose="020B0503020000020004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4767075-C57B-4C79-951F-0DD7DB7FC6A0}"/>
              </a:ext>
            </a:extLst>
          </p:cNvPr>
          <p:cNvSpPr/>
          <p:nvPr/>
        </p:nvSpPr>
        <p:spPr>
          <a:xfrm>
            <a:off x="3566471" y="5754607"/>
            <a:ext cx="19199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/>
              <a:t>Service Dependencies</a:t>
            </a:r>
            <a:endParaRPr lang="ko-KR" altLang="en-US" sz="1200" b="1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07D10680-0799-44DC-9330-373F83656211}"/>
              </a:ext>
            </a:extLst>
          </p:cNvPr>
          <p:cNvGrpSpPr/>
          <p:nvPr/>
        </p:nvGrpSpPr>
        <p:grpSpPr>
          <a:xfrm>
            <a:off x="3127754" y="3906758"/>
            <a:ext cx="2797359" cy="1847849"/>
            <a:chOff x="3127754" y="3906758"/>
            <a:chExt cx="2797359" cy="1847849"/>
          </a:xfrm>
        </p:grpSpPr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A7F666C3-152C-4452-95B9-99BF0D1C76F5}"/>
                </a:ext>
              </a:extLst>
            </p:cNvPr>
            <p:cNvSpPr/>
            <p:nvPr/>
          </p:nvSpPr>
          <p:spPr>
            <a:xfrm>
              <a:off x="3127754" y="3906758"/>
              <a:ext cx="1124377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Service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A829BEC4-12C7-4C33-B291-5227583F145F}"/>
                </a:ext>
              </a:extLst>
            </p:cNvPr>
            <p:cNvSpPr/>
            <p:nvPr/>
          </p:nvSpPr>
          <p:spPr>
            <a:xfrm>
              <a:off x="3127754" y="5007165"/>
              <a:ext cx="1124377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Service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B8C2097F-95DF-4753-B5FE-56B7D8425334}"/>
                </a:ext>
              </a:extLst>
            </p:cNvPr>
            <p:cNvSpPr/>
            <p:nvPr/>
          </p:nvSpPr>
          <p:spPr>
            <a:xfrm>
              <a:off x="4800736" y="5007165"/>
              <a:ext cx="1124377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256CC6C4-068D-486C-A5B2-DDFD1C81756D}"/>
                </a:ext>
              </a:extLst>
            </p:cNvPr>
            <p:cNvSpPr/>
            <p:nvPr/>
          </p:nvSpPr>
          <p:spPr>
            <a:xfrm>
              <a:off x="4800736" y="3906758"/>
              <a:ext cx="1124377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Service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7A9401D3-2867-4B94-953C-41ECB05272D8}"/>
                </a:ext>
              </a:extLst>
            </p:cNvPr>
            <p:cNvCxnSpPr>
              <a:cxnSpLocks/>
              <a:stCxn id="47" idx="3"/>
              <a:endCxn id="48" idx="1"/>
            </p:cNvCxnSpPr>
            <p:nvPr/>
          </p:nvCxnSpPr>
          <p:spPr>
            <a:xfrm>
              <a:off x="4252131" y="5380886"/>
              <a:ext cx="548606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4A801DCA-F86E-485E-93C4-D483B1BEE93C}"/>
                </a:ext>
              </a:extLst>
            </p:cNvPr>
            <p:cNvCxnSpPr>
              <a:cxnSpLocks/>
              <a:stCxn id="46" idx="2"/>
              <a:endCxn id="47" idx="0"/>
            </p:cNvCxnSpPr>
            <p:nvPr/>
          </p:nvCxnSpPr>
          <p:spPr>
            <a:xfrm>
              <a:off x="3689942" y="4654200"/>
              <a:ext cx="0" cy="35296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>
              <a:extLst>
                <a:ext uri="{FF2B5EF4-FFF2-40B4-BE49-F238E27FC236}">
                  <a16:creationId xmlns:a16="http://schemas.microsoft.com/office/drawing/2014/main" id="{9DE34687-74C7-4A5C-924C-B0710F3C9152}"/>
                </a:ext>
              </a:extLst>
            </p:cNvPr>
            <p:cNvCxnSpPr>
              <a:cxnSpLocks/>
              <a:stCxn id="49" idx="2"/>
              <a:endCxn id="48" idx="0"/>
            </p:cNvCxnSpPr>
            <p:nvPr/>
          </p:nvCxnSpPr>
          <p:spPr>
            <a:xfrm>
              <a:off x="5362925" y="4654200"/>
              <a:ext cx="0" cy="352965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0CF52D1E-AD27-4868-ADCC-535DEEC3452A}"/>
                </a:ext>
              </a:extLst>
            </p:cNvPr>
            <p:cNvCxnSpPr>
              <a:cxnSpLocks/>
            </p:cNvCxnSpPr>
            <p:nvPr/>
          </p:nvCxnSpPr>
          <p:spPr>
            <a:xfrm>
              <a:off x="4252131" y="4654200"/>
              <a:ext cx="548606" cy="35296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2A247192-5B17-4643-9A6F-6D4075ED6A79}"/>
                </a:ext>
              </a:extLst>
            </p:cNvPr>
            <p:cNvSpPr/>
            <p:nvPr/>
          </p:nvSpPr>
          <p:spPr>
            <a:xfrm>
              <a:off x="4867068" y="5073648"/>
              <a:ext cx="446555" cy="27151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Pod</a:t>
              </a:r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19461884-AFBD-46A1-AB4D-25CA378F3B0D}"/>
                </a:ext>
              </a:extLst>
            </p:cNvPr>
            <p:cNvSpPr/>
            <p:nvPr/>
          </p:nvSpPr>
          <p:spPr>
            <a:xfrm>
              <a:off x="5408488" y="5073648"/>
              <a:ext cx="446555" cy="27151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Pod</a:t>
              </a:r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61E0CD58-6756-4F50-99A2-13E6160A9691}"/>
                </a:ext>
              </a:extLst>
            </p:cNvPr>
            <p:cNvSpPr/>
            <p:nvPr/>
          </p:nvSpPr>
          <p:spPr>
            <a:xfrm>
              <a:off x="5408487" y="5411650"/>
              <a:ext cx="446555" cy="27151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Pod</a:t>
              </a:r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04953A05-E4AF-4C33-ADC8-B287F3B01234}"/>
                </a:ext>
              </a:extLst>
            </p:cNvPr>
            <p:cNvSpPr/>
            <p:nvPr/>
          </p:nvSpPr>
          <p:spPr>
            <a:xfrm>
              <a:off x="4867068" y="5411649"/>
              <a:ext cx="446555" cy="27151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Pod</a:t>
              </a:r>
              <a:endParaRPr lang="ko-KR" alt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A618BBFA-1926-4A52-82B2-0FBA73C1B62A}"/>
              </a:ext>
            </a:extLst>
          </p:cNvPr>
          <p:cNvGrpSpPr/>
          <p:nvPr/>
        </p:nvGrpSpPr>
        <p:grpSpPr>
          <a:xfrm>
            <a:off x="8434991" y="2109575"/>
            <a:ext cx="3515959" cy="4517455"/>
            <a:chOff x="8434991" y="2109575"/>
            <a:chExt cx="3515959" cy="4517455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42FD9842-8DEF-48AC-B80B-B0F52B0A69D4}"/>
                </a:ext>
              </a:extLst>
            </p:cNvPr>
            <p:cNvSpPr/>
            <p:nvPr/>
          </p:nvSpPr>
          <p:spPr>
            <a:xfrm>
              <a:off x="9511796" y="6350031"/>
              <a:ext cx="17323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/>
                <a:t>Response bandwidth</a:t>
              </a:r>
              <a:endParaRPr lang="ko-KR" altLang="en-US" sz="1200" b="1" dirty="0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A794D0DA-BD7A-4E70-8371-5E54AB435A4E}"/>
                </a:ext>
              </a:extLst>
            </p:cNvPr>
            <p:cNvSpPr/>
            <p:nvPr/>
          </p:nvSpPr>
          <p:spPr>
            <a:xfrm>
              <a:off x="9571248" y="4898682"/>
              <a:ext cx="161340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/>
                <a:t>Request bandwidth</a:t>
              </a:r>
              <a:endParaRPr lang="ko-KR" altLang="en-US" sz="1200" b="1" dirty="0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E6A7A4BF-1D7D-466E-A9C4-8C1EA458D75F}"/>
                </a:ext>
              </a:extLst>
            </p:cNvPr>
            <p:cNvSpPr/>
            <p:nvPr/>
          </p:nvSpPr>
          <p:spPr>
            <a:xfrm>
              <a:off x="9638660" y="3392767"/>
              <a:ext cx="147858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/>
                <a:t>Request Duration</a:t>
              </a:r>
              <a:endParaRPr lang="ko-KR" altLang="en-US" sz="1200" b="1" dirty="0"/>
            </a:p>
          </p:txBody>
        </p: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7997A3AE-37DD-47A7-8F36-6E0A7C4CB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4991" y="5134776"/>
              <a:ext cx="3496187" cy="1239661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27F89498-57C4-4699-8E81-D013A2C31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4991" y="3647369"/>
              <a:ext cx="3515959" cy="1251313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A045B17B-5059-4CD9-A20B-97C8B98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4992" y="2109575"/>
              <a:ext cx="3496186" cy="1244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7220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</a:rPr>
              <a:t> - Monitoring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(Software) Monitoring System</a:t>
            </a:r>
            <a:r>
              <a:rPr lang="ko-KR" altLang="en-US" sz="2400" dirty="0">
                <a:solidFill>
                  <a:srgbClr val="0000FF"/>
                </a:solidFill>
              </a:rPr>
              <a:t> </a:t>
            </a:r>
            <a:r>
              <a:rPr lang="en-US" altLang="ko-KR" sz="2400" dirty="0">
                <a:solidFill>
                  <a:srgbClr val="0000FF"/>
                </a:solidFill>
              </a:rPr>
              <a:t>- Node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b="1" dirty="0" err="1"/>
              <a:t>PowerTop</a:t>
            </a:r>
            <a:r>
              <a:rPr lang="en-US" altLang="ko-KR" sz="2000" b="1" dirty="0"/>
              <a:t> Exporter </a:t>
            </a:r>
            <a:r>
              <a:rPr lang="en-US" altLang="ko-KR" sz="2000" dirty="0"/>
              <a:t>+ Prometheus</a:t>
            </a:r>
            <a:endParaRPr lang="en-US" altLang="ko-KR" sz="1600" dirty="0">
              <a:ea typeface="맑은 고딕" panose="020B0503020000020004" pitchFamily="50" charset="-127"/>
            </a:endParaRP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dirty="0"/>
              <a:t>Power Consumption (W – J/s) </a:t>
            </a:r>
            <a:r>
              <a:rPr lang="en-US" altLang="ko-KR" sz="1600" dirty="0">
                <a:sym typeface="Wingdings" panose="05000000000000000000" pitchFamily="2" charset="2"/>
              </a:rPr>
              <a:t></a:t>
            </a:r>
            <a:r>
              <a:rPr lang="en-US" altLang="ko-KR" sz="1600" dirty="0"/>
              <a:t>  per</a:t>
            </a:r>
            <a:r>
              <a:rPr lang="ko-KR" altLang="en-US" sz="1600" dirty="0"/>
              <a:t> </a:t>
            </a:r>
            <a:r>
              <a:rPr lang="en-US" altLang="ko-KR" sz="1600" dirty="0"/>
              <a:t>node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620080FA-A22F-41E4-BFCF-0397C6FD6D4C}"/>
              </a:ext>
            </a:extLst>
          </p:cNvPr>
          <p:cNvGrpSpPr/>
          <p:nvPr/>
        </p:nvGrpSpPr>
        <p:grpSpPr>
          <a:xfrm>
            <a:off x="2295939" y="3054647"/>
            <a:ext cx="7820784" cy="3121496"/>
            <a:chOff x="2295939" y="3054647"/>
            <a:chExt cx="7820784" cy="3121496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745E6CFB-3D7F-4961-9809-16FE9932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5939" y="3054647"/>
              <a:ext cx="7820784" cy="2839257"/>
            </a:xfrm>
            <a:prstGeom prst="rect">
              <a:avLst/>
            </a:prstGeom>
          </p:spPr>
        </p:pic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D6A45926-3DD6-402B-B3FD-240749922258}"/>
                </a:ext>
              </a:extLst>
            </p:cNvPr>
            <p:cNvSpPr/>
            <p:nvPr/>
          </p:nvSpPr>
          <p:spPr>
            <a:xfrm>
              <a:off x="5246368" y="5899144"/>
              <a:ext cx="191992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/>
                <a:t>Power Consumption (J)</a:t>
              </a:r>
              <a:endParaRPr lang="ko-KR" alt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04280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</a:rPr>
              <a:t> - Monitoring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(Software) Monitoring System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b="1" dirty="0"/>
              <a:t>SFC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E2E Collector</a:t>
            </a:r>
            <a:br>
              <a:rPr lang="en-US" altLang="ko-KR" sz="2000" dirty="0"/>
            </a:br>
            <a:r>
              <a:rPr lang="en-US" altLang="ko-KR" sz="2000" dirty="0">
                <a:sym typeface="Wingdings" panose="05000000000000000000" pitchFamily="2" charset="2"/>
              </a:rPr>
              <a:t> Working as a proxy server, and collect </a:t>
            </a:r>
            <a:r>
              <a:rPr lang="en-US" altLang="ko-KR" sz="2000" b="1" dirty="0">
                <a:sym typeface="Wingdings" panose="05000000000000000000" pitchFamily="2" charset="2"/>
              </a:rPr>
              <a:t>latency</a:t>
            </a:r>
            <a:endParaRPr lang="en-US" altLang="ko-KR" sz="2000" b="1" dirty="0"/>
          </a:p>
          <a:p>
            <a:pPr marL="449262" lvl="1" indent="0">
              <a:lnSpc>
                <a:spcPct val="150000"/>
              </a:lnSpc>
              <a:buNone/>
              <a:defRPr/>
            </a:pPr>
            <a:endParaRPr lang="en-US" altLang="ko-KR" sz="2400" dirty="0">
              <a:solidFill>
                <a:srgbClr val="0000FF"/>
              </a:solidFill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3CE097C7-8ECC-4680-8D1D-E874AD5870D9}"/>
              </a:ext>
            </a:extLst>
          </p:cNvPr>
          <p:cNvGrpSpPr/>
          <p:nvPr/>
        </p:nvGrpSpPr>
        <p:grpSpPr>
          <a:xfrm>
            <a:off x="1104697" y="1924226"/>
            <a:ext cx="10774622" cy="4635589"/>
            <a:chOff x="531983" y="1973812"/>
            <a:chExt cx="10774622" cy="4635589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2491B39-0EC4-4576-A98E-6DDE552F1EEE}"/>
                </a:ext>
              </a:extLst>
            </p:cNvPr>
            <p:cNvSpPr txBox="1"/>
            <p:nvPr/>
          </p:nvSpPr>
          <p:spPr>
            <a:xfrm>
              <a:off x="6822527" y="2334849"/>
              <a:ext cx="87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VNF-1</a:t>
              </a:r>
              <a:endParaRPr lang="ko-KR" altLang="en-US" b="1" dirty="0"/>
            </a:p>
          </p:txBody>
        </p:sp>
        <p:sp>
          <p:nvSpPr>
            <p:cNvPr id="98" name="사각형: 둥근 모서리 97">
              <a:extLst>
                <a:ext uri="{FF2B5EF4-FFF2-40B4-BE49-F238E27FC236}">
                  <a16:creationId xmlns:a16="http://schemas.microsoft.com/office/drawing/2014/main" id="{72886BF4-18CD-46F0-91D5-ACBB659437C8}"/>
                </a:ext>
              </a:extLst>
            </p:cNvPr>
            <p:cNvSpPr/>
            <p:nvPr/>
          </p:nvSpPr>
          <p:spPr>
            <a:xfrm>
              <a:off x="6692498" y="2208143"/>
              <a:ext cx="1860331" cy="1874223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704F74F8-0556-4B8F-9E6E-0A3F4FF6F96A}"/>
                </a:ext>
              </a:extLst>
            </p:cNvPr>
            <p:cNvSpPr/>
            <p:nvPr/>
          </p:nvSpPr>
          <p:spPr>
            <a:xfrm>
              <a:off x="7018511" y="2835495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421EA41E-924D-4012-ACFD-0E71A46C1DD4}"/>
                </a:ext>
              </a:extLst>
            </p:cNvPr>
            <p:cNvSpPr/>
            <p:nvPr/>
          </p:nvSpPr>
          <p:spPr>
            <a:xfrm>
              <a:off x="7018511" y="3469655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2" name="직선 화살표 연결선 111">
              <a:extLst>
                <a:ext uri="{FF2B5EF4-FFF2-40B4-BE49-F238E27FC236}">
                  <a16:creationId xmlns:a16="http://schemas.microsoft.com/office/drawing/2014/main" id="{EF92EE3F-D435-4564-856B-D5335353B477}"/>
                </a:ext>
              </a:extLst>
            </p:cNvPr>
            <p:cNvCxnSpPr>
              <a:cxnSpLocks/>
              <a:stCxn id="98" idx="3"/>
              <a:endCxn id="27" idx="1"/>
            </p:cNvCxnSpPr>
            <p:nvPr/>
          </p:nvCxnSpPr>
          <p:spPr>
            <a:xfrm>
              <a:off x="8552829" y="3145255"/>
              <a:ext cx="59118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A80BD5-14A6-4412-99D5-87809F017B57}"/>
                </a:ext>
              </a:extLst>
            </p:cNvPr>
            <p:cNvSpPr txBox="1"/>
            <p:nvPr/>
          </p:nvSpPr>
          <p:spPr>
            <a:xfrm>
              <a:off x="9274043" y="2334849"/>
              <a:ext cx="87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VNF-1</a:t>
              </a:r>
              <a:endParaRPr lang="ko-KR" altLang="en-US" b="1" dirty="0"/>
            </a:p>
          </p:txBody>
        </p:sp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C97C49C4-C924-4601-9B34-225AF74E6E3D}"/>
                </a:ext>
              </a:extLst>
            </p:cNvPr>
            <p:cNvSpPr/>
            <p:nvPr/>
          </p:nvSpPr>
          <p:spPr>
            <a:xfrm>
              <a:off x="9144014" y="2208143"/>
              <a:ext cx="1860331" cy="1874223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9EA2940C-8F52-4D91-9AC6-50AFD2AE916F}"/>
                </a:ext>
              </a:extLst>
            </p:cNvPr>
            <p:cNvSpPr/>
            <p:nvPr/>
          </p:nvSpPr>
          <p:spPr>
            <a:xfrm>
              <a:off x="9470027" y="2835495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2A659E8E-3CD8-4D45-BDF9-314341406474}"/>
                </a:ext>
              </a:extLst>
            </p:cNvPr>
            <p:cNvSpPr/>
            <p:nvPr/>
          </p:nvSpPr>
          <p:spPr>
            <a:xfrm>
              <a:off x="9470027" y="3469655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09FCFA-97E3-4A39-81B5-D9194F820EA9}"/>
                </a:ext>
              </a:extLst>
            </p:cNvPr>
            <p:cNvSpPr txBox="1"/>
            <p:nvPr/>
          </p:nvSpPr>
          <p:spPr>
            <a:xfrm>
              <a:off x="9276641" y="4432912"/>
              <a:ext cx="87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VNF-1</a:t>
              </a:r>
              <a:endParaRPr lang="ko-KR" altLang="en-US" b="1" dirty="0"/>
            </a:p>
          </p:txBody>
        </p:sp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id="{1578B7D2-32EC-48DB-B4B4-065132315639}"/>
                </a:ext>
              </a:extLst>
            </p:cNvPr>
            <p:cNvSpPr/>
            <p:nvPr/>
          </p:nvSpPr>
          <p:spPr>
            <a:xfrm>
              <a:off x="9146612" y="4306206"/>
              <a:ext cx="1860331" cy="1874223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2C707D8B-5914-4B50-84EC-2F975D7255F0}"/>
                </a:ext>
              </a:extLst>
            </p:cNvPr>
            <p:cNvSpPr/>
            <p:nvPr/>
          </p:nvSpPr>
          <p:spPr>
            <a:xfrm>
              <a:off x="9472625" y="4933558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CD70B4AA-4768-4B88-B74A-A2B38B5125A0}"/>
                </a:ext>
              </a:extLst>
            </p:cNvPr>
            <p:cNvSpPr/>
            <p:nvPr/>
          </p:nvSpPr>
          <p:spPr>
            <a:xfrm>
              <a:off x="9472625" y="5567718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90DD23E-2A36-4224-AF3B-4220C5C0EA85}"/>
                </a:ext>
              </a:extLst>
            </p:cNvPr>
            <p:cNvSpPr txBox="1"/>
            <p:nvPr/>
          </p:nvSpPr>
          <p:spPr>
            <a:xfrm>
              <a:off x="6822527" y="4432912"/>
              <a:ext cx="87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VNF-1</a:t>
              </a:r>
              <a:endParaRPr lang="ko-KR" altLang="en-US" b="1" dirty="0"/>
            </a:p>
          </p:txBody>
        </p:sp>
        <p:sp>
          <p:nvSpPr>
            <p:cNvPr id="43" name="사각형: 둥근 모서리 42">
              <a:extLst>
                <a:ext uri="{FF2B5EF4-FFF2-40B4-BE49-F238E27FC236}">
                  <a16:creationId xmlns:a16="http://schemas.microsoft.com/office/drawing/2014/main" id="{DC424665-BC0C-47DB-9211-B030CAC4A261}"/>
                </a:ext>
              </a:extLst>
            </p:cNvPr>
            <p:cNvSpPr/>
            <p:nvPr/>
          </p:nvSpPr>
          <p:spPr>
            <a:xfrm>
              <a:off x="6692498" y="4306206"/>
              <a:ext cx="1860331" cy="1874223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9E72E56D-435B-4542-84DE-76105769CC43}"/>
                </a:ext>
              </a:extLst>
            </p:cNvPr>
            <p:cNvSpPr/>
            <p:nvPr/>
          </p:nvSpPr>
          <p:spPr>
            <a:xfrm>
              <a:off x="7018511" y="4933558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2AA14AE0-B292-4CE4-B5C7-AC3A9BBD2D47}"/>
                </a:ext>
              </a:extLst>
            </p:cNvPr>
            <p:cNvSpPr/>
            <p:nvPr/>
          </p:nvSpPr>
          <p:spPr>
            <a:xfrm>
              <a:off x="7018511" y="5567718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7" name="직선 화살표 연결선 46">
              <a:extLst>
                <a:ext uri="{FF2B5EF4-FFF2-40B4-BE49-F238E27FC236}">
                  <a16:creationId xmlns:a16="http://schemas.microsoft.com/office/drawing/2014/main" id="{9BE52EEB-ABE5-437F-813A-766A09E28972}"/>
                </a:ext>
              </a:extLst>
            </p:cNvPr>
            <p:cNvCxnSpPr>
              <a:cxnSpLocks/>
              <a:stCxn id="27" idx="2"/>
              <a:endCxn id="31" idx="0"/>
            </p:cNvCxnSpPr>
            <p:nvPr/>
          </p:nvCxnSpPr>
          <p:spPr>
            <a:xfrm>
              <a:off x="10074180" y="4082366"/>
              <a:ext cx="2598" cy="2238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화살표 연결선 49">
              <a:extLst>
                <a:ext uri="{FF2B5EF4-FFF2-40B4-BE49-F238E27FC236}">
                  <a16:creationId xmlns:a16="http://schemas.microsoft.com/office/drawing/2014/main" id="{3A1DE94B-70AC-40DB-90B2-B0A726C65C11}"/>
                </a:ext>
              </a:extLst>
            </p:cNvPr>
            <p:cNvCxnSpPr>
              <a:cxnSpLocks/>
              <a:stCxn id="31" idx="1"/>
              <a:endCxn id="43" idx="3"/>
            </p:cNvCxnSpPr>
            <p:nvPr/>
          </p:nvCxnSpPr>
          <p:spPr>
            <a:xfrm flipH="1">
              <a:off x="8552829" y="5243318"/>
              <a:ext cx="59378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20961269-533F-438D-8017-96CAA54EAD41}"/>
                </a:ext>
              </a:extLst>
            </p:cNvPr>
            <p:cNvSpPr/>
            <p:nvPr/>
          </p:nvSpPr>
          <p:spPr>
            <a:xfrm>
              <a:off x="6433457" y="1973812"/>
              <a:ext cx="4873148" cy="446855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7A02191-7449-4DD9-9058-7BA0ECD452CE}"/>
                </a:ext>
              </a:extLst>
            </p:cNvPr>
            <p:cNvSpPr txBox="1"/>
            <p:nvPr/>
          </p:nvSpPr>
          <p:spPr>
            <a:xfrm>
              <a:off x="8578124" y="1984303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SFC</a:t>
              </a:r>
              <a:endParaRPr lang="ko-KR" altLang="en-US" b="1" dirty="0"/>
            </a:p>
          </p:txBody>
        </p:sp>
        <p:sp>
          <p:nvSpPr>
            <p:cNvPr id="56" name="사각형: 둥근 모서리 55">
              <a:extLst>
                <a:ext uri="{FF2B5EF4-FFF2-40B4-BE49-F238E27FC236}">
                  <a16:creationId xmlns:a16="http://schemas.microsoft.com/office/drawing/2014/main" id="{3FC9D866-F1F6-4CFA-8745-7CB13D2526FF}"/>
                </a:ext>
              </a:extLst>
            </p:cNvPr>
            <p:cNvSpPr/>
            <p:nvPr/>
          </p:nvSpPr>
          <p:spPr>
            <a:xfrm>
              <a:off x="2783345" y="3128270"/>
              <a:ext cx="2244778" cy="160744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31F7AC3-6B10-4469-9E47-6995F8D83B8B}"/>
                </a:ext>
              </a:extLst>
            </p:cNvPr>
            <p:cNvSpPr txBox="1"/>
            <p:nvPr/>
          </p:nvSpPr>
          <p:spPr>
            <a:xfrm>
              <a:off x="2839297" y="3265958"/>
              <a:ext cx="2137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SFC-E2E-Collector</a:t>
              </a:r>
              <a:endParaRPr lang="ko-KR" altLang="en-US" b="1" dirty="0"/>
            </a:p>
          </p:txBody>
        </p:sp>
        <p:cxnSp>
          <p:nvCxnSpPr>
            <p:cNvPr id="61" name="직선 화살표 연결선 60">
              <a:extLst>
                <a:ext uri="{FF2B5EF4-FFF2-40B4-BE49-F238E27FC236}">
                  <a16:creationId xmlns:a16="http://schemas.microsoft.com/office/drawing/2014/main" id="{A7482A1B-9988-414F-86EC-626796349F7B}"/>
                </a:ext>
              </a:extLst>
            </p:cNvPr>
            <p:cNvCxnSpPr>
              <a:cxnSpLocks/>
              <a:endCxn id="98" idx="1"/>
            </p:cNvCxnSpPr>
            <p:nvPr/>
          </p:nvCxnSpPr>
          <p:spPr>
            <a:xfrm flipV="1">
              <a:off x="5028123" y="3145255"/>
              <a:ext cx="1664375" cy="3244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화살표 연결선 61">
              <a:extLst>
                <a:ext uri="{FF2B5EF4-FFF2-40B4-BE49-F238E27FC236}">
                  <a16:creationId xmlns:a16="http://schemas.microsoft.com/office/drawing/2014/main" id="{5763F263-2715-4857-8D68-4296B2EFB321}"/>
                </a:ext>
              </a:extLst>
            </p:cNvPr>
            <p:cNvCxnSpPr>
              <a:cxnSpLocks/>
              <a:stCxn id="43" idx="1"/>
            </p:cNvCxnSpPr>
            <p:nvPr/>
          </p:nvCxnSpPr>
          <p:spPr>
            <a:xfrm flipH="1" flipV="1">
              <a:off x="5028123" y="4328918"/>
              <a:ext cx="1664375" cy="9144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AEED85E-303A-4841-963A-20559CCCC9BC}"/>
                </a:ext>
              </a:extLst>
            </p:cNvPr>
            <p:cNvSpPr txBox="1"/>
            <p:nvPr/>
          </p:nvSpPr>
          <p:spPr>
            <a:xfrm>
              <a:off x="2046388" y="3474362"/>
              <a:ext cx="792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/start</a:t>
              </a:r>
              <a:endParaRPr lang="ko-KR" altLang="en-US" b="1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0937C41-FE1F-488D-B99F-550BDDDDC5AE}"/>
                </a:ext>
              </a:extLst>
            </p:cNvPr>
            <p:cNvSpPr txBox="1"/>
            <p:nvPr/>
          </p:nvSpPr>
          <p:spPr>
            <a:xfrm>
              <a:off x="5480783" y="2825360"/>
              <a:ext cx="759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/load</a:t>
              </a:r>
              <a:endParaRPr lang="ko-KR" altLang="en-US" b="1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11DAF23-C740-4443-9700-BD92B2D362F4}"/>
                </a:ext>
              </a:extLst>
            </p:cNvPr>
            <p:cNvSpPr txBox="1"/>
            <p:nvPr/>
          </p:nvSpPr>
          <p:spPr>
            <a:xfrm>
              <a:off x="8485303" y="2650829"/>
              <a:ext cx="759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/load</a:t>
              </a:r>
              <a:endParaRPr lang="ko-KR" altLang="en-US" b="1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DB2B7E7-86CB-4321-B91E-037781971296}"/>
                </a:ext>
              </a:extLst>
            </p:cNvPr>
            <p:cNvSpPr txBox="1"/>
            <p:nvPr/>
          </p:nvSpPr>
          <p:spPr>
            <a:xfrm>
              <a:off x="10102056" y="3992675"/>
              <a:ext cx="759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/load</a:t>
              </a:r>
              <a:endParaRPr lang="ko-KR" altLang="en-US" b="1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EADA76B-2775-4811-901E-909DFF377A50}"/>
                </a:ext>
              </a:extLst>
            </p:cNvPr>
            <p:cNvSpPr txBox="1"/>
            <p:nvPr/>
          </p:nvSpPr>
          <p:spPr>
            <a:xfrm>
              <a:off x="8482410" y="4796717"/>
              <a:ext cx="759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/load</a:t>
              </a:r>
              <a:endParaRPr lang="ko-KR" altLang="en-US" b="1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CECF20F-D5D9-47BA-84B9-49ED2D1BA39C}"/>
                </a:ext>
              </a:extLst>
            </p:cNvPr>
            <p:cNvSpPr txBox="1"/>
            <p:nvPr/>
          </p:nvSpPr>
          <p:spPr>
            <a:xfrm>
              <a:off x="5431640" y="484993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/end</a:t>
              </a:r>
              <a:endParaRPr lang="ko-KR" altLang="en-US" b="1" dirty="0"/>
            </a:p>
          </p:txBody>
        </p:sp>
        <p:cxnSp>
          <p:nvCxnSpPr>
            <p:cNvPr id="70" name="직선 화살표 연결선 69">
              <a:extLst>
                <a:ext uri="{FF2B5EF4-FFF2-40B4-BE49-F238E27FC236}">
                  <a16:creationId xmlns:a16="http://schemas.microsoft.com/office/drawing/2014/main" id="{CB6A2EB5-DA53-4A2F-97B2-7E3157BB2F17}"/>
                </a:ext>
              </a:extLst>
            </p:cNvPr>
            <p:cNvCxnSpPr>
              <a:cxnSpLocks/>
              <a:endCxn id="56" idx="1"/>
            </p:cNvCxnSpPr>
            <p:nvPr/>
          </p:nvCxnSpPr>
          <p:spPr>
            <a:xfrm>
              <a:off x="2133600" y="3931992"/>
              <a:ext cx="64974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User icons for free download | Freepik">
              <a:extLst>
                <a:ext uri="{FF2B5EF4-FFF2-40B4-BE49-F238E27FC236}">
                  <a16:creationId xmlns:a16="http://schemas.microsoft.com/office/drawing/2014/main" id="{52E324DD-C6B4-4496-8D5D-7C81480A75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983" y="3659030"/>
              <a:ext cx="846673" cy="846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User icons for free download | Freepik">
              <a:extLst>
                <a:ext uri="{FF2B5EF4-FFF2-40B4-BE49-F238E27FC236}">
                  <a16:creationId xmlns:a16="http://schemas.microsoft.com/office/drawing/2014/main" id="{7EAF84DB-2354-49F9-B430-9CF3523AB2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31" y="3106829"/>
              <a:ext cx="846673" cy="846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User icons for free download | Freepik">
              <a:extLst>
                <a:ext uri="{FF2B5EF4-FFF2-40B4-BE49-F238E27FC236}">
                  <a16:creationId xmlns:a16="http://schemas.microsoft.com/office/drawing/2014/main" id="{0A3E5C9D-2B21-47AA-81EF-008F87279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302" y="3659029"/>
              <a:ext cx="846673" cy="846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7" name="직선 화살표 연결선 76">
              <a:extLst>
                <a:ext uri="{FF2B5EF4-FFF2-40B4-BE49-F238E27FC236}">
                  <a16:creationId xmlns:a16="http://schemas.microsoft.com/office/drawing/2014/main" id="{3196B6DB-52E4-4B17-ADB6-5BA13FB123F1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>
              <a:off x="3905734" y="4735714"/>
              <a:ext cx="0" cy="12943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960DE51-5286-44AA-8ECD-5424730D405A}"/>
                </a:ext>
              </a:extLst>
            </p:cNvPr>
            <p:cNvSpPr txBox="1"/>
            <p:nvPr/>
          </p:nvSpPr>
          <p:spPr>
            <a:xfrm>
              <a:off x="4030658" y="5164726"/>
              <a:ext cx="1089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/metrics</a:t>
              </a:r>
              <a:endParaRPr lang="ko-KR" altLang="en-US" b="1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93798FB-A697-4C41-95A1-DD2F3CA55B12}"/>
                </a:ext>
              </a:extLst>
            </p:cNvPr>
            <p:cNvSpPr txBox="1"/>
            <p:nvPr/>
          </p:nvSpPr>
          <p:spPr>
            <a:xfrm>
              <a:off x="3095658" y="5963070"/>
              <a:ext cx="29595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e2e_count_total { path }</a:t>
              </a:r>
            </a:p>
            <a:p>
              <a:r>
                <a:rPr lang="en-US" altLang="ko-KR" b="1" dirty="0"/>
                <a:t>e2e_latency_total { path }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37381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 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Overall Architecture</a:t>
            </a:r>
          </a:p>
          <a:p>
            <a:pPr marL="449262" lvl="1" indent="0">
              <a:lnSpc>
                <a:spcPct val="150000"/>
              </a:lnSpc>
              <a:buNone/>
              <a:defRPr/>
            </a:pPr>
            <a:endParaRPr lang="en-US" altLang="ko-KR" sz="2000" dirty="0"/>
          </a:p>
          <a:p>
            <a:pPr>
              <a:lnSpc>
                <a:spcPct val="150000"/>
              </a:lnSpc>
              <a:defRPr/>
            </a:pPr>
            <a:endParaRPr lang="en-US" altLang="ko-KR" sz="2400" dirty="0">
              <a:solidFill>
                <a:srgbClr val="0000FF"/>
              </a:solidFill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en-US" altLang="ko-KR" sz="2000" dirty="0"/>
          </a:p>
        </p:txBody>
      </p: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2FE98B25-4AFC-497A-89C5-F7D2007823A1}"/>
              </a:ext>
            </a:extLst>
          </p:cNvPr>
          <p:cNvGrpSpPr/>
          <p:nvPr/>
        </p:nvGrpSpPr>
        <p:grpSpPr>
          <a:xfrm>
            <a:off x="1739841" y="1656839"/>
            <a:ext cx="9419831" cy="4785525"/>
            <a:chOff x="2467369" y="1232889"/>
            <a:chExt cx="9419831" cy="4785525"/>
          </a:xfrm>
        </p:grpSpPr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AB53D2B1-4D3D-4E89-AF87-024F76222DF2}"/>
                </a:ext>
              </a:extLst>
            </p:cNvPr>
            <p:cNvCxnSpPr>
              <a:cxnSpLocks/>
            </p:cNvCxnSpPr>
            <p:nvPr/>
          </p:nvCxnSpPr>
          <p:spPr>
            <a:xfrm>
              <a:off x="9335005" y="2213896"/>
              <a:ext cx="0" cy="1726226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4F3E24B7-717A-4A02-9A7B-F1EF1D70AC9E}"/>
                </a:ext>
              </a:extLst>
            </p:cNvPr>
            <p:cNvSpPr/>
            <p:nvPr/>
          </p:nvSpPr>
          <p:spPr>
            <a:xfrm>
              <a:off x="8267868" y="1466454"/>
              <a:ext cx="1418658" cy="7474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rgbClr val="FF0000"/>
                  </a:solidFill>
                </a:rPr>
                <a:t>DRL</a:t>
              </a:r>
              <a:br>
                <a:rPr lang="en-US" altLang="ko-KR" b="1" dirty="0">
                  <a:solidFill>
                    <a:srgbClr val="FF0000"/>
                  </a:solidFill>
                </a:rPr>
              </a:br>
              <a:r>
                <a:rPr lang="en-US" altLang="ko-KR" b="1" dirty="0">
                  <a:solidFill>
                    <a:srgbClr val="FF0000"/>
                  </a:solidFill>
                </a:rPr>
                <a:t>Model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069055BF-8F0E-4786-AB7F-12A3929A37E4}"/>
                </a:ext>
              </a:extLst>
            </p:cNvPr>
            <p:cNvSpPr/>
            <p:nvPr/>
          </p:nvSpPr>
          <p:spPr>
            <a:xfrm>
              <a:off x="8267868" y="3940122"/>
              <a:ext cx="1418658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Kubernetes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Scheduler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E9A09C6D-F776-4D2F-8D61-DCEA783CECD6}"/>
                </a:ext>
              </a:extLst>
            </p:cNvPr>
            <p:cNvSpPr/>
            <p:nvPr/>
          </p:nvSpPr>
          <p:spPr>
            <a:xfrm>
              <a:off x="3998582" y="1466454"/>
              <a:ext cx="1418658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Monitoring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CE8C67D2-09D5-4A03-B48C-893486F9BC04}"/>
                </a:ext>
              </a:extLst>
            </p:cNvPr>
            <p:cNvSpPr/>
            <p:nvPr/>
          </p:nvSpPr>
          <p:spPr>
            <a:xfrm>
              <a:off x="3998582" y="3940122"/>
              <a:ext cx="1418658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Kubernetes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Cluster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75" name="직선 연결선 74">
              <a:extLst>
                <a:ext uri="{FF2B5EF4-FFF2-40B4-BE49-F238E27FC236}">
                  <a16:creationId xmlns:a16="http://schemas.microsoft.com/office/drawing/2014/main" id="{A9536333-5215-41B7-A50B-E671F99CF3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7240" y="4125002"/>
              <a:ext cx="285062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>
              <a:extLst>
                <a:ext uri="{FF2B5EF4-FFF2-40B4-BE49-F238E27FC236}">
                  <a16:creationId xmlns:a16="http://schemas.microsoft.com/office/drawing/2014/main" id="{27DA646C-1EE3-4973-8C5B-F2528E213A5F}"/>
                </a:ext>
              </a:extLst>
            </p:cNvPr>
            <p:cNvCxnSpPr>
              <a:cxnSpLocks/>
              <a:stCxn id="74" idx="0"/>
              <a:endCxn id="73" idx="2"/>
            </p:cNvCxnSpPr>
            <p:nvPr/>
          </p:nvCxnSpPr>
          <p:spPr>
            <a:xfrm flipV="1">
              <a:off x="4707911" y="2213896"/>
              <a:ext cx="0" cy="1726226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>
              <a:extLst>
                <a:ext uri="{FF2B5EF4-FFF2-40B4-BE49-F238E27FC236}">
                  <a16:creationId xmlns:a16="http://schemas.microsoft.com/office/drawing/2014/main" id="{103170CC-0427-43A8-9517-174AA5A0B05C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40" y="1641395"/>
              <a:ext cx="285062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37951DB-BFA0-4A6C-85BE-2047409A035D}"/>
                </a:ext>
              </a:extLst>
            </p:cNvPr>
            <p:cNvSpPr txBox="1"/>
            <p:nvPr/>
          </p:nvSpPr>
          <p:spPr>
            <a:xfrm>
              <a:off x="3998582" y="5115701"/>
              <a:ext cx="2385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(1) Request Scaling</a:t>
              </a:r>
              <a:endParaRPr lang="ko-KR" altLang="en-US" dirty="0"/>
            </a:p>
          </p:txBody>
        </p:sp>
        <p:pic>
          <p:nvPicPr>
            <p:cNvPr id="79" name="Picture 2" descr="User icons for free download | Freepik">
              <a:extLst>
                <a:ext uri="{FF2B5EF4-FFF2-40B4-BE49-F238E27FC236}">
                  <a16:creationId xmlns:a16="http://schemas.microsoft.com/office/drawing/2014/main" id="{89BF5643-0327-46BA-A6E2-9E9BAC64C4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268" y="5171741"/>
              <a:ext cx="846673" cy="846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0" name="직선 연결선 79">
              <a:extLst>
                <a:ext uri="{FF2B5EF4-FFF2-40B4-BE49-F238E27FC236}">
                  <a16:creationId xmlns:a16="http://schemas.microsoft.com/office/drawing/2014/main" id="{3B9D03B3-2506-4A70-9DB0-21A715B05312}"/>
                </a:ext>
              </a:extLst>
            </p:cNvPr>
            <p:cNvCxnSpPr>
              <a:cxnSpLocks/>
              <a:stCxn id="74" idx="2"/>
            </p:cNvCxnSpPr>
            <p:nvPr/>
          </p:nvCxnSpPr>
          <p:spPr>
            <a:xfrm flipH="1">
              <a:off x="3558209" y="4687564"/>
              <a:ext cx="1149702" cy="580175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8977825-10EF-43A3-9ECF-12CDC847B94A}"/>
                </a:ext>
              </a:extLst>
            </p:cNvPr>
            <p:cNvSpPr txBox="1"/>
            <p:nvPr/>
          </p:nvSpPr>
          <p:spPr>
            <a:xfrm>
              <a:off x="5466333" y="3755456"/>
              <a:ext cx="2745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(2) Request Pod location</a:t>
              </a:r>
              <a:endParaRPr lang="ko-KR" altLang="en-US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27DDBDA-F40F-43CC-BB98-6C43629D36EC}"/>
                </a:ext>
              </a:extLst>
            </p:cNvPr>
            <p:cNvSpPr txBox="1"/>
            <p:nvPr/>
          </p:nvSpPr>
          <p:spPr>
            <a:xfrm>
              <a:off x="9335006" y="2840764"/>
              <a:ext cx="2552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(3) Request Pod Score</a:t>
              </a:r>
              <a:endParaRPr lang="ko-KR" altLang="en-US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70F5F97-4E95-4182-8E25-721F8309F8DD}"/>
                </a:ext>
              </a:extLst>
            </p:cNvPr>
            <p:cNvSpPr txBox="1"/>
            <p:nvPr/>
          </p:nvSpPr>
          <p:spPr>
            <a:xfrm>
              <a:off x="5566456" y="1232889"/>
              <a:ext cx="2552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(4) Request Metrics</a:t>
              </a:r>
              <a:endParaRPr lang="ko-KR" altLang="en-US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8B452B5-92BD-45C0-9694-AFEE6AB4B154}"/>
                </a:ext>
              </a:extLst>
            </p:cNvPr>
            <p:cNvSpPr txBox="1"/>
            <p:nvPr/>
          </p:nvSpPr>
          <p:spPr>
            <a:xfrm>
              <a:off x="2467369" y="2889940"/>
              <a:ext cx="2128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(5) Collect Metrics</a:t>
              </a:r>
              <a:endParaRPr lang="ko-KR" altLang="en-US" dirty="0"/>
            </a:p>
          </p:txBody>
        </p:sp>
        <p:cxnSp>
          <p:nvCxnSpPr>
            <p:cNvPr id="97" name="직선 연결선 96">
              <a:extLst>
                <a:ext uri="{FF2B5EF4-FFF2-40B4-BE49-F238E27FC236}">
                  <a16:creationId xmlns:a16="http://schemas.microsoft.com/office/drawing/2014/main" id="{18B8C09B-502B-4C8B-8210-295B7FDAF984}"/>
                </a:ext>
              </a:extLst>
            </p:cNvPr>
            <p:cNvCxnSpPr>
              <a:cxnSpLocks/>
            </p:cNvCxnSpPr>
            <p:nvPr/>
          </p:nvCxnSpPr>
          <p:spPr>
            <a:xfrm>
              <a:off x="5423167" y="1987296"/>
              <a:ext cx="285062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2BEAB47-9422-4FBD-BAD8-63EDF81E1399}"/>
                </a:ext>
              </a:extLst>
            </p:cNvPr>
            <p:cNvSpPr txBox="1"/>
            <p:nvPr/>
          </p:nvSpPr>
          <p:spPr>
            <a:xfrm>
              <a:off x="5566456" y="2026471"/>
              <a:ext cx="2552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(6) Response Metrics</a:t>
              </a:r>
              <a:endParaRPr lang="ko-KR" altLang="en-US" dirty="0"/>
            </a:p>
          </p:txBody>
        </p:sp>
        <p:cxnSp>
          <p:nvCxnSpPr>
            <p:cNvPr id="99" name="직선 연결선 98">
              <a:extLst>
                <a:ext uri="{FF2B5EF4-FFF2-40B4-BE49-F238E27FC236}">
                  <a16:creationId xmlns:a16="http://schemas.microsoft.com/office/drawing/2014/main" id="{CFF2A224-1D47-4EB6-B6C5-7F6A34D23433}"/>
                </a:ext>
              </a:extLst>
            </p:cNvPr>
            <p:cNvCxnSpPr>
              <a:cxnSpLocks/>
            </p:cNvCxnSpPr>
            <p:nvPr/>
          </p:nvCxnSpPr>
          <p:spPr>
            <a:xfrm>
              <a:off x="8679025" y="2213896"/>
              <a:ext cx="0" cy="1726226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0091C7F-1D15-4175-BC7B-851B3DAE2935}"/>
                </a:ext>
              </a:extLst>
            </p:cNvPr>
            <p:cNvSpPr txBox="1"/>
            <p:nvPr/>
          </p:nvSpPr>
          <p:spPr>
            <a:xfrm>
              <a:off x="5904522" y="2888850"/>
              <a:ext cx="2662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(7) Response Pod Score</a:t>
              </a:r>
              <a:endParaRPr lang="ko-KR" altLang="en-US" dirty="0"/>
            </a:p>
          </p:txBody>
        </p:sp>
        <p:cxnSp>
          <p:nvCxnSpPr>
            <p:cNvPr id="103" name="직선 연결선 102">
              <a:extLst>
                <a:ext uri="{FF2B5EF4-FFF2-40B4-BE49-F238E27FC236}">
                  <a16:creationId xmlns:a16="http://schemas.microsoft.com/office/drawing/2014/main" id="{7CF5D0AF-BADE-4D84-89EC-F300A19C2F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7240" y="4482806"/>
              <a:ext cx="285062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B2E9914-B531-40B9-85ED-760B84E10F8B}"/>
                </a:ext>
              </a:extLst>
            </p:cNvPr>
            <p:cNvSpPr txBox="1"/>
            <p:nvPr/>
          </p:nvSpPr>
          <p:spPr>
            <a:xfrm>
              <a:off x="5377483" y="4512836"/>
              <a:ext cx="2941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(8) Response Pod location</a:t>
              </a:r>
              <a:endParaRPr lang="ko-KR" altLang="en-US" dirty="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291C1B1-150E-4F6A-A00B-9BA1F408B8E0}"/>
                </a:ext>
              </a:extLst>
            </p:cNvPr>
            <p:cNvSpPr txBox="1"/>
            <p:nvPr/>
          </p:nvSpPr>
          <p:spPr>
            <a:xfrm>
              <a:off x="2525594" y="3944511"/>
              <a:ext cx="1514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(9) Bind Pod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7351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  <a:ea typeface="맑은 고딕" panose="020B0503020000020004" pitchFamily="50" charset="-127"/>
              </a:rPr>
              <a:t> – DRL Model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Architecture</a:t>
            </a:r>
          </a:p>
          <a:p>
            <a:pPr lvl="2">
              <a:lnSpc>
                <a:spcPct val="150000"/>
              </a:lnSpc>
              <a:defRPr/>
            </a:pPr>
            <a:endParaRPr lang="en-US" altLang="ko-KR" sz="1200" dirty="0"/>
          </a:p>
          <a:p>
            <a:pPr lvl="1">
              <a:lnSpc>
                <a:spcPct val="150000"/>
              </a:lnSpc>
              <a:defRPr/>
            </a:pPr>
            <a:endParaRPr lang="en-US" altLang="ko-KR" sz="1600" dirty="0"/>
          </a:p>
        </p:txBody>
      </p: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48596CA3-6B77-4F43-B921-503CB672684F}"/>
              </a:ext>
            </a:extLst>
          </p:cNvPr>
          <p:cNvGrpSpPr/>
          <p:nvPr/>
        </p:nvGrpSpPr>
        <p:grpSpPr>
          <a:xfrm>
            <a:off x="902912" y="1681381"/>
            <a:ext cx="10386175" cy="4196146"/>
            <a:chOff x="919042" y="1849054"/>
            <a:chExt cx="10386175" cy="4196146"/>
          </a:xfrm>
        </p:grpSpPr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1A11A3C2-45AA-4E78-A228-1D2CE5306EA6}"/>
                </a:ext>
              </a:extLst>
            </p:cNvPr>
            <p:cNvSpPr/>
            <p:nvPr/>
          </p:nvSpPr>
          <p:spPr>
            <a:xfrm>
              <a:off x="3387303" y="2273003"/>
              <a:ext cx="1197429" cy="347254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GNN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08" name="직선 화살표 연결선 107">
              <a:extLst>
                <a:ext uri="{FF2B5EF4-FFF2-40B4-BE49-F238E27FC236}">
                  <a16:creationId xmlns:a16="http://schemas.microsoft.com/office/drawing/2014/main" id="{93548346-A5D9-43BE-871B-6DD32EDAA893}"/>
                </a:ext>
              </a:extLst>
            </p:cNvPr>
            <p:cNvCxnSpPr>
              <a:cxnSpLocks/>
              <a:endCxn id="107" idx="1"/>
            </p:cNvCxnSpPr>
            <p:nvPr/>
          </p:nvCxnSpPr>
          <p:spPr>
            <a:xfrm>
              <a:off x="2663753" y="4009275"/>
              <a:ext cx="72355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직선 화살표 연결선 109">
              <a:extLst>
                <a:ext uri="{FF2B5EF4-FFF2-40B4-BE49-F238E27FC236}">
                  <a16:creationId xmlns:a16="http://schemas.microsoft.com/office/drawing/2014/main" id="{242C8E92-5533-4972-A93D-676C1D78BDFF}"/>
                </a:ext>
              </a:extLst>
            </p:cNvPr>
            <p:cNvCxnSpPr>
              <a:cxnSpLocks/>
              <a:stCxn id="107" idx="3"/>
              <a:endCxn id="25" idx="1"/>
            </p:cNvCxnSpPr>
            <p:nvPr/>
          </p:nvCxnSpPr>
          <p:spPr>
            <a:xfrm flipV="1">
              <a:off x="4584732" y="3297064"/>
              <a:ext cx="807546" cy="7122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직사각형 110">
              <a:extLst>
                <a:ext uri="{FF2B5EF4-FFF2-40B4-BE49-F238E27FC236}">
                  <a16:creationId xmlns:a16="http://schemas.microsoft.com/office/drawing/2014/main" id="{2C604C2E-0EE8-4E43-8BB1-491346F4F9D9}"/>
                </a:ext>
              </a:extLst>
            </p:cNvPr>
            <p:cNvSpPr/>
            <p:nvPr/>
          </p:nvSpPr>
          <p:spPr>
            <a:xfrm>
              <a:off x="8209409" y="2273003"/>
              <a:ext cx="1197429" cy="347254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Policy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/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Value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12" name="직선 화살표 연결선 111">
              <a:extLst>
                <a:ext uri="{FF2B5EF4-FFF2-40B4-BE49-F238E27FC236}">
                  <a16:creationId xmlns:a16="http://schemas.microsoft.com/office/drawing/2014/main" id="{9D245013-D1E5-4FFE-800F-A3DB334D8F01}"/>
                </a:ext>
              </a:extLst>
            </p:cNvPr>
            <p:cNvCxnSpPr>
              <a:cxnSpLocks/>
              <a:stCxn id="25" idx="3"/>
              <a:endCxn id="111" idx="1"/>
            </p:cNvCxnSpPr>
            <p:nvPr/>
          </p:nvCxnSpPr>
          <p:spPr>
            <a:xfrm>
              <a:off x="7542226" y="3297064"/>
              <a:ext cx="667183" cy="7122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63559C2-5310-4926-A8CB-9352E2283844}"/>
                </a:ext>
              </a:extLst>
            </p:cNvPr>
            <p:cNvSpPr txBox="1"/>
            <p:nvPr/>
          </p:nvSpPr>
          <p:spPr>
            <a:xfrm>
              <a:off x="10262947" y="3111748"/>
              <a:ext cx="979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/>
                <a:t>Action</a:t>
              </a:r>
              <a:endParaRPr lang="ko-KR" altLang="en-US" b="1" dirty="0"/>
            </a:p>
          </p:txBody>
        </p:sp>
        <p:cxnSp>
          <p:nvCxnSpPr>
            <p:cNvPr id="114" name="직선 화살표 연결선 113">
              <a:extLst>
                <a:ext uri="{FF2B5EF4-FFF2-40B4-BE49-F238E27FC236}">
                  <a16:creationId xmlns:a16="http://schemas.microsoft.com/office/drawing/2014/main" id="{3DC1E0D2-2150-4A71-9587-21492A533979}"/>
                </a:ext>
              </a:extLst>
            </p:cNvPr>
            <p:cNvCxnSpPr>
              <a:cxnSpLocks/>
              <a:stCxn id="111" idx="3"/>
            </p:cNvCxnSpPr>
            <p:nvPr/>
          </p:nvCxnSpPr>
          <p:spPr>
            <a:xfrm flipV="1">
              <a:off x="9406838" y="4004952"/>
              <a:ext cx="762171" cy="432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676DEE0-0750-4237-8251-9BF5A91E3688}"/>
                </a:ext>
              </a:extLst>
            </p:cNvPr>
            <p:cNvSpPr txBox="1"/>
            <p:nvPr/>
          </p:nvSpPr>
          <p:spPr>
            <a:xfrm>
              <a:off x="10325503" y="3593000"/>
              <a:ext cx="97971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{ </a:t>
              </a:r>
            </a:p>
            <a:p>
              <a:r>
                <a:rPr lang="en-US" altLang="ko-KR" sz="1400" dirty="0"/>
                <a:t>  0.001,</a:t>
              </a:r>
            </a:p>
            <a:p>
              <a:r>
                <a:rPr lang="en-US" altLang="ko-KR" sz="1400" dirty="0"/>
                <a:t>  0.020,</a:t>
              </a:r>
            </a:p>
            <a:p>
              <a:r>
                <a:rPr lang="en-US" altLang="ko-KR" sz="1400" dirty="0"/>
                <a:t>  0.910,</a:t>
              </a:r>
            </a:p>
            <a:p>
              <a:r>
                <a:rPr lang="en-US" altLang="ko-KR" sz="1400" dirty="0"/>
                <a:t>  0.069,</a:t>
              </a:r>
            </a:p>
            <a:p>
              <a:r>
                <a:rPr lang="en-US" altLang="ko-KR" sz="1400" dirty="0"/>
                <a:t>}</a:t>
              </a:r>
              <a:endParaRPr lang="ko-KR" altLang="en-US" sz="1400" dirty="0"/>
            </a:p>
          </p:txBody>
        </p:sp>
        <p:grpSp>
          <p:nvGrpSpPr>
            <p:cNvPr id="118" name="그룹 117">
              <a:extLst>
                <a:ext uri="{FF2B5EF4-FFF2-40B4-BE49-F238E27FC236}">
                  <a16:creationId xmlns:a16="http://schemas.microsoft.com/office/drawing/2014/main" id="{6854723F-AE1F-4D39-9714-EC06E9E4F6AF}"/>
                </a:ext>
              </a:extLst>
            </p:cNvPr>
            <p:cNvGrpSpPr/>
            <p:nvPr/>
          </p:nvGrpSpPr>
          <p:grpSpPr>
            <a:xfrm>
              <a:off x="919042" y="3232066"/>
              <a:ext cx="1583000" cy="2245419"/>
              <a:chOff x="999295" y="2617281"/>
              <a:chExt cx="1583000" cy="2245419"/>
            </a:xfrm>
          </p:grpSpPr>
          <p:pic>
            <p:nvPicPr>
              <p:cNvPr id="121" name="그림 120">
                <a:extLst>
                  <a:ext uri="{FF2B5EF4-FFF2-40B4-BE49-F238E27FC236}">
                    <a16:creationId xmlns:a16="http://schemas.microsoft.com/office/drawing/2014/main" id="{2D5189E5-A46B-4695-8A61-72A426C7E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295" y="2617281"/>
                <a:ext cx="1583000" cy="1009845"/>
              </a:xfrm>
              <a:prstGeom prst="rect">
                <a:avLst/>
              </a:prstGeom>
            </p:spPr>
          </p:pic>
          <p:pic>
            <p:nvPicPr>
              <p:cNvPr id="122" name="그림 121">
                <a:extLst>
                  <a:ext uri="{FF2B5EF4-FFF2-40B4-BE49-F238E27FC236}">
                    <a16:creationId xmlns:a16="http://schemas.microsoft.com/office/drawing/2014/main" id="{00E04204-CDF2-4F99-9746-5333087FB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295" y="3811915"/>
                <a:ext cx="1583000" cy="1050785"/>
              </a:xfrm>
              <a:prstGeom prst="rect">
                <a:avLst/>
              </a:prstGeom>
            </p:spPr>
          </p:pic>
        </p:grpSp>
        <p:sp>
          <p:nvSpPr>
            <p:cNvPr id="119" name="직사각형 118">
              <a:extLst>
                <a:ext uri="{FF2B5EF4-FFF2-40B4-BE49-F238E27FC236}">
                  <a16:creationId xmlns:a16="http://schemas.microsoft.com/office/drawing/2014/main" id="{3C29E404-6C5D-4D35-906A-A335BFB55591}"/>
                </a:ext>
              </a:extLst>
            </p:cNvPr>
            <p:cNvSpPr/>
            <p:nvPr/>
          </p:nvSpPr>
          <p:spPr>
            <a:xfrm>
              <a:off x="3017130" y="1849054"/>
              <a:ext cx="6743085" cy="419614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rmAutofit/>
            </a:bodyPr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DRL Model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465BA3B-89C7-4110-9571-EA7BD4B34265}"/>
                </a:ext>
              </a:extLst>
            </p:cNvPr>
            <p:cNvSpPr txBox="1"/>
            <p:nvPr/>
          </p:nvSpPr>
          <p:spPr>
            <a:xfrm>
              <a:off x="1345949" y="2619547"/>
              <a:ext cx="729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/>
                <a:t>State</a:t>
              </a:r>
              <a:endParaRPr lang="ko-KR" altLang="en-US" b="1" dirty="0"/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3B7D1BB4-1C02-49C1-8097-CA3FC00F9DCA}"/>
              </a:ext>
            </a:extLst>
          </p:cNvPr>
          <p:cNvGrpSpPr/>
          <p:nvPr/>
        </p:nvGrpSpPr>
        <p:grpSpPr>
          <a:xfrm>
            <a:off x="5342079" y="2470531"/>
            <a:ext cx="2184017" cy="2733496"/>
            <a:chOff x="5577497" y="2255248"/>
            <a:chExt cx="2184017" cy="273349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88897B-0307-487E-A99D-BAE2A3FFCD10}"/>
                </a:ext>
              </a:extLst>
            </p:cNvPr>
            <p:cNvSpPr txBox="1"/>
            <p:nvPr/>
          </p:nvSpPr>
          <p:spPr>
            <a:xfrm>
              <a:off x="5916768" y="3341758"/>
              <a:ext cx="1465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/>
                <a:t>Each Node Vector</a:t>
              </a:r>
              <a:endParaRPr lang="ko-KR" altLang="en-US" b="1" dirty="0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260DA408-45F2-45E9-8E5F-E405F403B1F9}"/>
                </a:ext>
              </a:extLst>
            </p:cNvPr>
            <p:cNvSpPr/>
            <p:nvPr/>
          </p:nvSpPr>
          <p:spPr>
            <a:xfrm>
              <a:off x="5611566" y="2255248"/>
              <a:ext cx="21499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[0.320, 0.911, 0.083, … ]</a:t>
              </a:r>
              <a:endParaRPr lang="ko-KR" altLang="en-US" sz="1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01F28E-0D16-454F-A77F-2338B05D1720}"/>
                </a:ext>
              </a:extLst>
            </p:cNvPr>
            <p:cNvSpPr txBox="1"/>
            <p:nvPr/>
          </p:nvSpPr>
          <p:spPr>
            <a:xfrm>
              <a:off x="5723880" y="4342413"/>
              <a:ext cx="1811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/>
                <a:t>Target Service Vector</a:t>
              </a:r>
              <a:endParaRPr lang="ko-KR" altLang="en-US" b="1" dirty="0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1D3FF479-3D48-49B7-A1E1-6FAC38F32F48}"/>
                </a:ext>
              </a:extLst>
            </p:cNvPr>
            <p:cNvSpPr/>
            <p:nvPr/>
          </p:nvSpPr>
          <p:spPr>
            <a:xfrm>
              <a:off x="5611566" y="2526832"/>
              <a:ext cx="21098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[0.213, 0.119, 0.783, … ]</a:t>
              </a:r>
              <a:endParaRPr lang="ko-KR" altLang="en-US" sz="1400" dirty="0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4E300214-3AF9-46FF-83DE-28E6BD85C74C}"/>
                </a:ext>
              </a:extLst>
            </p:cNvPr>
            <p:cNvSpPr/>
            <p:nvPr/>
          </p:nvSpPr>
          <p:spPr>
            <a:xfrm>
              <a:off x="5611566" y="2760219"/>
              <a:ext cx="21499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[0.712, 0.873, 0.291, … ]</a:t>
              </a:r>
              <a:endParaRPr lang="ko-KR" altLang="en-US" sz="1400" dirty="0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42CC9BB3-B195-4592-AB88-3DFACD521924}"/>
                </a:ext>
              </a:extLst>
            </p:cNvPr>
            <p:cNvSpPr/>
            <p:nvPr/>
          </p:nvSpPr>
          <p:spPr>
            <a:xfrm>
              <a:off x="5611566" y="3025365"/>
              <a:ext cx="21098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[0.664, 0.881, 0.441, … ]</a:t>
              </a:r>
              <a:endParaRPr lang="ko-KR" altLang="en-US" sz="1400" dirty="0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892F6E1B-9643-420D-A03E-109944C4096D}"/>
                </a:ext>
              </a:extLst>
            </p:cNvPr>
            <p:cNvSpPr/>
            <p:nvPr/>
          </p:nvSpPr>
          <p:spPr>
            <a:xfrm>
              <a:off x="5577497" y="4015258"/>
              <a:ext cx="21098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[0.467, 0.098, 0.727, … ]</a:t>
              </a:r>
              <a:endParaRPr lang="ko-KR" altLang="en-US" sz="1400" dirty="0"/>
            </a:p>
          </p:txBody>
        </p:sp>
      </p:grp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3B0CAC67-3DF5-4D4E-8FA5-3006854ADDB9}"/>
              </a:ext>
            </a:extLst>
          </p:cNvPr>
          <p:cNvCxnSpPr>
            <a:cxnSpLocks/>
            <a:stCxn id="107" idx="3"/>
            <a:endCxn id="27" idx="1"/>
          </p:cNvCxnSpPr>
          <p:nvPr/>
        </p:nvCxnSpPr>
        <p:spPr>
          <a:xfrm>
            <a:off x="4568602" y="3841602"/>
            <a:ext cx="773477" cy="5428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AE671C5A-2AF7-4CF1-8E6C-0431005F730F}"/>
              </a:ext>
            </a:extLst>
          </p:cNvPr>
          <p:cNvCxnSpPr>
            <a:cxnSpLocks/>
            <a:stCxn id="27" idx="3"/>
            <a:endCxn id="111" idx="1"/>
          </p:cNvCxnSpPr>
          <p:nvPr/>
        </p:nvCxnSpPr>
        <p:spPr>
          <a:xfrm flipV="1">
            <a:off x="7451952" y="3841602"/>
            <a:ext cx="741327" cy="5428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385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</a:rPr>
              <a:t> – DRL Model</a:t>
            </a:r>
            <a:endParaRPr lang="ko-KR" altLang="en-US" sz="6000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MDP</a:t>
            </a:r>
            <a:r>
              <a:rPr lang="ko-KR" altLang="en-US" sz="2400" dirty="0">
                <a:solidFill>
                  <a:srgbClr val="0000FF"/>
                </a:solidFill>
              </a:rPr>
              <a:t> </a:t>
            </a:r>
            <a:r>
              <a:rPr lang="en-US" altLang="ko-KR" sz="2400" dirty="0">
                <a:solidFill>
                  <a:srgbClr val="0000FF"/>
                </a:solidFill>
              </a:rPr>
              <a:t>Modeling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b="1" dirty="0"/>
              <a:t>Definition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of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State, Action, Reward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sz="1600" b="1" dirty="0"/>
              <a:t>State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sz="1600" b="1" dirty="0"/>
              <a:t>Action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sz="1600" b="1" dirty="0"/>
              <a:t>Reward</a:t>
            </a:r>
            <a:endParaRPr lang="en-US" altLang="ko-KR" sz="1600" dirty="0"/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200" dirty="0"/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308847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</a:rPr>
              <a:t> – DRL Model</a:t>
            </a:r>
            <a:endParaRPr lang="ko-KR" altLang="en-US" sz="6000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State</a:t>
            </a:r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200" dirty="0"/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200" dirty="0"/>
          </a:p>
        </p:txBody>
      </p:sp>
      <p:grpSp>
        <p:nvGrpSpPr>
          <p:cNvPr id="78" name="그룹 77">
            <a:extLst>
              <a:ext uri="{FF2B5EF4-FFF2-40B4-BE49-F238E27FC236}">
                <a16:creationId xmlns:a16="http://schemas.microsoft.com/office/drawing/2014/main" id="{5DF68844-D8C9-40AC-92D8-30139FF6031E}"/>
              </a:ext>
            </a:extLst>
          </p:cNvPr>
          <p:cNvGrpSpPr/>
          <p:nvPr/>
        </p:nvGrpSpPr>
        <p:grpSpPr>
          <a:xfrm>
            <a:off x="1613905" y="1566688"/>
            <a:ext cx="9304115" cy="4148573"/>
            <a:chOff x="1613905" y="1566688"/>
            <a:chExt cx="9304115" cy="4148573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F59CBA62-2494-4F71-BC0C-000A88D3EB53}"/>
                </a:ext>
              </a:extLst>
            </p:cNvPr>
            <p:cNvSpPr/>
            <p:nvPr/>
          </p:nvSpPr>
          <p:spPr>
            <a:xfrm>
              <a:off x="4042696" y="2264255"/>
              <a:ext cx="1124377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Pod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BA2127D5-3A81-4942-8368-536A76CC9808}"/>
                </a:ext>
              </a:extLst>
            </p:cNvPr>
            <p:cNvSpPr/>
            <p:nvPr/>
          </p:nvSpPr>
          <p:spPr>
            <a:xfrm>
              <a:off x="4042696" y="4418211"/>
              <a:ext cx="1124377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Service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ED7E3E59-1769-420B-A466-831C2ED93F77}"/>
                </a:ext>
              </a:extLst>
            </p:cNvPr>
            <p:cNvSpPr/>
            <p:nvPr/>
          </p:nvSpPr>
          <p:spPr>
            <a:xfrm>
              <a:off x="7166793" y="2264255"/>
              <a:ext cx="1124377" cy="7474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Node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EF579C4F-0C61-4AF5-A672-D5B932EA8E91}"/>
                </a:ext>
              </a:extLst>
            </p:cNvPr>
            <p:cNvCxnSpPr>
              <a:cxnSpLocks/>
              <a:stCxn id="13" idx="0"/>
              <a:endCxn id="12" idx="2"/>
            </p:cNvCxnSpPr>
            <p:nvPr/>
          </p:nvCxnSpPr>
          <p:spPr>
            <a:xfrm flipV="1">
              <a:off x="4604885" y="3011697"/>
              <a:ext cx="0" cy="1406514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641C2856-D56C-4ED4-8456-4BDC63F97FE7}"/>
                </a:ext>
              </a:extLst>
            </p:cNvPr>
            <p:cNvCxnSpPr>
              <a:cxnSpLocks/>
              <a:stCxn id="12" idx="3"/>
              <a:endCxn id="15" idx="1"/>
            </p:cNvCxnSpPr>
            <p:nvPr/>
          </p:nvCxnSpPr>
          <p:spPr>
            <a:xfrm>
              <a:off x="5167073" y="2637976"/>
              <a:ext cx="1999720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연결선: 구부러짐 20">
              <a:extLst>
                <a:ext uri="{FF2B5EF4-FFF2-40B4-BE49-F238E27FC236}">
                  <a16:creationId xmlns:a16="http://schemas.microsoft.com/office/drawing/2014/main" id="{AE9C48C3-E290-4970-ABE0-83EDE433F904}"/>
                </a:ext>
              </a:extLst>
            </p:cNvPr>
            <p:cNvCxnSpPr>
              <a:cxnSpLocks/>
              <a:stCxn id="13" idx="1"/>
              <a:endCxn id="13" idx="2"/>
            </p:cNvCxnSpPr>
            <p:nvPr/>
          </p:nvCxnSpPr>
          <p:spPr>
            <a:xfrm rot="10800000" flipH="1" flipV="1">
              <a:off x="4042695" y="4791931"/>
              <a:ext cx="562189" cy="373721"/>
            </a:xfrm>
            <a:prstGeom prst="curvedConnector4">
              <a:avLst>
                <a:gd name="adj1" fmla="val -104307"/>
                <a:gd name="adj2" fmla="val 272867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연결선: 구부러짐 33">
              <a:extLst>
                <a:ext uri="{FF2B5EF4-FFF2-40B4-BE49-F238E27FC236}">
                  <a16:creationId xmlns:a16="http://schemas.microsoft.com/office/drawing/2014/main" id="{099CF63D-03D6-4CC1-A4B2-AAB4B1E928CF}"/>
                </a:ext>
              </a:extLst>
            </p:cNvPr>
            <p:cNvCxnSpPr>
              <a:cxnSpLocks/>
              <a:stCxn id="15" idx="0"/>
              <a:endCxn id="15" idx="3"/>
            </p:cNvCxnSpPr>
            <p:nvPr/>
          </p:nvCxnSpPr>
          <p:spPr>
            <a:xfrm rot="16200000" flipH="1">
              <a:off x="7823215" y="2170021"/>
              <a:ext cx="373721" cy="562188"/>
            </a:xfrm>
            <a:prstGeom prst="curvedConnector4">
              <a:avLst>
                <a:gd name="adj1" fmla="val -170209"/>
                <a:gd name="adj2" fmla="val 22022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EDFABB2-45AF-4F9D-9FEB-CE2E924817F2}"/>
                </a:ext>
              </a:extLst>
            </p:cNvPr>
            <p:cNvSpPr txBox="1"/>
            <p:nvPr/>
          </p:nvSpPr>
          <p:spPr>
            <a:xfrm>
              <a:off x="5563402" y="2229470"/>
              <a:ext cx="1207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Belong to</a:t>
              </a:r>
              <a:endParaRPr lang="ko-KR" alt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821287A-DB20-4F24-B97D-F9AADCCBBBB6}"/>
                </a:ext>
              </a:extLst>
            </p:cNvPr>
            <p:cNvSpPr txBox="1"/>
            <p:nvPr/>
          </p:nvSpPr>
          <p:spPr>
            <a:xfrm>
              <a:off x="3572052" y="3521258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Include</a:t>
              </a:r>
              <a:endParaRPr lang="ko-KR" alt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3BC3C5D-D2AB-447A-83F3-A067F71678FE}"/>
                </a:ext>
              </a:extLst>
            </p:cNvPr>
            <p:cNvSpPr txBox="1"/>
            <p:nvPr/>
          </p:nvSpPr>
          <p:spPr>
            <a:xfrm>
              <a:off x="1613905" y="4791931"/>
              <a:ext cx="18666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dirty="0"/>
                <a:t>latency -</a:t>
              </a:r>
              <a:br>
                <a:rPr lang="en-US" altLang="ko-KR" dirty="0"/>
              </a:br>
              <a:r>
                <a:rPr lang="en-US" altLang="ko-KR" dirty="0" err="1"/>
                <a:t>receive_bytes</a:t>
              </a:r>
              <a:r>
                <a:rPr lang="en-US" altLang="ko-KR" dirty="0"/>
                <a:t> -</a:t>
              </a:r>
              <a:br>
                <a:rPr lang="en-US" altLang="ko-KR" dirty="0"/>
              </a:br>
              <a:r>
                <a:rPr lang="en-US" altLang="ko-KR" dirty="0" err="1"/>
                <a:t>transmit_bytes</a:t>
              </a:r>
              <a:r>
                <a:rPr lang="en-US" altLang="ko-KR" dirty="0"/>
                <a:t> -</a:t>
              </a:r>
              <a:endParaRPr lang="ko-KR" alt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F8D56E1-6CD1-4FB0-A912-D1EA7DED4955}"/>
                </a:ext>
              </a:extLst>
            </p:cNvPr>
            <p:cNvSpPr txBox="1"/>
            <p:nvPr/>
          </p:nvSpPr>
          <p:spPr>
            <a:xfrm>
              <a:off x="9051419" y="1566688"/>
              <a:ext cx="186660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- latency</a:t>
              </a:r>
              <a:br>
                <a:rPr lang="en-US" altLang="ko-KR" dirty="0"/>
              </a:br>
              <a:r>
                <a:rPr lang="en-US" altLang="ko-KR" dirty="0"/>
                <a:t>- </a:t>
              </a:r>
              <a:r>
                <a:rPr lang="en-US" altLang="ko-KR" dirty="0" err="1"/>
                <a:t>receive_bytes</a:t>
              </a:r>
              <a:br>
                <a:rPr lang="en-US" altLang="ko-KR" dirty="0"/>
              </a:br>
              <a:r>
                <a:rPr lang="en-US" altLang="ko-KR" dirty="0"/>
                <a:t>- </a:t>
              </a:r>
              <a:r>
                <a:rPr lang="en-US" altLang="ko-KR" dirty="0" err="1"/>
                <a:t>transmit_bytes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2823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</a:rPr>
              <a:t> – DRL Model</a:t>
            </a:r>
            <a:endParaRPr lang="ko-KR" altLang="en-US" sz="6000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State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Node Vertex Attribute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/>
              <a:t>cpu_util</a:t>
            </a:r>
            <a:r>
              <a:rPr lang="en-US" altLang="ko-KR" sz="1600" b="1" dirty="0"/>
              <a:t> </a:t>
            </a:r>
            <a:r>
              <a:rPr lang="en-US" altLang="ko-KR" sz="1600" b="1" dirty="0">
                <a:sym typeface="Wingdings" panose="05000000000000000000" pitchFamily="2" charset="2"/>
              </a:rPr>
              <a:t>(%) </a:t>
            </a:r>
            <a:r>
              <a:rPr lang="en-US" altLang="ko-KR" sz="1600" b="1" dirty="0"/>
              <a:t>– </a:t>
            </a:r>
            <a:r>
              <a:rPr lang="en-US" altLang="ko-KR" sz="1600" b="1" dirty="0">
                <a:sym typeface="Wingdings" panose="05000000000000000000" pitchFamily="2" charset="2"/>
              </a:rPr>
              <a:t>min: 0, max: 100</a:t>
            </a:r>
            <a:endParaRPr lang="en-US" altLang="ko-KR" sz="1600" b="1" dirty="0"/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/>
              <a:t>mem_util</a:t>
            </a:r>
            <a:r>
              <a:rPr lang="en-US" altLang="ko-KR" sz="1600" b="1" dirty="0"/>
              <a:t> (%) – min: 0, max: 100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/>
              <a:t>receive_bytes</a:t>
            </a:r>
            <a:r>
              <a:rPr lang="en-US" altLang="ko-KR" sz="1600" b="1" dirty="0"/>
              <a:t> (Byte) – min: 0, max: …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/>
              <a:t>transmit_bytes</a:t>
            </a:r>
            <a:r>
              <a:rPr lang="en-US" altLang="ko-KR" sz="1600" b="1" dirty="0"/>
              <a:t> (Byte) – min: 0, max: …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endParaRPr lang="en-US" altLang="ko-KR" sz="2000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>
                <a:sym typeface="Wingdings" panose="05000000000000000000" pitchFamily="2" charset="2"/>
              </a:rPr>
              <a:t>Node Edge Attribute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/>
              <a:t>receive_bytes</a:t>
            </a:r>
            <a:r>
              <a:rPr lang="en-US" altLang="ko-KR" sz="1600" b="1" dirty="0"/>
              <a:t> (Byte) – min: 0, max: …</a:t>
            </a:r>
            <a:endParaRPr lang="en-US" altLang="ko-KR" sz="1600" b="1" dirty="0">
              <a:sym typeface="Wingdings" panose="05000000000000000000" pitchFamily="2" charset="2"/>
            </a:endParaRP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>
                <a:sym typeface="Wingdings" panose="05000000000000000000" pitchFamily="2" charset="2"/>
              </a:rPr>
              <a:t>transmit_bytes</a:t>
            </a:r>
            <a:r>
              <a:rPr lang="en-US" altLang="ko-KR" sz="1600" b="1" dirty="0">
                <a:sym typeface="Wingdings" panose="05000000000000000000" pitchFamily="2" charset="2"/>
              </a:rPr>
              <a:t> (Byte) – min: 0, max: …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/>
              <a:t>Latency_microseconds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(</a:t>
            </a:r>
            <a:r>
              <a:rPr lang="en-US" altLang="ko-KR" sz="1600" b="1" dirty="0" err="1"/>
              <a:t>ms</a:t>
            </a:r>
            <a:r>
              <a:rPr lang="en-US" altLang="ko-KR" sz="1600" b="1" dirty="0"/>
              <a:t>) – min: 0, max: …</a:t>
            </a:r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200" dirty="0"/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2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78A0EFC-9DC1-44B9-9A24-E0418A5F57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262" y="1220431"/>
            <a:ext cx="3620065" cy="1659196"/>
          </a:xfrm>
          <a:prstGeom prst="rect">
            <a:avLst/>
          </a:prstGeom>
        </p:spPr>
      </p:pic>
      <p:sp>
        <p:nvSpPr>
          <p:cNvPr id="42" name="직사각형 41">
            <a:extLst>
              <a:ext uri="{FF2B5EF4-FFF2-40B4-BE49-F238E27FC236}">
                <a16:creationId xmlns:a16="http://schemas.microsoft.com/office/drawing/2014/main" id="{3529E08B-CEDF-471D-B7EF-7BCB51AA0591}"/>
              </a:ext>
            </a:extLst>
          </p:cNvPr>
          <p:cNvSpPr/>
          <p:nvPr/>
        </p:nvSpPr>
        <p:spPr>
          <a:xfrm>
            <a:off x="10068640" y="996591"/>
            <a:ext cx="1762804" cy="977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6EC4989-949D-4C40-9AC0-87C77B7794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055" y="3250212"/>
            <a:ext cx="1583000" cy="1009845"/>
          </a:xfrm>
          <a:prstGeom prst="rect">
            <a:avLst/>
          </a:prstGeom>
        </p:spPr>
      </p:pic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2154CC02-32D2-47ED-AC02-996C838205F6}"/>
              </a:ext>
            </a:extLst>
          </p:cNvPr>
          <p:cNvCxnSpPr>
            <a:stCxn id="42" idx="2"/>
            <a:endCxn id="7" idx="0"/>
          </p:cNvCxnSpPr>
          <p:nvPr/>
        </p:nvCxnSpPr>
        <p:spPr>
          <a:xfrm flipH="1">
            <a:off x="10475555" y="1973766"/>
            <a:ext cx="474487" cy="12764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950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</a:rPr>
              <a:t> – DRL Model</a:t>
            </a:r>
            <a:endParaRPr lang="ko-KR" altLang="en-US" sz="6000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State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Pod Vertex Attribute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/>
              <a:t>cpu_util</a:t>
            </a:r>
            <a:r>
              <a:rPr lang="en-US" altLang="ko-KR" sz="1600" b="1" dirty="0"/>
              <a:t> </a:t>
            </a:r>
            <a:r>
              <a:rPr lang="en-US" altLang="ko-KR" sz="1600" b="1" dirty="0">
                <a:sym typeface="Wingdings" panose="05000000000000000000" pitchFamily="2" charset="2"/>
              </a:rPr>
              <a:t>(%) </a:t>
            </a:r>
            <a:r>
              <a:rPr lang="en-US" altLang="ko-KR" sz="1600" b="1" dirty="0"/>
              <a:t>– </a:t>
            </a:r>
            <a:r>
              <a:rPr lang="en-US" altLang="ko-KR" sz="1600" b="1" dirty="0">
                <a:sym typeface="Wingdings" panose="05000000000000000000" pitchFamily="2" charset="2"/>
              </a:rPr>
              <a:t>min: 0, max: 100</a:t>
            </a:r>
            <a:endParaRPr lang="en-US" altLang="ko-KR" sz="1600" b="1" dirty="0"/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/>
              <a:t>mem_util</a:t>
            </a:r>
            <a:r>
              <a:rPr lang="en-US" altLang="ko-KR" sz="1600" b="1" dirty="0"/>
              <a:t> (%) – min: 0, max: 100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/>
              <a:t>receive_bytes</a:t>
            </a:r>
            <a:r>
              <a:rPr lang="en-US" altLang="ko-KR" sz="1600" b="1" dirty="0"/>
              <a:t> (Byte) – min: 0, max: …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/>
              <a:t>transmit_bytes</a:t>
            </a:r>
            <a:r>
              <a:rPr lang="en-US" altLang="ko-KR" sz="1600" b="1" dirty="0"/>
              <a:t> (Byte) – min: 0, max: …</a:t>
            </a:r>
            <a:endParaRPr lang="en-US" altLang="ko-KR" sz="2000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  <a:buFontTx/>
              <a:buChar char="-"/>
              <a:defRPr/>
            </a:pPr>
            <a:endParaRPr lang="en-US" altLang="ko-KR" sz="2000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>
                <a:sym typeface="Wingdings" panose="05000000000000000000" pitchFamily="2" charset="2"/>
              </a:rPr>
              <a:t>Pod Edge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b="1" dirty="0"/>
              <a:t>Pod-to-node : </a:t>
            </a:r>
            <a:r>
              <a:rPr lang="en-US" altLang="ko-KR" dirty="0"/>
              <a:t>if the pod is belong to a node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b="1" dirty="0"/>
              <a:t>Pod-to-service </a:t>
            </a:r>
            <a:r>
              <a:rPr lang="en-US" altLang="ko-KR" dirty="0"/>
              <a:t>: </a:t>
            </a:r>
            <a:r>
              <a:rPr lang="en-US" altLang="ko-KR" b="1" dirty="0"/>
              <a:t> </a:t>
            </a:r>
            <a:r>
              <a:rPr lang="en-US" altLang="ko-KR" dirty="0"/>
              <a:t>if the pod belongs to a service</a:t>
            </a:r>
            <a:endParaRPr lang="en-US" altLang="ko-KR" dirty="0">
              <a:sym typeface="Wingdings" panose="05000000000000000000" pitchFamily="2" charset="2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6462179-A944-4801-B12D-E1E3A8E9C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262" y="1220431"/>
            <a:ext cx="3620065" cy="1659196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AD068239-E37C-48BA-9720-6A9F79170F72}"/>
              </a:ext>
            </a:extLst>
          </p:cNvPr>
          <p:cNvSpPr/>
          <p:nvPr/>
        </p:nvSpPr>
        <p:spPr>
          <a:xfrm>
            <a:off x="8731406" y="1349298"/>
            <a:ext cx="1382750" cy="892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42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Introduction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396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Emergence of High Technology Application</a:t>
            </a:r>
            <a:r>
              <a:rPr lang="en-US" altLang="ko-KR" dirty="0">
                <a:solidFill>
                  <a:srgbClr val="0000FF"/>
                </a:solidFill>
              </a:rPr>
              <a:t> 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Metaverse,</a:t>
            </a:r>
            <a:r>
              <a:rPr lang="ko-KR" altLang="en-US" sz="2000" dirty="0"/>
              <a:t> </a:t>
            </a:r>
            <a:r>
              <a:rPr lang="en-US" altLang="ko-KR" sz="2000" dirty="0"/>
              <a:t>Deep Learning, VR/AR </a:t>
            </a:r>
            <a:br>
              <a:rPr lang="en-US" altLang="ko-KR" sz="2000" dirty="0"/>
            </a:br>
            <a:r>
              <a:rPr lang="en-US" altLang="ko-KR" sz="2000" dirty="0">
                <a:sym typeface="Wingdings" panose="05000000000000000000" pitchFamily="2" charset="2"/>
              </a:rPr>
              <a:t> Requirements of High Computing / Network Performance</a:t>
            </a:r>
            <a:endParaRPr lang="en-US" altLang="ko-KR" sz="2000" dirty="0"/>
          </a:p>
          <a:p>
            <a:pPr lvl="1">
              <a:lnSpc>
                <a:spcPct val="150000"/>
              </a:lnSpc>
              <a:buFontTx/>
              <a:buChar char="-"/>
              <a:defRPr/>
            </a:pPr>
            <a:endParaRPr lang="en-US" altLang="ko-KR" sz="24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Various Network Requirements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High bandwidth, Low Latency, Security, etc.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Limitation of Hardware</a:t>
            </a:r>
            <a:br>
              <a:rPr lang="en-US" altLang="ko-KR" sz="2000" dirty="0"/>
            </a:br>
            <a:r>
              <a:rPr lang="en-US" altLang="ko-KR" sz="2000" dirty="0">
                <a:sym typeface="Wingdings" panose="05000000000000000000" pitchFamily="2" charset="2"/>
              </a:rPr>
              <a:t> </a:t>
            </a:r>
            <a:r>
              <a:rPr lang="en-US" altLang="ko-KR" sz="2000" b="1" dirty="0"/>
              <a:t>CAPEX / OPEX</a:t>
            </a:r>
            <a:r>
              <a:rPr lang="ko-KR" altLang="en-US" sz="2000" b="1" dirty="0"/>
              <a:t> </a:t>
            </a:r>
            <a:r>
              <a:rPr lang="en-US" altLang="ko-KR" sz="2000" dirty="0"/>
              <a:t>increase and</a:t>
            </a:r>
            <a:br>
              <a:rPr lang="en-US" altLang="ko-KR" sz="2000" dirty="0"/>
            </a:br>
            <a:r>
              <a:rPr lang="en-US" altLang="ko-KR" sz="2000" dirty="0"/>
              <a:t>    </a:t>
            </a:r>
            <a:r>
              <a:rPr lang="ko-KR" altLang="en-US" sz="2000" dirty="0"/>
              <a:t> </a:t>
            </a:r>
            <a:r>
              <a:rPr lang="en-US" altLang="ko-KR" sz="2000" dirty="0"/>
              <a:t>Difficult to maintain </a:t>
            </a:r>
            <a:r>
              <a:rPr lang="en-US" altLang="ko-KR" sz="2000" b="1" dirty="0"/>
              <a:t>flexible network </a:t>
            </a:r>
            <a:r>
              <a:rPr lang="en-US" altLang="ko-KR" sz="2000" dirty="0"/>
              <a:t>management</a:t>
            </a:r>
          </a:p>
          <a:p>
            <a:pPr>
              <a:lnSpc>
                <a:spcPct val="150000"/>
              </a:lnSpc>
              <a:defRPr/>
            </a:pPr>
            <a:endParaRPr lang="en-US" altLang="ko-KR" sz="2400" dirty="0">
              <a:solidFill>
                <a:srgbClr val="0000FF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A8A284E-E872-4EE0-834A-2D0CC6E0A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296" y="3537999"/>
            <a:ext cx="4821199" cy="275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89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</a:rPr>
              <a:t> – DRL Model</a:t>
            </a:r>
            <a:endParaRPr lang="ko-KR" altLang="en-US" sz="6000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State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Service Vertex Attribute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/>
              <a:t>cpu_util</a:t>
            </a:r>
            <a:r>
              <a:rPr lang="en-US" altLang="ko-KR" sz="1600" b="1" dirty="0"/>
              <a:t> </a:t>
            </a:r>
            <a:r>
              <a:rPr lang="en-US" altLang="ko-KR" sz="1600" b="1" dirty="0">
                <a:sym typeface="Wingdings" panose="05000000000000000000" pitchFamily="2" charset="2"/>
              </a:rPr>
              <a:t>(%) </a:t>
            </a:r>
            <a:r>
              <a:rPr lang="en-US" altLang="ko-KR" sz="1600" b="1" dirty="0"/>
              <a:t>– </a:t>
            </a:r>
            <a:r>
              <a:rPr lang="en-US" altLang="ko-KR" sz="1600" b="1" dirty="0">
                <a:sym typeface="Wingdings" panose="05000000000000000000" pitchFamily="2" charset="2"/>
              </a:rPr>
              <a:t>min: 0, max: …</a:t>
            </a:r>
            <a:endParaRPr lang="en-US" altLang="ko-KR" sz="1600" b="1" dirty="0"/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/>
              <a:t>mem_util</a:t>
            </a:r>
            <a:r>
              <a:rPr lang="en-US" altLang="ko-KR" sz="1600" b="1" dirty="0"/>
              <a:t> (%) – min: 0, max: …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/>
              <a:t>receive_bytes</a:t>
            </a:r>
            <a:r>
              <a:rPr lang="en-US" altLang="ko-KR" sz="1600" b="1" dirty="0"/>
              <a:t> (Byte) – min: 0, max: …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/>
              <a:t>transmit_bytes</a:t>
            </a:r>
            <a:r>
              <a:rPr lang="en-US" altLang="ko-KR" sz="1600" b="1" dirty="0"/>
              <a:t> (Byte) – min: 0, max: …</a:t>
            </a:r>
            <a:endParaRPr lang="en-US" altLang="ko-KR" sz="1600" b="1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  <a:buFontTx/>
              <a:buChar char="-"/>
              <a:defRPr/>
            </a:pPr>
            <a:endParaRPr lang="en-US" altLang="ko-KR" sz="20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Service</a:t>
            </a:r>
            <a:r>
              <a:rPr lang="en-US" altLang="ko-KR" sz="2000" dirty="0">
                <a:sym typeface="Wingdings" panose="05000000000000000000" pitchFamily="2" charset="2"/>
              </a:rPr>
              <a:t> Edge Attribute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/>
              <a:t>receive_bytes</a:t>
            </a:r>
            <a:r>
              <a:rPr lang="en-US" altLang="ko-KR" sz="1600" b="1" dirty="0"/>
              <a:t> (Byte) – min: 0, max: …</a:t>
            </a:r>
            <a:endParaRPr lang="en-US" altLang="ko-KR" sz="1600" b="1" dirty="0">
              <a:sym typeface="Wingdings" panose="05000000000000000000" pitchFamily="2" charset="2"/>
            </a:endParaRP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 err="1">
                <a:sym typeface="Wingdings" panose="05000000000000000000" pitchFamily="2" charset="2"/>
              </a:rPr>
              <a:t>transmit_bytes</a:t>
            </a:r>
            <a:r>
              <a:rPr lang="en-US" altLang="ko-KR" sz="1600" b="1" dirty="0">
                <a:sym typeface="Wingdings" panose="05000000000000000000" pitchFamily="2" charset="2"/>
              </a:rPr>
              <a:t> (Byte) – min: 0, max: …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/>
              <a:t>duration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(</a:t>
            </a:r>
            <a:r>
              <a:rPr lang="en-US" altLang="ko-KR" sz="1600" b="1" dirty="0" err="1"/>
              <a:t>ms</a:t>
            </a:r>
            <a:r>
              <a:rPr lang="en-US" altLang="ko-KR" sz="1600" b="1" dirty="0"/>
              <a:t>) – min: 0, max: …</a:t>
            </a:r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200" dirty="0"/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2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DB18552-0E53-48FD-8A5E-57B5DB0E4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262" y="1220431"/>
            <a:ext cx="3620065" cy="1659196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E84AFDB-67EE-4E98-AE97-4C9AD311ACFE}"/>
              </a:ext>
            </a:extLst>
          </p:cNvPr>
          <p:cNvSpPr/>
          <p:nvPr/>
        </p:nvSpPr>
        <p:spPr>
          <a:xfrm>
            <a:off x="8055261" y="2211370"/>
            <a:ext cx="1467879" cy="892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B05B175-9D8C-4BCE-87AC-86E653B92D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680" y="3722130"/>
            <a:ext cx="1583000" cy="1050785"/>
          </a:xfrm>
          <a:prstGeom prst="rect">
            <a:avLst/>
          </a:prstGeom>
        </p:spPr>
      </p:pic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48955CE2-3854-4FA9-9F0B-3D0E804114CF}"/>
              </a:ext>
            </a:extLst>
          </p:cNvPr>
          <p:cNvCxnSpPr>
            <a:cxnSpLocks/>
            <a:stCxn id="5" idx="3"/>
            <a:endCxn id="7" idx="0"/>
          </p:cNvCxnSpPr>
          <p:nvPr/>
        </p:nvCxnSpPr>
        <p:spPr>
          <a:xfrm>
            <a:off x="9523140" y="2657419"/>
            <a:ext cx="619040" cy="10647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533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</a:rPr>
              <a:t> – DRL Model</a:t>
            </a:r>
            <a:endParaRPr lang="ko-KR" altLang="en-US" sz="6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내용 개체 틀 2"/>
              <p:cNvSpPr txBox="1">
                <a:spLocks/>
              </p:cNvSpPr>
              <p:nvPr/>
            </p:nvSpPr>
            <p:spPr>
              <a:xfrm>
                <a:off x="199505" y="839586"/>
                <a:ext cx="11829010" cy="56027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449263" indent="-449263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v"/>
                  <a:defRPr sz="2800" b="1" kern="1200">
                    <a:solidFill>
                      <a:srgbClr val="0070C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14375" indent="-265113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defRPr/>
                </a:pPr>
                <a:r>
                  <a:rPr lang="en-US" altLang="ko-KR" sz="2400" dirty="0">
                    <a:solidFill>
                      <a:srgbClr val="0000FF"/>
                    </a:solidFill>
                  </a:rPr>
                  <a:t>Action</a:t>
                </a:r>
              </a:p>
              <a:p>
                <a:pPr lvl="1">
                  <a:lnSpc>
                    <a:spcPct val="150000"/>
                  </a:lnSpc>
                  <a:defRPr/>
                </a:pPr>
                <a:r>
                  <a:rPr lang="en-US" altLang="ko-KR" sz="1800" dirty="0"/>
                  <a:t>Each Node Score</a:t>
                </a:r>
              </a:p>
              <a:p>
                <a:pPr lvl="1">
                  <a:lnSpc>
                    <a:spcPct val="150000"/>
                  </a:lnSpc>
                  <a:buFontTx/>
                  <a:buChar char="-"/>
                  <a:defRPr/>
                </a:pPr>
                <a:endParaRPr lang="en-US" altLang="ko-KR" sz="1400" dirty="0"/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ko-KR" sz="2400" dirty="0">
                    <a:solidFill>
                      <a:srgbClr val="0000FF"/>
                    </a:solidFill>
                  </a:rPr>
                  <a:t>Reward</a:t>
                </a:r>
              </a:p>
              <a:p>
                <a:pPr lvl="1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𝑅𝑒𝑤𝑎𝑟𝑑</m:t>
                    </m:r>
                    <m:r>
                      <a:rPr lang="en-US" altLang="ko-KR" sz="180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</m:t>
                    </m:r>
                    <m:f>
                      <m:fPr>
                        <m:ctrlPr>
                          <a:rPr lang="en-US" altLang="ko-KR" sz="18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𝑆𝐸𝐿</m:t>
                            </m:r>
                          </m:e>
                          <m:sub>
                            <m:r>
                              <a:rPr lang="en-US" altLang="ko-KR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𝑎𝑣𝑔</m:t>
                            </m:r>
                          </m:sub>
                        </m:s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× </m:t>
                        </m:r>
                        <m:sSub>
                          <m:sSubPr>
                            <m:ctrlPr>
                              <a:rPr lang="en-US" altLang="ko-KR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𝑃𝐶</m:t>
                            </m:r>
                          </m:e>
                          <m:sub>
                            <m:r>
                              <a:rPr lang="en-US" altLang="ko-KR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𝑎𝑣𝑔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ko-KR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ko-KR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𝑆𝐴</m:t>
                            </m:r>
                          </m:e>
                          <m:sub>
                            <m:r>
                              <a:rPr lang="en-US" altLang="ko-KR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𝑎𝑣𝑔</m:t>
                            </m:r>
                          </m:sub>
                        </m:sSub>
                      </m:den>
                    </m:f>
                  </m:oMath>
                </a14:m>
                <a:endParaRPr lang="en-US" altLang="ko-KR" sz="1800" dirty="0">
                  <a:sym typeface="Wingdings" panose="05000000000000000000" pitchFamily="2" charset="2"/>
                </a:endParaRPr>
              </a:p>
              <a:p>
                <a:pPr lvl="2">
                  <a:lnSpc>
                    <a:spcPct val="150000"/>
                  </a:lnSpc>
                  <a:buFontTx/>
                  <a:buChar char="-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𝑃𝐶</m:t>
                        </m:r>
                      </m:e>
                      <m: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𝑎𝑣𝑔</m:t>
                        </m:r>
                      </m:sub>
                    </m:sSub>
                    <m:r>
                      <a:rPr lang="en-US" altLang="ko-KR" sz="180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𝐴𝑣𝑒𝑟𝑎𝑔𝑒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𝑃𝑜𝑤𝑒𝑟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𝐶𝑜𝑛𝑠𝑢𝑚𝑝𝑡𝑖𝑜𝑛</m:t>
                    </m:r>
                  </m:oMath>
                </a14:m>
                <a:endParaRPr lang="en-US" altLang="ko-KR" sz="1800" dirty="0">
                  <a:sym typeface="Wingdings" panose="05000000000000000000" pitchFamily="2" charset="2"/>
                </a:endParaRPr>
              </a:p>
              <a:p>
                <a:pPr lvl="2">
                  <a:lnSpc>
                    <a:spcPct val="150000"/>
                  </a:lnSpc>
                  <a:buFontTx/>
                  <a:buChar char="-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𝑆𝐸𝐿</m:t>
                        </m:r>
                      </m:e>
                      <m: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𝑎𝑣𝑔</m:t>
                        </m:r>
                      </m:sub>
                    </m:sSub>
                    <m:r>
                      <a:rPr lang="en-US" altLang="ko-KR" sz="18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𝐴𝑣𝑒𝑟𝑎𝑔𝑒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𝑆𝐹𝐶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𝐸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2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𝐸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𝐿𝑎𝑡𝑒𝑛𝑐𝑦</m:t>
                    </m:r>
                  </m:oMath>
                </a14:m>
                <a:endParaRPr lang="en-US" altLang="ko-KR" sz="1800" dirty="0">
                  <a:sym typeface="Wingdings" panose="05000000000000000000" pitchFamily="2" charset="2"/>
                </a:endParaRPr>
              </a:p>
              <a:p>
                <a:pPr lvl="2">
                  <a:lnSpc>
                    <a:spcPct val="150000"/>
                  </a:lnSpc>
                  <a:buFontTx/>
                  <a:buChar char="-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𝑆𝐴</m:t>
                        </m:r>
                      </m:e>
                      <m:sub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𝑎𝑣𝑔</m:t>
                        </m:r>
                      </m:sub>
                    </m:sSub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𝐴𝑣𝑒𝑟𝑎𝑔𝑒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𝑆𝑒𝑟𝑣𝑖𝑐𝑒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𝐴𝑣𝑎𝑖𝑙𝑎𝑏𝑖𝑙𝑖𝑡𝑦</m:t>
                    </m:r>
                    <m:r>
                      <a:rPr lang="en-US" altLang="ko-KR" sz="18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en-US" altLang="ko-KR" sz="18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|</m:t>
                        </m:r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𝑆</m:t>
                        </m:r>
                        <m:r>
                          <a:rPr lang="en-US" altLang="ko-KR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|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altLang="ko-KR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naryPr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𝑠</m:t>
                            </m:r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∈</m:t>
                            </m:r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𝑆</m:t>
                            </m:r>
                          </m:e>
                        </m:d>
                      </m:sub>
                      <m:sup/>
                      <m:e>
                        <m:f>
                          <m:fPr>
                            <m:ctrlPr>
                              <a:rPr lang="en-US" altLang="ko-KR" sz="18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altLang="ko-KR" sz="1800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ko-KR" sz="1800" b="0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|</m:t>
                            </m:r>
                          </m:num>
                          <m:den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|</m:t>
                            </m:r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𝑁</m:t>
                            </m:r>
                            <m:r>
                              <a:rPr lang="en-US" altLang="ko-KR" sz="18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|</m:t>
                            </m:r>
                          </m:den>
                        </m:f>
                      </m:e>
                    </m:nary>
                  </m:oMath>
                </a14:m>
                <a:endParaRPr lang="en-US" altLang="ko-KR" sz="1800" b="1" dirty="0"/>
              </a:p>
              <a:p>
                <a:pPr marL="914400" lvl="2" indent="0">
                  <a:lnSpc>
                    <a:spcPct val="150000"/>
                  </a:lnSpc>
                  <a:buNone/>
                  <a:defRPr/>
                </a:pPr>
                <a:endParaRPr lang="en-US" altLang="ko-KR" sz="1200" dirty="0"/>
              </a:p>
            </p:txBody>
          </p:sp>
        </mc:Choice>
        <mc:Fallback xmlns="">
          <p:sp>
            <p:nvSpPr>
              <p:cNvPr id="9" name="내용 개체 틀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505" y="839586"/>
                <a:ext cx="11829010" cy="5602778"/>
              </a:xfrm>
              <a:prstGeom prst="rect">
                <a:avLst/>
              </a:prstGeom>
              <a:blipFill>
                <a:blip r:embed="rId3"/>
                <a:stretch>
                  <a:fillRect l="-7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E4EC7A-8A26-4C64-A151-96E422EAA345}"/>
                  </a:ext>
                </a:extLst>
              </p:cNvPr>
              <p:cNvSpPr txBox="1"/>
              <p:nvPr/>
            </p:nvSpPr>
            <p:spPr>
              <a:xfrm>
                <a:off x="1693204" y="5377846"/>
                <a:ext cx="751350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𝑆𝑒𝑡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𝑁𝑜𝑑𝑒𝑠</m:t>
                      </m:r>
                    </m:oMath>
                  </m:oMathPara>
                </a14:m>
                <a:endParaRPr lang="en-US" altLang="ko-KR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 =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𝑆𝑒𝑡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𝑆𝑒𝑟𝑣𝑖𝑐𝑒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ko-KR" alt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𝑆𝑒𝑡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𝑁𝑜𝑑𝑒𝑠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𝑖𝑛𝑐𝑙𝑢𝑑𝑒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𝑙𝑒𝑎𝑠𝑡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𝑜𝑛𝑒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𝑝𝑜𝑑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𝑏𝑒𝑙𝑜𝑛𝑔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𝑆𝑒𝑟𝑣𝑖𝑐𝑒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altLang="ko-KR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E4EC7A-8A26-4C64-A151-96E422EAA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204" y="5377846"/>
                <a:ext cx="7513503" cy="923330"/>
              </a:xfrm>
              <a:prstGeom prst="rect">
                <a:avLst/>
              </a:prstGeom>
              <a:blipFill>
                <a:blip r:embed="rId4"/>
                <a:stretch>
                  <a:fillRect b="-592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2253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</a:rPr>
              <a:t> – DRL Model</a:t>
            </a:r>
            <a:endParaRPr lang="ko-KR" altLang="en-US" sz="6000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Architecture</a:t>
            </a:r>
            <a:endParaRPr lang="en-US" altLang="ko-KR" sz="12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GNN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sz="1600" dirty="0"/>
              <a:t>Input : Graph Information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sz="1600" dirty="0"/>
              <a:t>Output : Each server’s embedding vector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sz="1600" dirty="0"/>
              <a:t>GNN Algorithm</a:t>
            </a:r>
          </a:p>
          <a:p>
            <a:pPr lvl="3">
              <a:lnSpc>
                <a:spcPct val="150000"/>
              </a:lnSpc>
              <a:defRPr/>
            </a:pPr>
            <a:r>
              <a:rPr lang="en-US" altLang="ko-KR" sz="1100" b="1" dirty="0"/>
              <a:t>GAT (Attention based</a:t>
            </a:r>
            <a:r>
              <a:rPr lang="ko-KR" altLang="en-US" sz="1100" b="1" dirty="0"/>
              <a:t> </a:t>
            </a:r>
            <a:r>
              <a:rPr lang="en-US" altLang="ko-KR" sz="1100" b="1" dirty="0"/>
              <a:t>GNN)</a:t>
            </a:r>
          </a:p>
          <a:p>
            <a:pPr lvl="3">
              <a:lnSpc>
                <a:spcPct val="150000"/>
              </a:lnSpc>
              <a:defRPr/>
            </a:pPr>
            <a:r>
              <a:rPr lang="en-US" altLang="ko-KR" sz="1100" b="1" dirty="0"/>
              <a:t>GAT + Graph SAGE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CC711BB-8317-49AE-BBEF-115E03BBBEFD}"/>
              </a:ext>
            </a:extLst>
          </p:cNvPr>
          <p:cNvSpPr/>
          <p:nvPr/>
        </p:nvSpPr>
        <p:spPr>
          <a:xfrm>
            <a:off x="7804908" y="1961326"/>
            <a:ext cx="1197429" cy="3472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GNN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8AAED317-DC6C-47C2-96CD-0624DACCDC72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7081358" y="3697598"/>
            <a:ext cx="7235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E257EB43-9B52-4F0E-8CD3-2578B9D1EE69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9002337" y="2435144"/>
            <a:ext cx="796476" cy="12624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5FF8C63C-615A-4FF2-8E04-6FB125A50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6" y="2593867"/>
            <a:ext cx="1583000" cy="100984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5B0F772-1B0A-4FBA-AE38-4C2708D9C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6" y="3788501"/>
            <a:ext cx="1583000" cy="10507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EDDA9D-60A8-4DBE-855D-750056275793}"/>
              </a:ext>
            </a:extLst>
          </p:cNvPr>
          <p:cNvSpPr txBox="1"/>
          <p:nvPr/>
        </p:nvSpPr>
        <p:spPr>
          <a:xfrm>
            <a:off x="10366943" y="2868011"/>
            <a:ext cx="9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Node Vector</a:t>
            </a:r>
            <a:endParaRPr lang="ko-KR" altLang="en-US" b="1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2CBF83F-3955-430F-B74D-C1A9FF6F3D3D}"/>
              </a:ext>
            </a:extLst>
          </p:cNvPr>
          <p:cNvSpPr/>
          <p:nvPr/>
        </p:nvSpPr>
        <p:spPr>
          <a:xfrm>
            <a:off x="9838888" y="1776285"/>
            <a:ext cx="21499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/>
              <a:t>[0.320, 0.911, 0.083, … ]</a:t>
            </a:r>
            <a:endParaRPr lang="ko-KR" alt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7B74BD-C84E-443A-8C59-A6EC40F30658}"/>
              </a:ext>
            </a:extLst>
          </p:cNvPr>
          <p:cNvSpPr txBox="1"/>
          <p:nvPr/>
        </p:nvSpPr>
        <p:spPr>
          <a:xfrm>
            <a:off x="9951202" y="4995564"/>
            <a:ext cx="1811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Target Service Vector</a:t>
            </a:r>
            <a:endParaRPr lang="ko-KR" altLang="en-US" b="1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CFA7650D-97FF-4AD0-AD59-FCAF9E048BA6}"/>
              </a:ext>
            </a:extLst>
          </p:cNvPr>
          <p:cNvSpPr/>
          <p:nvPr/>
        </p:nvSpPr>
        <p:spPr>
          <a:xfrm>
            <a:off x="9838888" y="2047869"/>
            <a:ext cx="2109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/>
              <a:t>[0.213, 0.119, 0.783, … ]</a:t>
            </a:r>
            <a:endParaRPr lang="ko-KR" altLang="en-US" sz="1400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A6C46369-242A-47DF-970A-18B14DFD7067}"/>
              </a:ext>
            </a:extLst>
          </p:cNvPr>
          <p:cNvSpPr/>
          <p:nvPr/>
        </p:nvSpPr>
        <p:spPr>
          <a:xfrm>
            <a:off x="9838888" y="2281256"/>
            <a:ext cx="21499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/>
              <a:t>[0.712, 0.873, 0.291, … ]</a:t>
            </a:r>
            <a:endParaRPr lang="ko-KR" altLang="en-US" sz="1400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1F834A25-8A1C-4622-BE04-66CF6D73FF96}"/>
              </a:ext>
            </a:extLst>
          </p:cNvPr>
          <p:cNvSpPr/>
          <p:nvPr/>
        </p:nvSpPr>
        <p:spPr>
          <a:xfrm>
            <a:off x="9838888" y="2546402"/>
            <a:ext cx="2109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/>
              <a:t>[0.664, 0.881, 0.441, … ]</a:t>
            </a:r>
            <a:endParaRPr lang="ko-KR" altLang="en-US" sz="1400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F22F60EE-0A2A-47AA-8BC7-13C8F9BAEA7A}"/>
              </a:ext>
            </a:extLst>
          </p:cNvPr>
          <p:cNvSpPr/>
          <p:nvPr/>
        </p:nvSpPr>
        <p:spPr>
          <a:xfrm>
            <a:off x="9804819" y="4668409"/>
            <a:ext cx="2109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/>
              <a:t>[0.467, 0.098, 0.727, … ]</a:t>
            </a:r>
            <a:endParaRPr lang="ko-KR" altLang="en-US" sz="1400" dirty="0"/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23B07993-FB05-47D8-9F2F-E8643355A861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9002337" y="3697598"/>
            <a:ext cx="876626" cy="10177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651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</a:rPr>
              <a:t> – DRL Model</a:t>
            </a:r>
            <a:endParaRPr lang="ko-KR" altLang="en-US" sz="6000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Architecture</a:t>
            </a:r>
            <a:endParaRPr lang="en-US" altLang="ko-KR" sz="12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DRL Model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sz="1600" dirty="0"/>
              <a:t>Input</a:t>
            </a:r>
            <a:r>
              <a:rPr lang="ko-KR" altLang="en-US" sz="1600" dirty="0"/>
              <a:t> </a:t>
            </a:r>
            <a:r>
              <a:rPr lang="en-US" altLang="ko-KR" sz="1600" dirty="0"/>
              <a:t>:</a:t>
            </a:r>
            <a:r>
              <a:rPr lang="ko-KR" altLang="en-US" sz="1600" dirty="0"/>
              <a:t> </a:t>
            </a:r>
            <a:r>
              <a:rPr lang="en-US" altLang="ko-KR" sz="1600" dirty="0"/>
              <a:t>Each node’s embedding vector + target service vector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sz="1600" dirty="0"/>
              <a:t>Output : Each node score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sz="1600" dirty="0"/>
              <a:t>DRL Algorithm</a:t>
            </a:r>
          </a:p>
          <a:p>
            <a:pPr lvl="3">
              <a:lnSpc>
                <a:spcPct val="150000"/>
              </a:lnSpc>
              <a:defRPr/>
            </a:pPr>
            <a:r>
              <a:rPr lang="en-US" altLang="ko-KR" sz="1100" dirty="0"/>
              <a:t>SAC / TD3 / DQN</a:t>
            </a:r>
            <a:endParaRPr lang="en-US" altLang="ko-KR" sz="1100" dirty="0">
              <a:sym typeface="Wingdings" panose="05000000000000000000" pitchFamily="2" charset="2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A7A97C50-B7A5-40B2-9DEF-74E2AE62EC36}"/>
              </a:ext>
            </a:extLst>
          </p:cNvPr>
          <p:cNvSpPr/>
          <p:nvPr/>
        </p:nvSpPr>
        <p:spPr>
          <a:xfrm>
            <a:off x="8499291" y="2406404"/>
            <a:ext cx="1197429" cy="34725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Policy</a:t>
            </a:r>
            <a:br>
              <a:rPr lang="en-US" altLang="ko-KR" b="1" dirty="0">
                <a:solidFill>
                  <a:schemeClr val="tx1"/>
                </a:solidFill>
              </a:rPr>
            </a:br>
            <a:r>
              <a:rPr lang="en-US" altLang="ko-KR" b="1" dirty="0">
                <a:solidFill>
                  <a:schemeClr val="tx1"/>
                </a:solidFill>
              </a:rPr>
              <a:t>/</a:t>
            </a:r>
            <a:br>
              <a:rPr lang="en-US" altLang="ko-KR" b="1" dirty="0">
                <a:solidFill>
                  <a:schemeClr val="tx1"/>
                </a:solidFill>
              </a:rPr>
            </a:br>
            <a:r>
              <a:rPr lang="en-US" altLang="ko-KR" b="1" dirty="0">
                <a:solidFill>
                  <a:schemeClr val="tx1"/>
                </a:solidFill>
              </a:rPr>
              <a:t>Value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C5D1423E-6D40-4429-980F-E0A4C5DC565D}"/>
              </a:ext>
            </a:extLst>
          </p:cNvPr>
          <p:cNvCxnSpPr>
            <a:cxnSpLocks/>
            <a:stCxn id="17" idx="3"/>
            <a:endCxn id="42" idx="1"/>
          </p:cNvCxnSpPr>
          <p:nvPr/>
        </p:nvCxnSpPr>
        <p:spPr>
          <a:xfrm>
            <a:off x="7761514" y="3627784"/>
            <a:ext cx="737777" cy="5148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12848D0-3C74-4D4F-B83F-ECD62340198C}"/>
              </a:ext>
            </a:extLst>
          </p:cNvPr>
          <p:cNvSpPr txBox="1"/>
          <p:nvPr/>
        </p:nvSpPr>
        <p:spPr>
          <a:xfrm>
            <a:off x="10552829" y="2968924"/>
            <a:ext cx="97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Action</a:t>
            </a:r>
            <a:endParaRPr lang="ko-KR" altLang="en-US" b="1" dirty="0"/>
          </a:p>
        </p:txBody>
      </p: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525A40B4-78DE-45BA-943E-6AAB3842290E}"/>
              </a:ext>
            </a:extLst>
          </p:cNvPr>
          <p:cNvCxnSpPr>
            <a:cxnSpLocks/>
            <a:stCxn id="42" idx="3"/>
            <a:endCxn id="69" idx="1"/>
          </p:cNvCxnSpPr>
          <p:nvPr/>
        </p:nvCxnSpPr>
        <p:spPr>
          <a:xfrm flipV="1">
            <a:off x="9696720" y="4142674"/>
            <a:ext cx="918665" cy="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E8CCCDDB-5158-456D-A031-D381F3541526}"/>
              </a:ext>
            </a:extLst>
          </p:cNvPr>
          <p:cNvSpPr txBox="1"/>
          <p:nvPr/>
        </p:nvSpPr>
        <p:spPr>
          <a:xfrm>
            <a:off x="10615385" y="3450176"/>
            <a:ext cx="9797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{ </a:t>
            </a:r>
          </a:p>
          <a:p>
            <a:r>
              <a:rPr lang="en-US" altLang="ko-KR" sz="1400" dirty="0"/>
              <a:t>  0.001,</a:t>
            </a:r>
          </a:p>
          <a:p>
            <a:r>
              <a:rPr lang="en-US" altLang="ko-KR" sz="1400" dirty="0"/>
              <a:t>  0.020,</a:t>
            </a:r>
          </a:p>
          <a:p>
            <a:r>
              <a:rPr lang="en-US" altLang="ko-KR" sz="1400" dirty="0"/>
              <a:t>  0.910,</a:t>
            </a:r>
          </a:p>
          <a:p>
            <a:r>
              <a:rPr lang="en-US" altLang="ko-KR" sz="1400" dirty="0"/>
              <a:t>  0.069</a:t>
            </a:r>
          </a:p>
          <a:p>
            <a:r>
              <a:rPr lang="en-US" altLang="ko-KR" sz="1400" dirty="0"/>
              <a:t>}</a:t>
            </a:r>
            <a:endParaRPr lang="ko-KR" altLang="en-US" sz="1400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0BF26AE2-18D2-41E1-9F76-DC890F82E7D8}"/>
              </a:ext>
            </a:extLst>
          </p:cNvPr>
          <p:cNvGrpSpPr/>
          <p:nvPr/>
        </p:nvGrpSpPr>
        <p:grpSpPr>
          <a:xfrm>
            <a:off x="5577497" y="2968924"/>
            <a:ext cx="2184017" cy="2733496"/>
            <a:chOff x="5577497" y="2255248"/>
            <a:chExt cx="2184017" cy="273349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6374BA-7F92-45D7-AE78-475C192DB167}"/>
                </a:ext>
              </a:extLst>
            </p:cNvPr>
            <p:cNvSpPr txBox="1"/>
            <p:nvPr/>
          </p:nvSpPr>
          <p:spPr>
            <a:xfrm>
              <a:off x="6139621" y="3346974"/>
              <a:ext cx="979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/>
                <a:t>Node Vector</a:t>
              </a:r>
              <a:endParaRPr lang="ko-KR" altLang="en-US" b="1" dirty="0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32B551E8-CD07-410F-9535-D652C0F2E442}"/>
                </a:ext>
              </a:extLst>
            </p:cNvPr>
            <p:cNvSpPr/>
            <p:nvPr/>
          </p:nvSpPr>
          <p:spPr>
            <a:xfrm>
              <a:off x="5611566" y="2255248"/>
              <a:ext cx="21499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[0.320, 0.911, 0.083, … ]</a:t>
              </a:r>
              <a:endParaRPr lang="ko-KR" altLang="en-US" sz="1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9CE283-4BA2-4962-B8FA-A1B76EF8EB6B}"/>
                </a:ext>
              </a:extLst>
            </p:cNvPr>
            <p:cNvSpPr txBox="1"/>
            <p:nvPr/>
          </p:nvSpPr>
          <p:spPr>
            <a:xfrm>
              <a:off x="5723880" y="4342413"/>
              <a:ext cx="1811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/>
                <a:t>Target Service Vector</a:t>
              </a:r>
              <a:endParaRPr lang="ko-KR" altLang="en-US" b="1" dirty="0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03EA7B02-981F-471E-93DF-4BCF4E6B7BED}"/>
                </a:ext>
              </a:extLst>
            </p:cNvPr>
            <p:cNvSpPr/>
            <p:nvPr/>
          </p:nvSpPr>
          <p:spPr>
            <a:xfrm>
              <a:off x="5611566" y="2526832"/>
              <a:ext cx="21098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[0.213, 0.119, 0.783, … ]</a:t>
              </a:r>
              <a:endParaRPr lang="ko-KR" altLang="en-US" sz="1400" dirty="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56EDBB5E-4C38-4034-A66F-2073E8BAD026}"/>
                </a:ext>
              </a:extLst>
            </p:cNvPr>
            <p:cNvSpPr/>
            <p:nvPr/>
          </p:nvSpPr>
          <p:spPr>
            <a:xfrm>
              <a:off x="5611566" y="2760219"/>
              <a:ext cx="21499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[0.712, 0.873, 0.291, … ]</a:t>
              </a:r>
              <a:endParaRPr lang="ko-KR" altLang="en-US" sz="1400" dirty="0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1FB21ADE-3B49-42DC-9F2E-F77F313F641D}"/>
                </a:ext>
              </a:extLst>
            </p:cNvPr>
            <p:cNvSpPr/>
            <p:nvPr/>
          </p:nvSpPr>
          <p:spPr>
            <a:xfrm>
              <a:off x="5611566" y="3025365"/>
              <a:ext cx="21098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[0.664, 0.881, 0.441, … ]</a:t>
              </a:r>
              <a:endParaRPr lang="ko-KR" altLang="en-US" sz="1400" dirty="0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05669CC-4FB9-40A9-A49D-4941B2D82602}"/>
                </a:ext>
              </a:extLst>
            </p:cNvPr>
            <p:cNvSpPr/>
            <p:nvPr/>
          </p:nvSpPr>
          <p:spPr>
            <a:xfrm>
              <a:off x="5577497" y="4015258"/>
              <a:ext cx="21098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[0.467, 0.098, 0.727, … ]</a:t>
              </a:r>
              <a:endParaRPr lang="ko-KR" altLang="en-US" sz="1400" dirty="0"/>
            </a:p>
          </p:txBody>
        </p:sp>
      </p:grp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EEE4086D-6C88-4ACF-8123-3DFFC283D09F}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7796213" y="4142676"/>
            <a:ext cx="703078" cy="6381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822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Implementation</a:t>
            </a:r>
            <a:r>
              <a:rPr lang="en-US" altLang="ko-KR" dirty="0">
                <a:solidFill>
                  <a:srgbClr val="0000FF"/>
                </a:solidFill>
              </a:rPr>
              <a:t> – DRL Model</a:t>
            </a:r>
            <a:endParaRPr lang="ko-KR" altLang="en-US" sz="6000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Multi-Agent DRL model Architecture</a:t>
            </a:r>
          </a:p>
          <a:p>
            <a:pPr lvl="2">
              <a:lnSpc>
                <a:spcPct val="150000"/>
              </a:lnSpc>
              <a:defRPr/>
            </a:pPr>
            <a:endParaRPr lang="en-US" altLang="ko-KR" sz="1200" dirty="0"/>
          </a:p>
          <a:p>
            <a:pPr lvl="1">
              <a:lnSpc>
                <a:spcPct val="150000"/>
              </a:lnSpc>
              <a:defRPr/>
            </a:pPr>
            <a:endParaRPr lang="en-US" altLang="ko-KR" sz="1600" dirty="0"/>
          </a:p>
        </p:txBody>
      </p:sp>
      <p:grpSp>
        <p:nvGrpSpPr>
          <p:cNvPr id="123" name="그룹 122">
            <a:extLst>
              <a:ext uri="{FF2B5EF4-FFF2-40B4-BE49-F238E27FC236}">
                <a16:creationId xmlns:a16="http://schemas.microsoft.com/office/drawing/2014/main" id="{3C891E0F-D77E-49C1-BED4-62CA641861A0}"/>
              </a:ext>
            </a:extLst>
          </p:cNvPr>
          <p:cNvGrpSpPr/>
          <p:nvPr/>
        </p:nvGrpSpPr>
        <p:grpSpPr>
          <a:xfrm>
            <a:off x="114752" y="989908"/>
            <a:ext cx="11962495" cy="5452456"/>
            <a:chOff x="-564348" y="1212308"/>
            <a:chExt cx="11962495" cy="5452456"/>
          </a:xfrm>
        </p:grpSpPr>
        <p:sp>
          <p:nvSpPr>
            <p:cNvPr id="124" name="직사각형 123">
              <a:extLst>
                <a:ext uri="{FF2B5EF4-FFF2-40B4-BE49-F238E27FC236}">
                  <a16:creationId xmlns:a16="http://schemas.microsoft.com/office/drawing/2014/main" id="{034B5B3A-611C-4378-8A4C-BA421F1E0C10}"/>
                </a:ext>
              </a:extLst>
            </p:cNvPr>
            <p:cNvSpPr/>
            <p:nvPr/>
          </p:nvSpPr>
          <p:spPr>
            <a:xfrm>
              <a:off x="1903913" y="2272178"/>
              <a:ext cx="1197429" cy="347254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GNN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25" name="직선 화살표 연결선 124">
              <a:extLst>
                <a:ext uri="{FF2B5EF4-FFF2-40B4-BE49-F238E27FC236}">
                  <a16:creationId xmlns:a16="http://schemas.microsoft.com/office/drawing/2014/main" id="{3D1AF418-FCA0-4192-8F23-DBCC651D3F8D}"/>
                </a:ext>
              </a:extLst>
            </p:cNvPr>
            <p:cNvCxnSpPr>
              <a:cxnSpLocks/>
              <a:endCxn id="124" idx="1"/>
            </p:cNvCxnSpPr>
            <p:nvPr/>
          </p:nvCxnSpPr>
          <p:spPr>
            <a:xfrm>
              <a:off x="1180363" y="4008450"/>
              <a:ext cx="72355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DAB09E9-DD87-4E81-BF73-A48759D9D59E}"/>
                </a:ext>
              </a:extLst>
            </p:cNvPr>
            <p:cNvSpPr txBox="1"/>
            <p:nvPr/>
          </p:nvSpPr>
          <p:spPr>
            <a:xfrm>
              <a:off x="4169971" y="5869403"/>
              <a:ext cx="979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/>
                <a:t>Node Vector</a:t>
              </a:r>
              <a:endParaRPr lang="ko-KR" altLang="en-US" b="1" dirty="0"/>
            </a:p>
          </p:txBody>
        </p:sp>
        <p:cxnSp>
          <p:nvCxnSpPr>
            <p:cNvPr id="127" name="직선 화살표 연결선 126">
              <a:extLst>
                <a:ext uri="{FF2B5EF4-FFF2-40B4-BE49-F238E27FC236}">
                  <a16:creationId xmlns:a16="http://schemas.microsoft.com/office/drawing/2014/main" id="{005BC67A-4659-412E-8062-849FDFD765A1}"/>
                </a:ext>
              </a:extLst>
            </p:cNvPr>
            <p:cNvCxnSpPr>
              <a:cxnSpLocks/>
              <a:stCxn id="124" idx="3"/>
            </p:cNvCxnSpPr>
            <p:nvPr/>
          </p:nvCxnSpPr>
          <p:spPr>
            <a:xfrm flipV="1">
              <a:off x="3101342" y="4008449"/>
              <a:ext cx="408793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직사각형 127">
              <a:extLst>
                <a:ext uri="{FF2B5EF4-FFF2-40B4-BE49-F238E27FC236}">
                  <a16:creationId xmlns:a16="http://schemas.microsoft.com/office/drawing/2014/main" id="{B3F40D42-E013-4BB9-A9D7-22BB9BFB3E5F}"/>
                </a:ext>
              </a:extLst>
            </p:cNvPr>
            <p:cNvSpPr/>
            <p:nvPr/>
          </p:nvSpPr>
          <p:spPr>
            <a:xfrm>
              <a:off x="8209409" y="2014308"/>
              <a:ext cx="1197429" cy="83874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Policy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/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Value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29" name="직선 화살표 연결선 128">
              <a:extLst>
                <a:ext uri="{FF2B5EF4-FFF2-40B4-BE49-F238E27FC236}">
                  <a16:creationId xmlns:a16="http://schemas.microsoft.com/office/drawing/2014/main" id="{AC84AC54-E470-4A59-93FB-9E001E7BF14B}"/>
                </a:ext>
              </a:extLst>
            </p:cNvPr>
            <p:cNvCxnSpPr>
              <a:cxnSpLocks/>
              <a:stCxn id="161" idx="3"/>
              <a:endCxn id="128" idx="1"/>
            </p:cNvCxnSpPr>
            <p:nvPr/>
          </p:nvCxnSpPr>
          <p:spPr>
            <a:xfrm>
              <a:off x="7653873" y="2432416"/>
              <a:ext cx="555536" cy="12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FB671B44-A603-49D1-A9EF-DA539484BAAD}"/>
                </a:ext>
              </a:extLst>
            </p:cNvPr>
            <p:cNvSpPr txBox="1"/>
            <p:nvPr/>
          </p:nvSpPr>
          <p:spPr>
            <a:xfrm>
              <a:off x="10325503" y="1700471"/>
              <a:ext cx="979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/>
                <a:t>Action</a:t>
              </a:r>
              <a:endParaRPr lang="ko-KR" altLang="en-US" b="1" dirty="0"/>
            </a:p>
          </p:txBody>
        </p:sp>
        <p:cxnSp>
          <p:nvCxnSpPr>
            <p:cNvPr id="131" name="직선 화살표 연결선 130">
              <a:extLst>
                <a:ext uri="{FF2B5EF4-FFF2-40B4-BE49-F238E27FC236}">
                  <a16:creationId xmlns:a16="http://schemas.microsoft.com/office/drawing/2014/main" id="{1F04ECB2-0251-4DC7-A14E-BAF7A2C67AAE}"/>
                </a:ext>
              </a:extLst>
            </p:cNvPr>
            <p:cNvCxnSpPr>
              <a:cxnSpLocks/>
              <a:stCxn id="128" idx="3"/>
              <a:endCxn id="132" idx="1"/>
            </p:cNvCxnSpPr>
            <p:nvPr/>
          </p:nvCxnSpPr>
          <p:spPr>
            <a:xfrm flipV="1">
              <a:off x="9406838" y="2432238"/>
              <a:ext cx="1011595" cy="14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9F3B96C0-E870-4D0E-A8AE-3DDC0613357F}"/>
                </a:ext>
              </a:extLst>
            </p:cNvPr>
            <p:cNvSpPr txBox="1"/>
            <p:nvPr/>
          </p:nvSpPr>
          <p:spPr>
            <a:xfrm>
              <a:off x="10418433" y="2278349"/>
              <a:ext cx="9797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0.001</a:t>
              </a:r>
              <a:endParaRPr lang="ko-KR" altLang="en-US" sz="1400" dirty="0"/>
            </a:p>
          </p:txBody>
        </p:sp>
        <p:grpSp>
          <p:nvGrpSpPr>
            <p:cNvPr id="133" name="그룹 132">
              <a:extLst>
                <a:ext uri="{FF2B5EF4-FFF2-40B4-BE49-F238E27FC236}">
                  <a16:creationId xmlns:a16="http://schemas.microsoft.com/office/drawing/2014/main" id="{B7B9E9F7-BEB2-4FED-9F61-A6484C624D94}"/>
                </a:ext>
              </a:extLst>
            </p:cNvPr>
            <p:cNvGrpSpPr/>
            <p:nvPr/>
          </p:nvGrpSpPr>
          <p:grpSpPr>
            <a:xfrm>
              <a:off x="-564348" y="3231241"/>
              <a:ext cx="1583000" cy="2245419"/>
              <a:chOff x="999295" y="2617281"/>
              <a:chExt cx="1583000" cy="2245419"/>
            </a:xfrm>
          </p:grpSpPr>
          <p:pic>
            <p:nvPicPr>
              <p:cNvPr id="162" name="그림 161">
                <a:extLst>
                  <a:ext uri="{FF2B5EF4-FFF2-40B4-BE49-F238E27FC236}">
                    <a16:creationId xmlns:a16="http://schemas.microsoft.com/office/drawing/2014/main" id="{B6AA0A5B-0256-4F94-AB29-A33D26117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295" y="2617281"/>
                <a:ext cx="1583000" cy="1009845"/>
              </a:xfrm>
              <a:prstGeom prst="rect">
                <a:avLst/>
              </a:prstGeom>
            </p:spPr>
          </p:pic>
          <p:pic>
            <p:nvPicPr>
              <p:cNvPr id="163" name="그림 162">
                <a:extLst>
                  <a:ext uri="{FF2B5EF4-FFF2-40B4-BE49-F238E27FC236}">
                    <a16:creationId xmlns:a16="http://schemas.microsoft.com/office/drawing/2014/main" id="{99C5A1BA-D4AD-48A2-BCB0-82819F59EE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295" y="3811915"/>
                <a:ext cx="1583000" cy="1050785"/>
              </a:xfrm>
              <a:prstGeom prst="rect">
                <a:avLst/>
              </a:prstGeom>
            </p:spPr>
          </p:pic>
        </p:grpSp>
        <p:sp>
          <p:nvSpPr>
            <p:cNvPr id="134" name="직사각형 133">
              <a:extLst>
                <a:ext uri="{FF2B5EF4-FFF2-40B4-BE49-F238E27FC236}">
                  <a16:creationId xmlns:a16="http://schemas.microsoft.com/office/drawing/2014/main" id="{27A36279-8AF0-4EB3-8967-C3D0617E403D}"/>
                </a:ext>
              </a:extLst>
            </p:cNvPr>
            <p:cNvSpPr/>
            <p:nvPr/>
          </p:nvSpPr>
          <p:spPr>
            <a:xfrm>
              <a:off x="1524000" y="1849054"/>
              <a:ext cx="8236215" cy="48157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rmAutofit/>
            </a:bodyPr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DRL Model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7D43F8FE-AB8C-4C7F-BB36-B7A7A7D67208}"/>
                </a:ext>
              </a:extLst>
            </p:cNvPr>
            <p:cNvSpPr txBox="1"/>
            <p:nvPr/>
          </p:nvSpPr>
          <p:spPr>
            <a:xfrm>
              <a:off x="-137441" y="2618722"/>
              <a:ext cx="729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/>
                <a:t>State</a:t>
              </a:r>
              <a:endParaRPr lang="ko-KR" altLang="en-US" b="1" dirty="0"/>
            </a:p>
          </p:txBody>
        </p:sp>
        <p:cxnSp>
          <p:nvCxnSpPr>
            <p:cNvPr id="136" name="직선 화살표 연결선 135">
              <a:extLst>
                <a:ext uri="{FF2B5EF4-FFF2-40B4-BE49-F238E27FC236}">
                  <a16:creationId xmlns:a16="http://schemas.microsoft.com/office/drawing/2014/main" id="{39A3E2EC-E952-44C4-900E-C303D640B2C6}"/>
                </a:ext>
              </a:extLst>
            </p:cNvPr>
            <p:cNvCxnSpPr>
              <a:cxnSpLocks/>
              <a:stCxn id="160" idx="3"/>
              <a:endCxn id="137" idx="1"/>
            </p:cNvCxnSpPr>
            <p:nvPr/>
          </p:nvCxnSpPr>
          <p:spPr>
            <a:xfrm>
              <a:off x="7653873" y="3399076"/>
              <a:ext cx="546500" cy="4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직사각형 136">
              <a:extLst>
                <a:ext uri="{FF2B5EF4-FFF2-40B4-BE49-F238E27FC236}">
                  <a16:creationId xmlns:a16="http://schemas.microsoft.com/office/drawing/2014/main" id="{54458169-0C31-4E0C-87A4-98273370C40B}"/>
                </a:ext>
              </a:extLst>
            </p:cNvPr>
            <p:cNvSpPr/>
            <p:nvPr/>
          </p:nvSpPr>
          <p:spPr>
            <a:xfrm>
              <a:off x="8200373" y="2980202"/>
              <a:ext cx="1197429" cy="83874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Policy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/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Value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38" name="직사각형 137">
              <a:extLst>
                <a:ext uri="{FF2B5EF4-FFF2-40B4-BE49-F238E27FC236}">
                  <a16:creationId xmlns:a16="http://schemas.microsoft.com/office/drawing/2014/main" id="{DA97CCAF-A006-4AE9-BEB5-536220C4909B}"/>
                </a:ext>
              </a:extLst>
            </p:cNvPr>
            <p:cNvSpPr/>
            <p:nvPr/>
          </p:nvSpPr>
          <p:spPr>
            <a:xfrm>
              <a:off x="8196709" y="3934581"/>
              <a:ext cx="1197429" cy="83874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Policy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/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Value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39" name="직사각형 138">
              <a:extLst>
                <a:ext uri="{FF2B5EF4-FFF2-40B4-BE49-F238E27FC236}">
                  <a16:creationId xmlns:a16="http://schemas.microsoft.com/office/drawing/2014/main" id="{ADECB490-1C2B-49B3-A0BA-1BDB7753FD72}"/>
                </a:ext>
              </a:extLst>
            </p:cNvPr>
            <p:cNvSpPr/>
            <p:nvPr/>
          </p:nvSpPr>
          <p:spPr>
            <a:xfrm>
              <a:off x="8196709" y="4893487"/>
              <a:ext cx="1197429" cy="83874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Policy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/</a:t>
              </a:r>
              <a:br>
                <a:rPr lang="en-US" altLang="ko-KR" b="1" dirty="0">
                  <a:solidFill>
                    <a:schemeClr val="tx1"/>
                  </a:solidFill>
                </a:rPr>
              </a:br>
              <a:r>
                <a:rPr lang="en-US" altLang="ko-KR" b="1" dirty="0">
                  <a:solidFill>
                    <a:schemeClr val="tx1"/>
                  </a:solidFill>
                </a:rPr>
                <a:t>Value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40" name="직선 화살표 연결선 139">
              <a:extLst>
                <a:ext uri="{FF2B5EF4-FFF2-40B4-BE49-F238E27FC236}">
                  <a16:creationId xmlns:a16="http://schemas.microsoft.com/office/drawing/2014/main" id="{C74CE8D5-2E86-47E9-8778-3D279E554DA9}"/>
                </a:ext>
              </a:extLst>
            </p:cNvPr>
            <p:cNvCxnSpPr>
              <a:cxnSpLocks/>
              <a:stCxn id="159" idx="3"/>
              <a:endCxn id="138" idx="1"/>
            </p:cNvCxnSpPr>
            <p:nvPr/>
          </p:nvCxnSpPr>
          <p:spPr>
            <a:xfrm>
              <a:off x="7653873" y="4350802"/>
              <a:ext cx="542836" cy="31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직선 화살표 연결선 140">
              <a:extLst>
                <a:ext uri="{FF2B5EF4-FFF2-40B4-BE49-F238E27FC236}">
                  <a16:creationId xmlns:a16="http://schemas.microsoft.com/office/drawing/2014/main" id="{B3188189-E910-4044-AB77-E15181B90A4C}"/>
                </a:ext>
              </a:extLst>
            </p:cNvPr>
            <p:cNvCxnSpPr>
              <a:cxnSpLocks/>
              <a:stCxn id="158" idx="3"/>
              <a:endCxn id="139" idx="1"/>
            </p:cNvCxnSpPr>
            <p:nvPr/>
          </p:nvCxnSpPr>
          <p:spPr>
            <a:xfrm flipV="1">
              <a:off x="7653873" y="5312857"/>
              <a:ext cx="542836" cy="3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DDF7834F-7EA1-4FD5-93E6-4E5DFDB09867}"/>
                </a:ext>
              </a:extLst>
            </p:cNvPr>
            <p:cNvSpPr txBox="1"/>
            <p:nvPr/>
          </p:nvSpPr>
          <p:spPr>
            <a:xfrm>
              <a:off x="10418433" y="3228082"/>
              <a:ext cx="9797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0.020</a:t>
              </a:r>
              <a:endParaRPr lang="ko-KR" altLang="en-US" sz="1400" dirty="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B7A517B0-29B0-4AA0-BA81-73DBF8B5D117}"/>
                </a:ext>
              </a:extLst>
            </p:cNvPr>
            <p:cNvSpPr txBox="1"/>
            <p:nvPr/>
          </p:nvSpPr>
          <p:spPr>
            <a:xfrm>
              <a:off x="10418433" y="4200062"/>
              <a:ext cx="9797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/>
                <a:t>0.910</a:t>
              </a:r>
              <a:endParaRPr lang="ko-KR" altLang="en-US" sz="1400" b="1" dirty="0"/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7624DBA0-A6A8-40EF-A92D-A8C9632B63A9}"/>
                </a:ext>
              </a:extLst>
            </p:cNvPr>
            <p:cNvSpPr txBox="1"/>
            <p:nvPr/>
          </p:nvSpPr>
          <p:spPr>
            <a:xfrm>
              <a:off x="10418433" y="5152999"/>
              <a:ext cx="9797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0.069</a:t>
              </a:r>
              <a:endParaRPr lang="ko-KR" altLang="en-US" sz="1400" dirty="0"/>
            </a:p>
          </p:txBody>
        </p:sp>
        <p:cxnSp>
          <p:nvCxnSpPr>
            <p:cNvPr id="145" name="직선 화살표 연결선 144">
              <a:extLst>
                <a:ext uri="{FF2B5EF4-FFF2-40B4-BE49-F238E27FC236}">
                  <a16:creationId xmlns:a16="http://schemas.microsoft.com/office/drawing/2014/main" id="{6E89F7EF-123B-4AA1-9C8B-C9EC4D6996F4}"/>
                </a:ext>
              </a:extLst>
            </p:cNvPr>
            <p:cNvCxnSpPr>
              <a:cxnSpLocks/>
              <a:stCxn id="137" idx="3"/>
              <a:endCxn id="142" idx="1"/>
            </p:cNvCxnSpPr>
            <p:nvPr/>
          </p:nvCxnSpPr>
          <p:spPr>
            <a:xfrm flipV="1">
              <a:off x="9397802" y="3381971"/>
              <a:ext cx="1020631" cy="176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직선 화살표 연결선 145">
              <a:extLst>
                <a:ext uri="{FF2B5EF4-FFF2-40B4-BE49-F238E27FC236}">
                  <a16:creationId xmlns:a16="http://schemas.microsoft.com/office/drawing/2014/main" id="{3B1D43DD-E6CD-4613-80E2-E42BDA4A70CB}"/>
                </a:ext>
              </a:extLst>
            </p:cNvPr>
            <p:cNvCxnSpPr>
              <a:cxnSpLocks/>
              <a:stCxn id="138" idx="3"/>
              <a:endCxn id="143" idx="1"/>
            </p:cNvCxnSpPr>
            <p:nvPr/>
          </p:nvCxnSpPr>
          <p:spPr>
            <a:xfrm>
              <a:off x="9394138" y="4353951"/>
              <a:ext cx="102429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직선 화살표 연결선 146">
              <a:extLst>
                <a:ext uri="{FF2B5EF4-FFF2-40B4-BE49-F238E27FC236}">
                  <a16:creationId xmlns:a16="http://schemas.microsoft.com/office/drawing/2014/main" id="{D848041F-37CA-4D70-B6EB-73836E768404}"/>
                </a:ext>
              </a:extLst>
            </p:cNvPr>
            <p:cNvCxnSpPr>
              <a:cxnSpLocks/>
              <a:stCxn id="139" idx="3"/>
              <a:endCxn id="144" idx="1"/>
            </p:cNvCxnSpPr>
            <p:nvPr/>
          </p:nvCxnSpPr>
          <p:spPr>
            <a:xfrm flipV="1">
              <a:off x="9394138" y="5306888"/>
              <a:ext cx="1024295" cy="59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ADD628C7-7452-4B7C-ABB3-A21D8B772A9D}"/>
                </a:ext>
              </a:extLst>
            </p:cNvPr>
            <p:cNvSpPr txBox="1"/>
            <p:nvPr/>
          </p:nvSpPr>
          <p:spPr>
            <a:xfrm>
              <a:off x="1720887" y="5865189"/>
              <a:ext cx="1563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/>
                <a:t>Feature Extractor</a:t>
              </a:r>
              <a:endParaRPr lang="ko-KR" altLang="en-US" b="1" dirty="0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EF7F1F4D-B67B-4E12-89E3-1CB47734B0C1}"/>
                </a:ext>
              </a:extLst>
            </p:cNvPr>
            <p:cNvSpPr txBox="1"/>
            <p:nvPr/>
          </p:nvSpPr>
          <p:spPr>
            <a:xfrm>
              <a:off x="8026383" y="5866014"/>
              <a:ext cx="1563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/>
                <a:t>Multiple Agents</a:t>
              </a:r>
              <a:endParaRPr lang="ko-KR" altLang="en-US" b="1" dirty="0"/>
            </a:p>
          </p:txBody>
        </p:sp>
        <p:sp>
          <p:nvSpPr>
            <p:cNvPr id="150" name="직사각형 149">
              <a:extLst>
                <a:ext uri="{FF2B5EF4-FFF2-40B4-BE49-F238E27FC236}">
                  <a16:creationId xmlns:a16="http://schemas.microsoft.com/office/drawing/2014/main" id="{35BF0690-2025-4A48-94A4-41364A0D9445}"/>
                </a:ext>
              </a:extLst>
            </p:cNvPr>
            <p:cNvSpPr/>
            <p:nvPr/>
          </p:nvSpPr>
          <p:spPr>
            <a:xfrm>
              <a:off x="8026383" y="1894142"/>
              <a:ext cx="1563480" cy="46182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24791C29-F24E-4E52-A419-1799824CCF64}"/>
                </a:ext>
              </a:extLst>
            </p:cNvPr>
            <p:cNvSpPr txBox="1"/>
            <p:nvPr/>
          </p:nvSpPr>
          <p:spPr>
            <a:xfrm>
              <a:off x="5779971" y="1212308"/>
              <a:ext cx="2087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Share parameters</a:t>
              </a:r>
              <a:endParaRPr lang="ko-KR" altLang="en-US" dirty="0"/>
            </a:p>
          </p:txBody>
        </p:sp>
        <p:sp>
          <p:nvSpPr>
            <p:cNvPr id="152" name="자유형: 도형 151">
              <a:extLst>
                <a:ext uri="{FF2B5EF4-FFF2-40B4-BE49-F238E27FC236}">
                  <a16:creationId xmlns:a16="http://schemas.microsoft.com/office/drawing/2014/main" id="{1C05CFA0-DD36-433C-98C3-F0466D1590C4}"/>
                </a:ext>
              </a:extLst>
            </p:cNvPr>
            <p:cNvSpPr/>
            <p:nvPr/>
          </p:nvSpPr>
          <p:spPr>
            <a:xfrm>
              <a:off x="7886700" y="1325125"/>
              <a:ext cx="951309" cy="579875"/>
            </a:xfrm>
            <a:custGeom>
              <a:avLst/>
              <a:gdLst>
                <a:gd name="connsiteX0" fmla="*/ 0 w 951309"/>
                <a:gd name="connsiteY0" fmla="*/ 33775 h 579875"/>
                <a:gd name="connsiteX1" fmla="*/ 850900 w 951309"/>
                <a:gd name="connsiteY1" fmla="*/ 59175 h 579875"/>
                <a:gd name="connsiteX2" fmla="*/ 901700 w 951309"/>
                <a:gd name="connsiteY2" fmla="*/ 579875 h 57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1309" h="579875">
                  <a:moveTo>
                    <a:pt x="0" y="33775"/>
                  </a:moveTo>
                  <a:cubicBezTo>
                    <a:pt x="350308" y="966"/>
                    <a:pt x="700617" y="-31842"/>
                    <a:pt x="850900" y="59175"/>
                  </a:cubicBezTo>
                  <a:cubicBezTo>
                    <a:pt x="1001183" y="150192"/>
                    <a:pt x="951441" y="365033"/>
                    <a:pt x="901700" y="57987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3" name="직사각형 152">
              <a:extLst>
                <a:ext uri="{FF2B5EF4-FFF2-40B4-BE49-F238E27FC236}">
                  <a16:creationId xmlns:a16="http://schemas.microsoft.com/office/drawing/2014/main" id="{37202391-8FD7-48B5-BEE5-E9D9B70C4501}"/>
                </a:ext>
              </a:extLst>
            </p:cNvPr>
            <p:cNvSpPr/>
            <p:nvPr/>
          </p:nvSpPr>
          <p:spPr>
            <a:xfrm>
              <a:off x="3600000" y="2278528"/>
              <a:ext cx="21499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[0.320, 0.911, 0.083, … ]</a:t>
              </a:r>
              <a:endParaRPr lang="ko-KR" altLang="en-US" sz="1400" dirty="0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2718266-229F-40F9-94D5-AAB29DF687A3}"/>
                </a:ext>
              </a:extLst>
            </p:cNvPr>
            <p:cNvSpPr txBox="1"/>
            <p:nvPr/>
          </p:nvSpPr>
          <p:spPr>
            <a:xfrm>
              <a:off x="5693338" y="5865188"/>
              <a:ext cx="1811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/>
                <a:t>Target Service Vector</a:t>
              </a:r>
              <a:endParaRPr lang="ko-KR" altLang="en-US" b="1" dirty="0"/>
            </a:p>
          </p:txBody>
        </p:sp>
        <p:sp>
          <p:nvSpPr>
            <p:cNvPr id="155" name="직사각형 154">
              <a:extLst>
                <a:ext uri="{FF2B5EF4-FFF2-40B4-BE49-F238E27FC236}">
                  <a16:creationId xmlns:a16="http://schemas.microsoft.com/office/drawing/2014/main" id="{36FD2CED-18F6-465F-9EF9-68700AFE8AA3}"/>
                </a:ext>
              </a:extLst>
            </p:cNvPr>
            <p:cNvSpPr/>
            <p:nvPr/>
          </p:nvSpPr>
          <p:spPr>
            <a:xfrm>
              <a:off x="3600000" y="3244892"/>
              <a:ext cx="21098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[0.213, 0.119, 0.783, … ]</a:t>
              </a:r>
              <a:endParaRPr lang="ko-KR" altLang="en-US" sz="1400" dirty="0"/>
            </a:p>
          </p:txBody>
        </p:sp>
        <p:sp>
          <p:nvSpPr>
            <p:cNvPr id="156" name="직사각형 155">
              <a:extLst>
                <a:ext uri="{FF2B5EF4-FFF2-40B4-BE49-F238E27FC236}">
                  <a16:creationId xmlns:a16="http://schemas.microsoft.com/office/drawing/2014/main" id="{31FEE55D-57D1-4430-B0BF-D9B0770B55A8}"/>
                </a:ext>
              </a:extLst>
            </p:cNvPr>
            <p:cNvSpPr/>
            <p:nvPr/>
          </p:nvSpPr>
          <p:spPr>
            <a:xfrm>
              <a:off x="3600000" y="4196913"/>
              <a:ext cx="21499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[0.712, 0.873, 0.291, … ]</a:t>
              </a:r>
              <a:endParaRPr lang="ko-KR" altLang="en-US" sz="1400" dirty="0"/>
            </a:p>
          </p:txBody>
        </p:sp>
        <p:sp>
          <p:nvSpPr>
            <p:cNvPr id="157" name="직사각형 156">
              <a:extLst>
                <a:ext uri="{FF2B5EF4-FFF2-40B4-BE49-F238E27FC236}">
                  <a16:creationId xmlns:a16="http://schemas.microsoft.com/office/drawing/2014/main" id="{91BBE8F3-31A3-4CF1-A3A2-50DBD7D35C57}"/>
                </a:ext>
              </a:extLst>
            </p:cNvPr>
            <p:cNvSpPr/>
            <p:nvPr/>
          </p:nvSpPr>
          <p:spPr>
            <a:xfrm>
              <a:off x="3600000" y="5159939"/>
              <a:ext cx="21098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[0.664, 0.881, 0.441, … ]</a:t>
              </a:r>
              <a:endParaRPr lang="ko-KR" altLang="en-US" sz="1400" dirty="0"/>
            </a:p>
          </p:txBody>
        </p:sp>
        <p:sp>
          <p:nvSpPr>
            <p:cNvPr id="158" name="직사각형 157">
              <a:extLst>
                <a:ext uri="{FF2B5EF4-FFF2-40B4-BE49-F238E27FC236}">
                  <a16:creationId xmlns:a16="http://schemas.microsoft.com/office/drawing/2014/main" id="{97E0360B-7670-40BB-96EF-80C662FACD82}"/>
                </a:ext>
              </a:extLst>
            </p:cNvPr>
            <p:cNvSpPr/>
            <p:nvPr/>
          </p:nvSpPr>
          <p:spPr>
            <a:xfrm>
              <a:off x="5544000" y="5159348"/>
              <a:ext cx="21098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[0.467, 0.098, 0.727, … ]</a:t>
              </a:r>
              <a:endParaRPr lang="ko-KR" altLang="en-US" sz="1400" dirty="0"/>
            </a:p>
          </p:txBody>
        </p:sp>
        <p:sp>
          <p:nvSpPr>
            <p:cNvPr id="159" name="직사각형 158">
              <a:extLst>
                <a:ext uri="{FF2B5EF4-FFF2-40B4-BE49-F238E27FC236}">
                  <a16:creationId xmlns:a16="http://schemas.microsoft.com/office/drawing/2014/main" id="{C561B5DC-281D-4B01-A563-67480363F184}"/>
                </a:ext>
              </a:extLst>
            </p:cNvPr>
            <p:cNvSpPr/>
            <p:nvPr/>
          </p:nvSpPr>
          <p:spPr>
            <a:xfrm>
              <a:off x="5544000" y="4196913"/>
              <a:ext cx="21098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[0.467, 0.098, 0.727, … ]</a:t>
              </a:r>
              <a:endParaRPr lang="ko-KR" altLang="en-US" sz="1400" dirty="0"/>
            </a:p>
          </p:txBody>
        </p:sp>
        <p:sp>
          <p:nvSpPr>
            <p:cNvPr id="160" name="직사각형 159">
              <a:extLst>
                <a:ext uri="{FF2B5EF4-FFF2-40B4-BE49-F238E27FC236}">
                  <a16:creationId xmlns:a16="http://schemas.microsoft.com/office/drawing/2014/main" id="{698FC55B-1C77-4C22-A086-ECEE8B9648A4}"/>
                </a:ext>
              </a:extLst>
            </p:cNvPr>
            <p:cNvSpPr/>
            <p:nvPr/>
          </p:nvSpPr>
          <p:spPr>
            <a:xfrm>
              <a:off x="5544000" y="3245187"/>
              <a:ext cx="21098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[0.467, 0.098, 0.727, … ]</a:t>
              </a:r>
              <a:endParaRPr lang="ko-KR" altLang="en-US" sz="1400" dirty="0"/>
            </a:p>
          </p:txBody>
        </p:sp>
        <p:sp>
          <p:nvSpPr>
            <p:cNvPr id="161" name="직사각형 160">
              <a:extLst>
                <a:ext uri="{FF2B5EF4-FFF2-40B4-BE49-F238E27FC236}">
                  <a16:creationId xmlns:a16="http://schemas.microsoft.com/office/drawing/2014/main" id="{214B15F1-70AE-4299-AA77-3C0265B000FD}"/>
                </a:ext>
              </a:extLst>
            </p:cNvPr>
            <p:cNvSpPr/>
            <p:nvPr/>
          </p:nvSpPr>
          <p:spPr>
            <a:xfrm>
              <a:off x="5544000" y="2278527"/>
              <a:ext cx="21098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/>
                <a:t>[0.467, 0.098, 0.727, … ]</a:t>
              </a:r>
              <a:endParaRPr lang="ko-KR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072434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Evaluation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Hardware and Software spec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4 Nodes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10 Services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8993CE6-8A6D-4333-81EB-F2517C0A9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534" y="2707592"/>
            <a:ext cx="3534268" cy="102884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B77E96D-6D49-4111-9ACC-1FFD5CAA6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6" y="3578413"/>
            <a:ext cx="4372585" cy="295316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A6C6581-9B6D-40DD-889D-522FAC7C3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807" y="2453269"/>
            <a:ext cx="3818369" cy="40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83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ko-KR" dirty="0">
                <a:solidFill>
                  <a:srgbClr val="0000FF"/>
                </a:solidFill>
              </a:rPr>
              <a:t>Evaluation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Service Function Chaining (SFC)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Each network function forward traffic to</a:t>
            </a:r>
            <a:r>
              <a:rPr lang="ko-KR" altLang="en-US" sz="2000" dirty="0"/>
              <a:t> </a:t>
            </a:r>
            <a:r>
              <a:rPr lang="en-US" altLang="ko-KR" sz="2000" dirty="0"/>
              <a:t>next network function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It consume</a:t>
            </a:r>
            <a:r>
              <a:rPr lang="ko-KR" altLang="en-US" sz="2000" dirty="0"/>
              <a:t> </a:t>
            </a:r>
            <a:r>
              <a:rPr lang="en-US" altLang="ko-KR" sz="2000" dirty="0"/>
              <a:t>CPU / Memory / Disk / Bandwidth with</a:t>
            </a:r>
            <a:r>
              <a:rPr lang="ko-KR" altLang="en-US" sz="2000" dirty="0"/>
              <a:t> </a:t>
            </a:r>
            <a:r>
              <a:rPr lang="en-US" altLang="ko-KR" sz="2000" dirty="0"/>
              <a:t>stress-ng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2BB94F69-8C62-4A81-B662-9C1FED0FF12B}"/>
              </a:ext>
            </a:extLst>
          </p:cNvPr>
          <p:cNvGrpSpPr/>
          <p:nvPr/>
        </p:nvGrpSpPr>
        <p:grpSpPr>
          <a:xfrm>
            <a:off x="269508" y="1483209"/>
            <a:ext cx="11652983" cy="4652494"/>
            <a:chOff x="473321" y="1731943"/>
            <a:chExt cx="11652983" cy="4652494"/>
          </a:xfrm>
        </p:grpSpPr>
        <p:sp>
          <p:nvSpPr>
            <p:cNvPr id="89" name="사각형: 둥근 모서리 88">
              <a:extLst>
                <a:ext uri="{FF2B5EF4-FFF2-40B4-BE49-F238E27FC236}">
                  <a16:creationId xmlns:a16="http://schemas.microsoft.com/office/drawing/2014/main" id="{85919EAD-AEAD-4368-B308-5F3F6340D4E2}"/>
                </a:ext>
              </a:extLst>
            </p:cNvPr>
            <p:cNvSpPr/>
            <p:nvPr/>
          </p:nvSpPr>
          <p:spPr>
            <a:xfrm>
              <a:off x="6743537" y="3750737"/>
              <a:ext cx="1860331" cy="263370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C376095-AB31-46D2-8CC3-89402FCF51CC}"/>
                </a:ext>
              </a:extLst>
            </p:cNvPr>
            <p:cNvSpPr txBox="1"/>
            <p:nvPr/>
          </p:nvSpPr>
          <p:spPr>
            <a:xfrm>
              <a:off x="6873566" y="3877443"/>
              <a:ext cx="1645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err="1"/>
                <a:t>LoadBalancer</a:t>
              </a:r>
              <a:endParaRPr lang="ko-KR" altLang="en-US" b="1" dirty="0"/>
            </a:p>
          </p:txBody>
        </p:sp>
        <p:sp>
          <p:nvSpPr>
            <p:cNvPr id="91" name="사각형: 둥근 모서리 90">
              <a:extLst>
                <a:ext uri="{FF2B5EF4-FFF2-40B4-BE49-F238E27FC236}">
                  <a16:creationId xmlns:a16="http://schemas.microsoft.com/office/drawing/2014/main" id="{6CD1CCC0-0F37-4ADD-A6F3-44F41071B9DC}"/>
                </a:ext>
              </a:extLst>
            </p:cNvPr>
            <p:cNvSpPr/>
            <p:nvPr/>
          </p:nvSpPr>
          <p:spPr>
            <a:xfrm>
              <a:off x="4157992" y="3750737"/>
              <a:ext cx="1860331" cy="263370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2491B39-0EC4-4576-A98E-6DDE552F1EEE}"/>
                </a:ext>
              </a:extLst>
            </p:cNvPr>
            <p:cNvSpPr txBox="1"/>
            <p:nvPr/>
          </p:nvSpPr>
          <p:spPr>
            <a:xfrm>
              <a:off x="4288021" y="3877443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IDS-1</a:t>
              </a:r>
              <a:endParaRPr lang="ko-KR" altLang="en-US" b="1" dirty="0"/>
            </a:p>
          </p:txBody>
        </p:sp>
        <p:sp>
          <p:nvSpPr>
            <p:cNvPr id="93" name="사각형: 둥근 모서리 92">
              <a:extLst>
                <a:ext uri="{FF2B5EF4-FFF2-40B4-BE49-F238E27FC236}">
                  <a16:creationId xmlns:a16="http://schemas.microsoft.com/office/drawing/2014/main" id="{1A56338F-74C6-4027-8EC9-C8559EAC3A64}"/>
                </a:ext>
              </a:extLst>
            </p:cNvPr>
            <p:cNvSpPr/>
            <p:nvPr/>
          </p:nvSpPr>
          <p:spPr>
            <a:xfrm>
              <a:off x="1572447" y="3750737"/>
              <a:ext cx="1860331" cy="263370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35DEFC6-38C9-4AC0-B073-0E315504A3AC}"/>
                </a:ext>
              </a:extLst>
            </p:cNvPr>
            <p:cNvSpPr txBox="1"/>
            <p:nvPr/>
          </p:nvSpPr>
          <p:spPr>
            <a:xfrm>
              <a:off x="1702476" y="3877443"/>
              <a:ext cx="1025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Firewall</a:t>
              </a:r>
              <a:endParaRPr lang="ko-KR" altLang="en-US" b="1" dirty="0"/>
            </a:p>
          </p:txBody>
        </p:sp>
        <p:sp>
          <p:nvSpPr>
            <p:cNvPr id="95" name="사각형: 둥근 모서리 94">
              <a:extLst>
                <a:ext uri="{FF2B5EF4-FFF2-40B4-BE49-F238E27FC236}">
                  <a16:creationId xmlns:a16="http://schemas.microsoft.com/office/drawing/2014/main" id="{9FE7D0DF-700A-4265-A1C6-383BA5ECC784}"/>
                </a:ext>
              </a:extLst>
            </p:cNvPr>
            <p:cNvSpPr/>
            <p:nvPr/>
          </p:nvSpPr>
          <p:spPr>
            <a:xfrm>
              <a:off x="9329082" y="3750737"/>
              <a:ext cx="1860331" cy="263370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F6C3B1F-161C-4EA2-8449-289586222158}"/>
                </a:ext>
              </a:extLst>
            </p:cNvPr>
            <p:cNvSpPr txBox="1"/>
            <p:nvPr/>
          </p:nvSpPr>
          <p:spPr>
            <a:xfrm>
              <a:off x="9459111" y="3877443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IDS-2</a:t>
              </a:r>
              <a:endParaRPr lang="ko-KR" altLang="en-US" b="1" dirty="0"/>
            </a:p>
          </p:txBody>
        </p:sp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EA5BE5B6-0F6E-429A-A8CC-4367D8CBDC69}"/>
                </a:ext>
              </a:extLst>
            </p:cNvPr>
            <p:cNvSpPr/>
            <p:nvPr/>
          </p:nvSpPr>
          <p:spPr>
            <a:xfrm>
              <a:off x="1870582" y="437808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사각형: 둥근 모서리 97">
              <a:extLst>
                <a:ext uri="{FF2B5EF4-FFF2-40B4-BE49-F238E27FC236}">
                  <a16:creationId xmlns:a16="http://schemas.microsoft.com/office/drawing/2014/main" id="{72886BF4-18CD-46F0-91D5-ACBB659437C8}"/>
                </a:ext>
              </a:extLst>
            </p:cNvPr>
            <p:cNvSpPr/>
            <p:nvPr/>
          </p:nvSpPr>
          <p:spPr>
            <a:xfrm>
              <a:off x="4157992" y="3750737"/>
              <a:ext cx="1860331" cy="263370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직사각형 98">
              <a:extLst>
                <a:ext uri="{FF2B5EF4-FFF2-40B4-BE49-F238E27FC236}">
                  <a16:creationId xmlns:a16="http://schemas.microsoft.com/office/drawing/2014/main" id="{98BF921C-4B96-46E5-A956-F76D9C03C57B}"/>
                </a:ext>
              </a:extLst>
            </p:cNvPr>
            <p:cNvSpPr/>
            <p:nvPr/>
          </p:nvSpPr>
          <p:spPr>
            <a:xfrm>
              <a:off x="1870582" y="501224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A0FE944B-9077-46A5-93AA-5DD83A9BD4FE}"/>
                </a:ext>
              </a:extLst>
            </p:cNvPr>
            <p:cNvSpPr/>
            <p:nvPr/>
          </p:nvSpPr>
          <p:spPr>
            <a:xfrm>
              <a:off x="1870581" y="564640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704F74F8-0556-4B8F-9E6E-0A3F4FF6F96A}"/>
                </a:ext>
              </a:extLst>
            </p:cNvPr>
            <p:cNvSpPr/>
            <p:nvPr/>
          </p:nvSpPr>
          <p:spPr>
            <a:xfrm>
              <a:off x="4484005" y="437808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421EA41E-924D-4012-ACFD-0E71A46C1DD4}"/>
                </a:ext>
              </a:extLst>
            </p:cNvPr>
            <p:cNvSpPr/>
            <p:nvPr/>
          </p:nvSpPr>
          <p:spPr>
            <a:xfrm>
              <a:off x="4484005" y="501224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3" name="직사각형 102">
              <a:extLst>
                <a:ext uri="{FF2B5EF4-FFF2-40B4-BE49-F238E27FC236}">
                  <a16:creationId xmlns:a16="http://schemas.microsoft.com/office/drawing/2014/main" id="{F220AADE-E659-40ED-9F55-48BF939E6CCD}"/>
                </a:ext>
              </a:extLst>
            </p:cNvPr>
            <p:cNvSpPr/>
            <p:nvPr/>
          </p:nvSpPr>
          <p:spPr>
            <a:xfrm>
              <a:off x="4484004" y="564640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2526A99E-C88F-41A0-B29B-FF32D55CB04A}"/>
                </a:ext>
              </a:extLst>
            </p:cNvPr>
            <p:cNvSpPr/>
            <p:nvPr/>
          </p:nvSpPr>
          <p:spPr>
            <a:xfrm>
              <a:off x="7070386" y="437808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9090AC52-2D81-4FC0-9824-68057ED4FB7F}"/>
                </a:ext>
              </a:extLst>
            </p:cNvPr>
            <p:cNvSpPr/>
            <p:nvPr/>
          </p:nvSpPr>
          <p:spPr>
            <a:xfrm>
              <a:off x="7070386" y="501224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E7465375-3B20-4194-96BF-52F68308FCCB}"/>
                </a:ext>
              </a:extLst>
            </p:cNvPr>
            <p:cNvSpPr/>
            <p:nvPr/>
          </p:nvSpPr>
          <p:spPr>
            <a:xfrm>
              <a:off x="7070385" y="564640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41D156D4-7F60-4E57-9CFE-4756AE0BFEC7}"/>
                </a:ext>
              </a:extLst>
            </p:cNvPr>
            <p:cNvSpPr/>
            <p:nvPr/>
          </p:nvSpPr>
          <p:spPr>
            <a:xfrm>
              <a:off x="9614476" y="437808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27C40A8E-B563-4908-92CB-857E776ECC3F}"/>
                </a:ext>
              </a:extLst>
            </p:cNvPr>
            <p:cNvSpPr/>
            <p:nvPr/>
          </p:nvSpPr>
          <p:spPr>
            <a:xfrm>
              <a:off x="9614476" y="501224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id="{7287C396-3C63-43F3-940C-81EA58766EC6}"/>
                </a:ext>
              </a:extLst>
            </p:cNvPr>
            <p:cNvSpPr/>
            <p:nvPr/>
          </p:nvSpPr>
          <p:spPr>
            <a:xfrm>
              <a:off x="9614475" y="564640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0" name="직선 화살표 연결선 109">
              <a:extLst>
                <a:ext uri="{FF2B5EF4-FFF2-40B4-BE49-F238E27FC236}">
                  <a16:creationId xmlns:a16="http://schemas.microsoft.com/office/drawing/2014/main" id="{443197D2-84CB-4926-9E1A-ADA2A442E78A}"/>
                </a:ext>
              </a:extLst>
            </p:cNvPr>
            <p:cNvCxnSpPr>
              <a:cxnSpLocks/>
              <a:endCxn id="97" idx="1"/>
            </p:cNvCxnSpPr>
            <p:nvPr/>
          </p:nvCxnSpPr>
          <p:spPr>
            <a:xfrm>
              <a:off x="536540" y="4609258"/>
              <a:ext cx="133404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직선 화살표 연결선 110">
              <a:extLst>
                <a:ext uri="{FF2B5EF4-FFF2-40B4-BE49-F238E27FC236}">
                  <a16:creationId xmlns:a16="http://schemas.microsoft.com/office/drawing/2014/main" id="{C5D8AB7E-8B0A-4ECE-A714-54E1B5D68167}"/>
                </a:ext>
              </a:extLst>
            </p:cNvPr>
            <p:cNvCxnSpPr>
              <a:cxnSpLocks/>
              <a:stCxn id="97" idx="3"/>
              <a:endCxn id="103" idx="1"/>
            </p:cNvCxnSpPr>
            <p:nvPr/>
          </p:nvCxnSpPr>
          <p:spPr>
            <a:xfrm>
              <a:off x="3134641" y="4609258"/>
              <a:ext cx="1349363" cy="12683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직선 화살표 연결선 111">
              <a:extLst>
                <a:ext uri="{FF2B5EF4-FFF2-40B4-BE49-F238E27FC236}">
                  <a16:creationId xmlns:a16="http://schemas.microsoft.com/office/drawing/2014/main" id="{EF92EE3F-D435-4564-856B-D5335353B477}"/>
                </a:ext>
              </a:extLst>
            </p:cNvPr>
            <p:cNvCxnSpPr>
              <a:cxnSpLocks/>
              <a:stCxn id="103" idx="3"/>
              <a:endCxn id="106" idx="1"/>
            </p:cNvCxnSpPr>
            <p:nvPr/>
          </p:nvCxnSpPr>
          <p:spPr>
            <a:xfrm>
              <a:off x="5748063" y="5877578"/>
              <a:ext cx="132232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직선 화살표 연결선 112">
              <a:extLst>
                <a:ext uri="{FF2B5EF4-FFF2-40B4-BE49-F238E27FC236}">
                  <a16:creationId xmlns:a16="http://schemas.microsoft.com/office/drawing/2014/main" id="{422F81EA-0892-46C7-8354-4ABA95745788}"/>
                </a:ext>
              </a:extLst>
            </p:cNvPr>
            <p:cNvCxnSpPr>
              <a:cxnSpLocks/>
              <a:stCxn id="106" idx="3"/>
              <a:endCxn id="107" idx="1"/>
            </p:cNvCxnSpPr>
            <p:nvPr/>
          </p:nvCxnSpPr>
          <p:spPr>
            <a:xfrm flipV="1">
              <a:off x="8334444" y="4609258"/>
              <a:ext cx="1280032" cy="12683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직선 화살표 연결선 113">
              <a:extLst>
                <a:ext uri="{FF2B5EF4-FFF2-40B4-BE49-F238E27FC236}">
                  <a16:creationId xmlns:a16="http://schemas.microsoft.com/office/drawing/2014/main" id="{EE481B7A-1C07-4100-A2C3-2AD5D3A0215A}"/>
                </a:ext>
              </a:extLst>
            </p:cNvPr>
            <p:cNvCxnSpPr>
              <a:cxnSpLocks/>
              <a:endCxn id="99" idx="1"/>
            </p:cNvCxnSpPr>
            <p:nvPr/>
          </p:nvCxnSpPr>
          <p:spPr>
            <a:xfrm>
              <a:off x="536540" y="5239993"/>
              <a:ext cx="1334042" cy="34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직선 화살표 연결선 114">
              <a:extLst>
                <a:ext uri="{FF2B5EF4-FFF2-40B4-BE49-F238E27FC236}">
                  <a16:creationId xmlns:a16="http://schemas.microsoft.com/office/drawing/2014/main" id="{372A884F-5D1A-4D42-8E08-182B246B91FD}"/>
                </a:ext>
              </a:extLst>
            </p:cNvPr>
            <p:cNvCxnSpPr>
              <a:cxnSpLocks/>
              <a:stCxn id="99" idx="3"/>
              <a:endCxn id="101" idx="1"/>
            </p:cNvCxnSpPr>
            <p:nvPr/>
          </p:nvCxnSpPr>
          <p:spPr>
            <a:xfrm flipV="1">
              <a:off x="3134641" y="4609258"/>
              <a:ext cx="1349364" cy="6341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직선 화살표 연결선 115">
              <a:extLst>
                <a:ext uri="{FF2B5EF4-FFF2-40B4-BE49-F238E27FC236}">
                  <a16:creationId xmlns:a16="http://schemas.microsoft.com/office/drawing/2014/main" id="{DA13475A-CA3F-4696-B318-656BAA52DAF4}"/>
                </a:ext>
              </a:extLst>
            </p:cNvPr>
            <p:cNvCxnSpPr>
              <a:cxnSpLocks/>
              <a:stCxn id="101" idx="3"/>
              <a:endCxn id="106" idx="1"/>
            </p:cNvCxnSpPr>
            <p:nvPr/>
          </p:nvCxnSpPr>
          <p:spPr>
            <a:xfrm>
              <a:off x="5748064" y="4609258"/>
              <a:ext cx="1322321" cy="126832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직선 화살표 연결선 116">
              <a:extLst>
                <a:ext uri="{FF2B5EF4-FFF2-40B4-BE49-F238E27FC236}">
                  <a16:creationId xmlns:a16="http://schemas.microsoft.com/office/drawing/2014/main" id="{78720385-E6F8-4816-9CCB-09F7337F2984}"/>
                </a:ext>
              </a:extLst>
            </p:cNvPr>
            <p:cNvCxnSpPr>
              <a:cxnSpLocks/>
              <a:stCxn id="106" idx="3"/>
              <a:endCxn id="108" idx="1"/>
            </p:cNvCxnSpPr>
            <p:nvPr/>
          </p:nvCxnSpPr>
          <p:spPr>
            <a:xfrm flipV="1">
              <a:off x="8334444" y="5243418"/>
              <a:ext cx="1280032" cy="6341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직선 화살표 연결선 117">
              <a:extLst>
                <a:ext uri="{FF2B5EF4-FFF2-40B4-BE49-F238E27FC236}">
                  <a16:creationId xmlns:a16="http://schemas.microsoft.com/office/drawing/2014/main" id="{5729FF88-A635-4858-B054-80FF887434C6}"/>
                </a:ext>
              </a:extLst>
            </p:cNvPr>
            <p:cNvCxnSpPr>
              <a:cxnSpLocks/>
              <a:endCxn id="100" idx="1"/>
            </p:cNvCxnSpPr>
            <p:nvPr/>
          </p:nvCxnSpPr>
          <p:spPr>
            <a:xfrm>
              <a:off x="520500" y="5868721"/>
              <a:ext cx="1350081" cy="885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직선 화살표 연결선 118">
              <a:extLst>
                <a:ext uri="{FF2B5EF4-FFF2-40B4-BE49-F238E27FC236}">
                  <a16:creationId xmlns:a16="http://schemas.microsoft.com/office/drawing/2014/main" id="{441E6250-C495-472C-BF73-19A9E27C5DF5}"/>
                </a:ext>
              </a:extLst>
            </p:cNvPr>
            <p:cNvCxnSpPr>
              <a:cxnSpLocks/>
              <a:stCxn id="100" idx="3"/>
              <a:endCxn id="101" idx="1"/>
            </p:cNvCxnSpPr>
            <p:nvPr/>
          </p:nvCxnSpPr>
          <p:spPr>
            <a:xfrm flipV="1">
              <a:off x="3134640" y="4609258"/>
              <a:ext cx="1349365" cy="126832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화살표 연결선 119">
              <a:extLst>
                <a:ext uri="{FF2B5EF4-FFF2-40B4-BE49-F238E27FC236}">
                  <a16:creationId xmlns:a16="http://schemas.microsoft.com/office/drawing/2014/main" id="{18F47BB1-C9DC-486C-9822-B6884CB8F44A}"/>
                </a:ext>
              </a:extLst>
            </p:cNvPr>
            <p:cNvCxnSpPr>
              <a:cxnSpLocks/>
              <a:stCxn id="101" idx="3"/>
              <a:endCxn id="104" idx="1"/>
            </p:cNvCxnSpPr>
            <p:nvPr/>
          </p:nvCxnSpPr>
          <p:spPr>
            <a:xfrm>
              <a:off x="5748064" y="4609258"/>
              <a:ext cx="1322322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272A6E6-6CCE-4C8F-9ECF-6D90FA8D6885}"/>
                </a:ext>
              </a:extLst>
            </p:cNvPr>
            <p:cNvSpPr txBox="1"/>
            <p:nvPr/>
          </p:nvSpPr>
          <p:spPr>
            <a:xfrm>
              <a:off x="473321" y="4170845"/>
              <a:ext cx="8009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Traffic</a:t>
              </a:r>
              <a:endParaRPr lang="ko-KR" altLang="en-US" dirty="0"/>
            </a:p>
          </p:txBody>
        </p:sp>
        <p:cxnSp>
          <p:nvCxnSpPr>
            <p:cNvPr id="122" name="직선 화살표 연결선 121">
              <a:extLst>
                <a:ext uri="{FF2B5EF4-FFF2-40B4-BE49-F238E27FC236}">
                  <a16:creationId xmlns:a16="http://schemas.microsoft.com/office/drawing/2014/main" id="{765DD32D-30AB-428D-850D-A2B98D5A9447}"/>
                </a:ext>
              </a:extLst>
            </p:cNvPr>
            <p:cNvCxnSpPr>
              <a:cxnSpLocks/>
              <a:stCxn id="104" idx="3"/>
            </p:cNvCxnSpPr>
            <p:nvPr/>
          </p:nvCxnSpPr>
          <p:spPr>
            <a:xfrm flipV="1">
              <a:off x="8334445" y="2534824"/>
              <a:ext cx="2245953" cy="2074434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화살표 연결선 122">
              <a:extLst>
                <a:ext uri="{FF2B5EF4-FFF2-40B4-BE49-F238E27FC236}">
                  <a16:creationId xmlns:a16="http://schemas.microsoft.com/office/drawing/2014/main" id="{74C06FEA-401B-4443-A028-E15AB59A366D}"/>
                </a:ext>
              </a:extLst>
            </p:cNvPr>
            <p:cNvCxnSpPr>
              <a:cxnSpLocks/>
              <a:stCxn id="107" idx="3"/>
            </p:cNvCxnSpPr>
            <p:nvPr/>
          </p:nvCxnSpPr>
          <p:spPr>
            <a:xfrm flipV="1">
              <a:off x="10878535" y="2732254"/>
              <a:ext cx="310878" cy="18770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화살표 연결선 123">
              <a:extLst>
                <a:ext uri="{FF2B5EF4-FFF2-40B4-BE49-F238E27FC236}">
                  <a16:creationId xmlns:a16="http://schemas.microsoft.com/office/drawing/2014/main" id="{146F59D0-B172-464A-9410-0CCECBEDA211}"/>
                </a:ext>
              </a:extLst>
            </p:cNvPr>
            <p:cNvCxnSpPr>
              <a:cxnSpLocks/>
              <a:stCxn id="108" idx="3"/>
            </p:cNvCxnSpPr>
            <p:nvPr/>
          </p:nvCxnSpPr>
          <p:spPr>
            <a:xfrm flipV="1">
              <a:off x="10878535" y="2769081"/>
              <a:ext cx="484683" cy="24743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구름 124">
              <a:extLst>
                <a:ext uri="{FF2B5EF4-FFF2-40B4-BE49-F238E27FC236}">
                  <a16:creationId xmlns:a16="http://schemas.microsoft.com/office/drawing/2014/main" id="{7C846403-C9B3-4C07-A560-A66E444800F1}"/>
                </a:ext>
              </a:extLst>
            </p:cNvPr>
            <p:cNvSpPr/>
            <p:nvPr/>
          </p:nvSpPr>
          <p:spPr>
            <a:xfrm>
              <a:off x="10482609" y="1731943"/>
              <a:ext cx="1643695" cy="914400"/>
            </a:xfrm>
            <a:prstGeom prst="cloud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Internet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0772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Service Function Chaining (SFC)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7E5867ED-E6C9-4D03-ADB7-6BD4DC77F65B}"/>
              </a:ext>
            </a:extLst>
          </p:cNvPr>
          <p:cNvGrpSpPr/>
          <p:nvPr/>
        </p:nvGrpSpPr>
        <p:grpSpPr>
          <a:xfrm>
            <a:off x="273642" y="1314728"/>
            <a:ext cx="11754873" cy="4652494"/>
            <a:chOff x="371431" y="1731943"/>
            <a:chExt cx="11754873" cy="4652494"/>
          </a:xfrm>
        </p:grpSpPr>
        <p:sp>
          <p:nvSpPr>
            <p:cNvPr id="89" name="사각형: 둥근 모서리 88">
              <a:extLst>
                <a:ext uri="{FF2B5EF4-FFF2-40B4-BE49-F238E27FC236}">
                  <a16:creationId xmlns:a16="http://schemas.microsoft.com/office/drawing/2014/main" id="{85919EAD-AEAD-4368-B308-5F3F6340D4E2}"/>
                </a:ext>
              </a:extLst>
            </p:cNvPr>
            <p:cNvSpPr/>
            <p:nvPr/>
          </p:nvSpPr>
          <p:spPr>
            <a:xfrm>
              <a:off x="6743537" y="3750737"/>
              <a:ext cx="1860331" cy="263370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C376095-AB31-46D2-8CC3-89402FCF51CC}"/>
                </a:ext>
              </a:extLst>
            </p:cNvPr>
            <p:cNvSpPr txBox="1"/>
            <p:nvPr/>
          </p:nvSpPr>
          <p:spPr>
            <a:xfrm>
              <a:off x="6873566" y="3877443"/>
              <a:ext cx="1645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err="1"/>
                <a:t>LoadBalancer</a:t>
              </a:r>
              <a:endParaRPr lang="ko-KR" altLang="en-US" b="1" dirty="0"/>
            </a:p>
          </p:txBody>
        </p:sp>
        <p:sp>
          <p:nvSpPr>
            <p:cNvPr id="91" name="사각형: 둥근 모서리 90">
              <a:extLst>
                <a:ext uri="{FF2B5EF4-FFF2-40B4-BE49-F238E27FC236}">
                  <a16:creationId xmlns:a16="http://schemas.microsoft.com/office/drawing/2014/main" id="{6CD1CCC0-0F37-4ADD-A6F3-44F41071B9DC}"/>
                </a:ext>
              </a:extLst>
            </p:cNvPr>
            <p:cNvSpPr/>
            <p:nvPr/>
          </p:nvSpPr>
          <p:spPr>
            <a:xfrm>
              <a:off x="4157992" y="3750737"/>
              <a:ext cx="1860331" cy="263370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2491B39-0EC4-4576-A98E-6DDE552F1EEE}"/>
                </a:ext>
              </a:extLst>
            </p:cNvPr>
            <p:cNvSpPr txBox="1"/>
            <p:nvPr/>
          </p:nvSpPr>
          <p:spPr>
            <a:xfrm>
              <a:off x="4288021" y="3877443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IDS-1</a:t>
              </a:r>
              <a:endParaRPr lang="ko-KR" altLang="en-US" b="1" dirty="0"/>
            </a:p>
          </p:txBody>
        </p:sp>
        <p:sp>
          <p:nvSpPr>
            <p:cNvPr id="93" name="사각형: 둥근 모서리 92">
              <a:extLst>
                <a:ext uri="{FF2B5EF4-FFF2-40B4-BE49-F238E27FC236}">
                  <a16:creationId xmlns:a16="http://schemas.microsoft.com/office/drawing/2014/main" id="{1A56338F-74C6-4027-8EC9-C8559EAC3A64}"/>
                </a:ext>
              </a:extLst>
            </p:cNvPr>
            <p:cNvSpPr/>
            <p:nvPr/>
          </p:nvSpPr>
          <p:spPr>
            <a:xfrm>
              <a:off x="1572447" y="3750737"/>
              <a:ext cx="1860331" cy="263370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35DEFC6-38C9-4AC0-B073-0E315504A3AC}"/>
                </a:ext>
              </a:extLst>
            </p:cNvPr>
            <p:cNvSpPr txBox="1"/>
            <p:nvPr/>
          </p:nvSpPr>
          <p:spPr>
            <a:xfrm>
              <a:off x="1702476" y="3877443"/>
              <a:ext cx="1025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Firewall</a:t>
              </a:r>
              <a:endParaRPr lang="ko-KR" altLang="en-US" b="1" dirty="0"/>
            </a:p>
          </p:txBody>
        </p:sp>
        <p:sp>
          <p:nvSpPr>
            <p:cNvPr id="95" name="사각형: 둥근 모서리 94">
              <a:extLst>
                <a:ext uri="{FF2B5EF4-FFF2-40B4-BE49-F238E27FC236}">
                  <a16:creationId xmlns:a16="http://schemas.microsoft.com/office/drawing/2014/main" id="{9FE7D0DF-700A-4265-A1C6-383BA5ECC784}"/>
                </a:ext>
              </a:extLst>
            </p:cNvPr>
            <p:cNvSpPr/>
            <p:nvPr/>
          </p:nvSpPr>
          <p:spPr>
            <a:xfrm>
              <a:off x="9329082" y="3750737"/>
              <a:ext cx="1860331" cy="263370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F6C3B1F-161C-4EA2-8449-289586222158}"/>
                </a:ext>
              </a:extLst>
            </p:cNvPr>
            <p:cNvSpPr txBox="1"/>
            <p:nvPr/>
          </p:nvSpPr>
          <p:spPr>
            <a:xfrm>
              <a:off x="9459111" y="3877443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IDS-2</a:t>
              </a:r>
              <a:endParaRPr lang="ko-KR" altLang="en-US" b="1" dirty="0"/>
            </a:p>
          </p:txBody>
        </p:sp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EA5BE5B6-0F6E-429A-A8CC-4367D8CBDC69}"/>
                </a:ext>
              </a:extLst>
            </p:cNvPr>
            <p:cNvSpPr/>
            <p:nvPr/>
          </p:nvSpPr>
          <p:spPr>
            <a:xfrm>
              <a:off x="1870582" y="437808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사각형: 둥근 모서리 97">
              <a:extLst>
                <a:ext uri="{FF2B5EF4-FFF2-40B4-BE49-F238E27FC236}">
                  <a16:creationId xmlns:a16="http://schemas.microsoft.com/office/drawing/2014/main" id="{72886BF4-18CD-46F0-91D5-ACBB659437C8}"/>
                </a:ext>
              </a:extLst>
            </p:cNvPr>
            <p:cNvSpPr/>
            <p:nvPr/>
          </p:nvSpPr>
          <p:spPr>
            <a:xfrm>
              <a:off x="4157992" y="3750737"/>
              <a:ext cx="1860331" cy="263370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직사각형 98">
              <a:extLst>
                <a:ext uri="{FF2B5EF4-FFF2-40B4-BE49-F238E27FC236}">
                  <a16:creationId xmlns:a16="http://schemas.microsoft.com/office/drawing/2014/main" id="{98BF921C-4B96-46E5-A956-F76D9C03C57B}"/>
                </a:ext>
              </a:extLst>
            </p:cNvPr>
            <p:cNvSpPr/>
            <p:nvPr/>
          </p:nvSpPr>
          <p:spPr>
            <a:xfrm>
              <a:off x="1870582" y="501224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A0FE944B-9077-46A5-93AA-5DD83A9BD4FE}"/>
                </a:ext>
              </a:extLst>
            </p:cNvPr>
            <p:cNvSpPr/>
            <p:nvPr/>
          </p:nvSpPr>
          <p:spPr>
            <a:xfrm>
              <a:off x="1870581" y="564640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704F74F8-0556-4B8F-9E6E-0A3F4FF6F96A}"/>
                </a:ext>
              </a:extLst>
            </p:cNvPr>
            <p:cNvSpPr/>
            <p:nvPr/>
          </p:nvSpPr>
          <p:spPr>
            <a:xfrm>
              <a:off x="4484005" y="437808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421EA41E-924D-4012-ACFD-0E71A46C1DD4}"/>
                </a:ext>
              </a:extLst>
            </p:cNvPr>
            <p:cNvSpPr/>
            <p:nvPr/>
          </p:nvSpPr>
          <p:spPr>
            <a:xfrm>
              <a:off x="4484005" y="501224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3" name="직사각형 102">
              <a:extLst>
                <a:ext uri="{FF2B5EF4-FFF2-40B4-BE49-F238E27FC236}">
                  <a16:creationId xmlns:a16="http://schemas.microsoft.com/office/drawing/2014/main" id="{F220AADE-E659-40ED-9F55-48BF939E6CCD}"/>
                </a:ext>
              </a:extLst>
            </p:cNvPr>
            <p:cNvSpPr/>
            <p:nvPr/>
          </p:nvSpPr>
          <p:spPr>
            <a:xfrm>
              <a:off x="4484004" y="564640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2526A99E-C88F-41A0-B29B-FF32D55CB04A}"/>
                </a:ext>
              </a:extLst>
            </p:cNvPr>
            <p:cNvSpPr/>
            <p:nvPr/>
          </p:nvSpPr>
          <p:spPr>
            <a:xfrm>
              <a:off x="7070386" y="437808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9090AC52-2D81-4FC0-9824-68057ED4FB7F}"/>
                </a:ext>
              </a:extLst>
            </p:cNvPr>
            <p:cNvSpPr/>
            <p:nvPr/>
          </p:nvSpPr>
          <p:spPr>
            <a:xfrm>
              <a:off x="7070386" y="501224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E7465375-3B20-4194-96BF-52F68308FCCB}"/>
                </a:ext>
              </a:extLst>
            </p:cNvPr>
            <p:cNvSpPr/>
            <p:nvPr/>
          </p:nvSpPr>
          <p:spPr>
            <a:xfrm>
              <a:off x="7070385" y="564640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41D156D4-7F60-4E57-9CFE-4756AE0BFEC7}"/>
                </a:ext>
              </a:extLst>
            </p:cNvPr>
            <p:cNvSpPr/>
            <p:nvPr/>
          </p:nvSpPr>
          <p:spPr>
            <a:xfrm>
              <a:off x="9614476" y="437808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27C40A8E-B563-4908-92CB-857E776ECC3F}"/>
                </a:ext>
              </a:extLst>
            </p:cNvPr>
            <p:cNvSpPr/>
            <p:nvPr/>
          </p:nvSpPr>
          <p:spPr>
            <a:xfrm>
              <a:off x="9614476" y="501224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id="{7287C396-3C63-43F3-940C-81EA58766EC6}"/>
                </a:ext>
              </a:extLst>
            </p:cNvPr>
            <p:cNvSpPr/>
            <p:nvPr/>
          </p:nvSpPr>
          <p:spPr>
            <a:xfrm>
              <a:off x="9614475" y="5646409"/>
              <a:ext cx="1264059" cy="4623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Container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0" name="직선 화살표 연결선 109">
              <a:extLst>
                <a:ext uri="{FF2B5EF4-FFF2-40B4-BE49-F238E27FC236}">
                  <a16:creationId xmlns:a16="http://schemas.microsoft.com/office/drawing/2014/main" id="{443197D2-84CB-4926-9E1A-ADA2A442E78A}"/>
                </a:ext>
              </a:extLst>
            </p:cNvPr>
            <p:cNvCxnSpPr>
              <a:cxnSpLocks/>
              <a:endCxn id="97" idx="1"/>
            </p:cNvCxnSpPr>
            <p:nvPr/>
          </p:nvCxnSpPr>
          <p:spPr>
            <a:xfrm>
              <a:off x="536540" y="4609258"/>
              <a:ext cx="133404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직선 화살표 연결선 110">
              <a:extLst>
                <a:ext uri="{FF2B5EF4-FFF2-40B4-BE49-F238E27FC236}">
                  <a16:creationId xmlns:a16="http://schemas.microsoft.com/office/drawing/2014/main" id="{C5D8AB7E-8B0A-4ECE-A714-54E1B5D68167}"/>
                </a:ext>
              </a:extLst>
            </p:cNvPr>
            <p:cNvCxnSpPr>
              <a:cxnSpLocks/>
              <a:stCxn id="97" idx="3"/>
              <a:endCxn id="103" idx="1"/>
            </p:cNvCxnSpPr>
            <p:nvPr/>
          </p:nvCxnSpPr>
          <p:spPr>
            <a:xfrm>
              <a:off x="3134641" y="4609258"/>
              <a:ext cx="1349363" cy="12683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직선 화살표 연결선 111">
              <a:extLst>
                <a:ext uri="{FF2B5EF4-FFF2-40B4-BE49-F238E27FC236}">
                  <a16:creationId xmlns:a16="http://schemas.microsoft.com/office/drawing/2014/main" id="{EF92EE3F-D435-4564-856B-D5335353B477}"/>
                </a:ext>
              </a:extLst>
            </p:cNvPr>
            <p:cNvCxnSpPr>
              <a:cxnSpLocks/>
              <a:stCxn id="103" idx="3"/>
              <a:endCxn id="106" idx="1"/>
            </p:cNvCxnSpPr>
            <p:nvPr/>
          </p:nvCxnSpPr>
          <p:spPr>
            <a:xfrm>
              <a:off x="5748063" y="5877578"/>
              <a:ext cx="132232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직선 화살표 연결선 112">
              <a:extLst>
                <a:ext uri="{FF2B5EF4-FFF2-40B4-BE49-F238E27FC236}">
                  <a16:creationId xmlns:a16="http://schemas.microsoft.com/office/drawing/2014/main" id="{422F81EA-0892-46C7-8354-4ABA95745788}"/>
                </a:ext>
              </a:extLst>
            </p:cNvPr>
            <p:cNvCxnSpPr>
              <a:cxnSpLocks/>
              <a:stCxn id="106" idx="3"/>
              <a:endCxn id="107" idx="1"/>
            </p:cNvCxnSpPr>
            <p:nvPr/>
          </p:nvCxnSpPr>
          <p:spPr>
            <a:xfrm flipV="1">
              <a:off x="8334444" y="4609258"/>
              <a:ext cx="1280032" cy="12683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272A6E6-6CCE-4C8F-9ECF-6D90FA8D6885}"/>
                </a:ext>
              </a:extLst>
            </p:cNvPr>
            <p:cNvSpPr txBox="1"/>
            <p:nvPr/>
          </p:nvSpPr>
          <p:spPr>
            <a:xfrm>
              <a:off x="473321" y="4170845"/>
              <a:ext cx="8009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Traffic</a:t>
              </a:r>
              <a:endParaRPr lang="ko-KR" altLang="en-US" dirty="0"/>
            </a:p>
          </p:txBody>
        </p:sp>
        <p:cxnSp>
          <p:nvCxnSpPr>
            <p:cNvPr id="123" name="직선 화살표 연결선 122">
              <a:extLst>
                <a:ext uri="{FF2B5EF4-FFF2-40B4-BE49-F238E27FC236}">
                  <a16:creationId xmlns:a16="http://schemas.microsoft.com/office/drawing/2014/main" id="{74C06FEA-401B-4443-A028-E15AB59A366D}"/>
                </a:ext>
              </a:extLst>
            </p:cNvPr>
            <p:cNvCxnSpPr>
              <a:cxnSpLocks/>
              <a:stCxn id="107" idx="3"/>
            </p:cNvCxnSpPr>
            <p:nvPr/>
          </p:nvCxnSpPr>
          <p:spPr>
            <a:xfrm flipV="1">
              <a:off x="10878535" y="2732254"/>
              <a:ext cx="310878" cy="18770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구름 124">
              <a:extLst>
                <a:ext uri="{FF2B5EF4-FFF2-40B4-BE49-F238E27FC236}">
                  <a16:creationId xmlns:a16="http://schemas.microsoft.com/office/drawing/2014/main" id="{7C846403-C9B3-4C07-A560-A66E444800F1}"/>
                </a:ext>
              </a:extLst>
            </p:cNvPr>
            <p:cNvSpPr/>
            <p:nvPr/>
          </p:nvSpPr>
          <p:spPr>
            <a:xfrm>
              <a:off x="10482609" y="1731943"/>
              <a:ext cx="1643695" cy="914400"/>
            </a:xfrm>
            <a:prstGeom prst="cloud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Internet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6CEE6AF2-1B21-430A-BD49-A78F88D8219F}"/>
                </a:ext>
              </a:extLst>
            </p:cNvPr>
            <p:cNvSpPr/>
            <p:nvPr/>
          </p:nvSpPr>
          <p:spPr>
            <a:xfrm>
              <a:off x="374459" y="2909997"/>
              <a:ext cx="1051947" cy="254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packet</a:t>
              </a:r>
              <a:endParaRPr lang="ko-KR" altLang="en-US" dirty="0"/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D857BA1E-AC16-4783-B16E-3138DBE3F7E6}"/>
                </a:ext>
              </a:extLst>
            </p:cNvPr>
            <p:cNvSpPr/>
            <p:nvPr/>
          </p:nvSpPr>
          <p:spPr>
            <a:xfrm>
              <a:off x="374458" y="3163426"/>
              <a:ext cx="1051947" cy="254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Next</a:t>
              </a:r>
              <a:endParaRPr lang="ko-KR" altLang="en-US" dirty="0"/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2CE005E8-364C-4A70-A044-2642B459F278}"/>
                </a:ext>
              </a:extLst>
            </p:cNvPr>
            <p:cNvSpPr/>
            <p:nvPr/>
          </p:nvSpPr>
          <p:spPr>
            <a:xfrm>
              <a:off x="374458" y="3406425"/>
              <a:ext cx="1051947" cy="254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Next</a:t>
              </a:r>
              <a:endParaRPr lang="ko-KR" altLang="en-US" dirty="0"/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DFC62F68-152F-4B64-85F7-43D341139AA5}"/>
                </a:ext>
              </a:extLst>
            </p:cNvPr>
            <p:cNvSpPr/>
            <p:nvPr/>
          </p:nvSpPr>
          <p:spPr>
            <a:xfrm>
              <a:off x="374458" y="3649425"/>
              <a:ext cx="1051947" cy="254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Next</a:t>
              </a:r>
              <a:endParaRPr lang="ko-KR" altLang="en-US" dirty="0"/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465460F0-534E-4541-A589-281E817A5E3B}"/>
                </a:ext>
              </a:extLst>
            </p:cNvPr>
            <p:cNvSpPr/>
            <p:nvPr/>
          </p:nvSpPr>
          <p:spPr>
            <a:xfrm>
              <a:off x="3276644" y="4895151"/>
              <a:ext cx="1051947" cy="254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packet</a:t>
              </a:r>
              <a:endParaRPr lang="ko-KR" altLang="en-US" dirty="0"/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EE833563-995F-4918-9ADF-0F9DF9E22796}"/>
                </a:ext>
              </a:extLst>
            </p:cNvPr>
            <p:cNvSpPr/>
            <p:nvPr/>
          </p:nvSpPr>
          <p:spPr>
            <a:xfrm>
              <a:off x="3276643" y="5148580"/>
              <a:ext cx="1051947" cy="254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Next</a:t>
              </a:r>
              <a:endParaRPr lang="ko-KR" altLang="en-US" dirty="0"/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1A83DF68-CEE2-4DE7-946E-B86251911E48}"/>
                </a:ext>
              </a:extLst>
            </p:cNvPr>
            <p:cNvSpPr/>
            <p:nvPr/>
          </p:nvSpPr>
          <p:spPr>
            <a:xfrm>
              <a:off x="3276643" y="5391579"/>
              <a:ext cx="1051947" cy="254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Next</a:t>
              </a:r>
              <a:endParaRPr lang="ko-KR" altLang="en-US" dirty="0"/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774C10EE-53CC-4526-ADDF-C50CC66C2502}"/>
                </a:ext>
              </a:extLst>
            </p:cNvPr>
            <p:cNvSpPr/>
            <p:nvPr/>
          </p:nvSpPr>
          <p:spPr>
            <a:xfrm>
              <a:off x="5825061" y="5599539"/>
              <a:ext cx="1051947" cy="254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packet</a:t>
              </a:r>
              <a:endParaRPr lang="ko-KR" altLang="en-US" dirty="0"/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4F324C77-79BF-4382-8F4D-1057387434D6}"/>
                </a:ext>
              </a:extLst>
            </p:cNvPr>
            <p:cNvSpPr/>
            <p:nvPr/>
          </p:nvSpPr>
          <p:spPr>
            <a:xfrm>
              <a:off x="5825060" y="5852968"/>
              <a:ext cx="1051947" cy="254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Next</a:t>
              </a:r>
              <a:endParaRPr lang="ko-KR" altLang="en-US" dirty="0"/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013AF2F3-C3A4-4E86-99A6-F5BC2BFA41D8}"/>
                </a:ext>
              </a:extLst>
            </p:cNvPr>
            <p:cNvSpPr/>
            <p:nvPr/>
          </p:nvSpPr>
          <p:spPr>
            <a:xfrm>
              <a:off x="8450242" y="5134803"/>
              <a:ext cx="1051947" cy="254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packet</a:t>
              </a:r>
              <a:endParaRPr lang="ko-KR" altLang="en-US" dirty="0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369D263F-FDA6-406E-A9E1-BE0341F20CDA}"/>
                </a:ext>
              </a:extLst>
            </p:cNvPr>
            <p:cNvSpPr/>
            <p:nvPr/>
          </p:nvSpPr>
          <p:spPr>
            <a:xfrm>
              <a:off x="10599023" y="3213523"/>
              <a:ext cx="1051947" cy="254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packet</a:t>
              </a:r>
              <a:endParaRPr lang="ko-KR" altLang="en-US" dirty="0"/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52E4264E-2B3B-44BE-A2EF-E78EF1ABDD64}"/>
                </a:ext>
              </a:extLst>
            </p:cNvPr>
            <p:cNvSpPr/>
            <p:nvPr/>
          </p:nvSpPr>
          <p:spPr>
            <a:xfrm>
              <a:off x="8450242" y="5403410"/>
              <a:ext cx="1051947" cy="254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Next</a:t>
              </a:r>
              <a:endParaRPr lang="ko-KR" altLang="en-US" dirty="0"/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C41117AB-18B6-4640-B9B8-74F8E9E19C76}"/>
                </a:ext>
              </a:extLst>
            </p:cNvPr>
            <p:cNvSpPr/>
            <p:nvPr/>
          </p:nvSpPr>
          <p:spPr>
            <a:xfrm>
              <a:off x="3276642" y="5645008"/>
              <a:ext cx="1051947" cy="254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Next</a:t>
              </a:r>
              <a:endParaRPr lang="ko-KR" altLang="en-US" dirty="0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1751FF7A-B404-4FB6-8DD2-5FFFD26D709A}"/>
                </a:ext>
              </a:extLst>
            </p:cNvPr>
            <p:cNvSpPr/>
            <p:nvPr/>
          </p:nvSpPr>
          <p:spPr>
            <a:xfrm>
              <a:off x="371431" y="3895933"/>
              <a:ext cx="1051947" cy="254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Next</a:t>
              </a:r>
              <a:endParaRPr lang="ko-KR" altLang="en-US" dirty="0"/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8BAD35E9-CB85-4A10-8D15-4E42A6BD5C2B}"/>
                </a:ext>
              </a:extLst>
            </p:cNvPr>
            <p:cNvSpPr/>
            <p:nvPr/>
          </p:nvSpPr>
          <p:spPr>
            <a:xfrm>
              <a:off x="5828635" y="6096852"/>
              <a:ext cx="1051947" cy="2548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Next</a:t>
              </a:r>
              <a:endParaRPr lang="ko-KR" altLang="en-US" dirty="0"/>
            </a:p>
          </p:txBody>
        </p:sp>
      </p:grpSp>
      <p:sp>
        <p:nvSpPr>
          <p:cNvPr id="4" name="제목 1">
            <a:extLst>
              <a:ext uri="{FF2B5EF4-FFF2-40B4-BE49-F238E27FC236}">
                <a16:creationId xmlns:a16="http://schemas.microsoft.com/office/drawing/2014/main" id="{B28F88CA-738E-883F-7D98-9F2424BA26B4}"/>
              </a:ext>
            </a:extLst>
          </p:cNvPr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ko-KR" dirty="0">
                <a:solidFill>
                  <a:srgbClr val="0000FF"/>
                </a:solidFill>
              </a:rPr>
              <a:t>Evaluation</a:t>
            </a:r>
            <a:endParaRPr lang="ko-KR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84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dirty="0">
                <a:solidFill>
                  <a:srgbClr val="0000FF"/>
                </a:solidFill>
              </a:rPr>
              <a:t>Evaluation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Baselines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 err="1"/>
              <a:t>Kube</a:t>
            </a:r>
            <a:r>
              <a:rPr lang="en-US" altLang="ko-KR" sz="2000" dirty="0"/>
              <a:t>-scheduler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sz="1600" dirty="0"/>
              <a:t>Kubernetes Default Scheduler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sz="1600" dirty="0"/>
              <a:t>CPU / Memory based</a:t>
            </a:r>
            <a:r>
              <a:rPr lang="ko-KR" altLang="en-US" sz="1600" dirty="0"/>
              <a:t> </a:t>
            </a:r>
            <a:r>
              <a:rPr lang="en-US" altLang="ko-KR" sz="1600" dirty="0"/>
              <a:t>scheduling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sz="1600" dirty="0"/>
              <a:t>The main goal of scheduling is maximizing service availability</a:t>
            </a:r>
          </a:p>
          <a:p>
            <a:pPr lvl="2">
              <a:lnSpc>
                <a:spcPct val="150000"/>
              </a:lnSpc>
              <a:defRPr/>
            </a:pPr>
            <a:endParaRPr lang="en-US" altLang="ko-KR" sz="12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 err="1">
                <a:sym typeface="Wingdings" panose="05000000000000000000" pitchFamily="2" charset="2"/>
              </a:rPr>
              <a:t>NetMARKS</a:t>
            </a:r>
            <a:r>
              <a:rPr lang="en-US" altLang="ko-KR" sz="2000" dirty="0">
                <a:sym typeface="Wingdings" panose="05000000000000000000" pitchFamily="2" charset="2"/>
              </a:rPr>
              <a:t> ( INFOCOM 2021 )</a:t>
            </a:r>
            <a:endParaRPr lang="en-US" altLang="ko-KR" sz="2000" dirty="0"/>
          </a:p>
          <a:p>
            <a:pPr lvl="2">
              <a:lnSpc>
                <a:spcPct val="150000"/>
              </a:lnSpc>
              <a:defRPr/>
            </a:pPr>
            <a:r>
              <a:rPr lang="en-US" altLang="ko-KR" sz="1600" dirty="0"/>
              <a:t>Extended version of </a:t>
            </a:r>
            <a:r>
              <a:rPr lang="en-US" altLang="ko-KR" sz="1600" dirty="0" err="1"/>
              <a:t>Kube</a:t>
            </a:r>
            <a:r>
              <a:rPr lang="en-US" altLang="ko-KR" sz="1600" dirty="0"/>
              <a:t>-scheduler</a:t>
            </a:r>
            <a:r>
              <a:rPr lang="ko-KR" altLang="en-US" sz="1600" dirty="0"/>
              <a:t> </a:t>
            </a:r>
            <a:r>
              <a:rPr lang="en-US" altLang="ko-KR" sz="1600" dirty="0"/>
              <a:t>with</a:t>
            </a:r>
            <a:r>
              <a:rPr lang="ko-KR" altLang="en-US" sz="1600" dirty="0"/>
              <a:t> </a:t>
            </a:r>
            <a:r>
              <a:rPr lang="en-US" altLang="ko-KR" sz="1600" dirty="0"/>
              <a:t>plugin method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sz="1600" dirty="0"/>
              <a:t>Considering SFC dependencies with network bandwidth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sz="1600" dirty="0"/>
              <a:t>Add some weight to </a:t>
            </a:r>
            <a:r>
              <a:rPr lang="en-US" altLang="ko-KR" sz="1600" dirty="0" err="1"/>
              <a:t>kube</a:t>
            </a:r>
            <a:r>
              <a:rPr lang="en-US" altLang="ko-KR" sz="1600" dirty="0"/>
              <a:t>-scheduler that can consider network variables (bandwidth)</a:t>
            </a:r>
            <a:endParaRPr lang="en-US" altLang="ko-KR" dirty="0"/>
          </a:p>
          <a:p>
            <a:pPr lvl="2">
              <a:lnSpc>
                <a:spcPct val="150000"/>
              </a:lnSpc>
              <a:defRPr/>
            </a:pPr>
            <a:endParaRPr lang="en-US" altLang="ko-KR" sz="800" dirty="0"/>
          </a:p>
          <a:p>
            <a:pPr>
              <a:lnSpc>
                <a:spcPct val="150000"/>
              </a:lnSpc>
              <a:defRPr/>
            </a:pP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3396925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dirty="0">
                <a:solidFill>
                  <a:srgbClr val="0000FF"/>
                </a:solidFill>
              </a:rPr>
              <a:t>Evaluation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(1) Comparison with Baselines</a:t>
            </a:r>
          </a:p>
          <a:p>
            <a:pPr marL="449262" lvl="1" indent="0">
              <a:lnSpc>
                <a:spcPct val="150000"/>
              </a:lnSpc>
              <a:buNone/>
              <a:defRPr/>
            </a:pPr>
            <a:endParaRPr lang="en-US" altLang="ko-KR" sz="2000" dirty="0"/>
          </a:p>
          <a:p>
            <a:pPr>
              <a:lnSpc>
                <a:spcPct val="150000"/>
              </a:lnSpc>
              <a:defRPr/>
            </a:pPr>
            <a:endParaRPr lang="en-US" altLang="ko-KR" sz="2400" dirty="0">
              <a:solidFill>
                <a:srgbClr val="0000FF"/>
              </a:solidFill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en-US" altLang="ko-KR" sz="2000" dirty="0"/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D12DEAD1-AA23-40F4-A65E-446BA59F9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64257"/>
              </p:ext>
            </p:extLst>
          </p:nvPr>
        </p:nvGraphicFramePr>
        <p:xfrm>
          <a:off x="245700" y="2041300"/>
          <a:ext cx="7772217" cy="36835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62199">
                  <a:extLst>
                    <a:ext uri="{9D8B030D-6E8A-4147-A177-3AD203B41FA5}">
                      <a16:colId xmlns:a16="http://schemas.microsoft.com/office/drawing/2014/main" val="1843804450"/>
                    </a:ext>
                  </a:extLst>
                </a:gridCol>
                <a:gridCol w="1180023">
                  <a:extLst>
                    <a:ext uri="{9D8B030D-6E8A-4147-A177-3AD203B41FA5}">
                      <a16:colId xmlns:a16="http://schemas.microsoft.com/office/drawing/2014/main" val="1068188316"/>
                    </a:ext>
                  </a:extLst>
                </a:gridCol>
                <a:gridCol w="1676665">
                  <a:extLst>
                    <a:ext uri="{9D8B030D-6E8A-4147-A177-3AD203B41FA5}">
                      <a16:colId xmlns:a16="http://schemas.microsoft.com/office/drawing/2014/main" val="1383134677"/>
                    </a:ext>
                  </a:extLst>
                </a:gridCol>
                <a:gridCol w="1676665">
                  <a:extLst>
                    <a:ext uri="{9D8B030D-6E8A-4147-A177-3AD203B41FA5}">
                      <a16:colId xmlns:a16="http://schemas.microsoft.com/office/drawing/2014/main" val="1667369977"/>
                    </a:ext>
                  </a:extLst>
                </a:gridCol>
                <a:gridCol w="1676665">
                  <a:extLst>
                    <a:ext uri="{9D8B030D-6E8A-4147-A177-3AD203B41FA5}">
                      <a16:colId xmlns:a16="http://schemas.microsoft.com/office/drawing/2014/main" val="1509996884"/>
                    </a:ext>
                  </a:extLst>
                </a:gridCol>
              </a:tblGrid>
              <a:tr h="463713">
                <a:tc gridSpan="2">
                  <a:txBody>
                    <a:bodyPr/>
                    <a:lstStyle/>
                    <a:p>
                      <a:pPr algn="ctr"/>
                      <a:endParaRPr lang="en-US" sz="1400" b="1" dirty="0">
                        <a:effectLst/>
                      </a:endParaRPr>
                    </a:p>
                  </a:txBody>
                  <a:tcPr marL="31254" marR="31254" marT="15627" marB="15627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31254" marR="31254" marT="15627" marB="1562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Kube</a:t>
                      </a:r>
                      <a:r>
                        <a:rPr lang="en-US" sz="1400" b="1" dirty="0"/>
                        <a:t>-Scheduler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NetMARKS</a:t>
                      </a:r>
                      <a:endParaRPr lang="en-US" sz="1400" b="1" dirty="0"/>
                    </a:p>
                  </a:txBody>
                  <a:tcPr marL="31254" marR="31254" marT="15627" marB="1562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Ours</a:t>
                      </a:r>
                    </a:p>
                  </a:txBody>
                  <a:tcPr marL="31254" marR="31254" marT="15627" marB="1562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09851"/>
                  </a:ext>
                </a:extLst>
              </a:tr>
              <a:tr h="504036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Average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</a:rPr>
                        <a:t>Latency (</a:t>
                      </a:r>
                      <a:r>
                        <a:rPr lang="en-US" sz="1400" b="1" dirty="0" err="1">
                          <a:effectLst/>
                        </a:rPr>
                        <a:t>ms</a:t>
                      </a:r>
                      <a:r>
                        <a:rPr lang="en-US" sz="1400" b="1" dirty="0">
                          <a:effectLst/>
                        </a:rPr>
                        <a:t>)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Min / Max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2.56 / </a:t>
                      </a:r>
                      <a:r>
                        <a:rPr lang="en-US" altLang="ko-KR" sz="1400" b="0" dirty="0"/>
                        <a:t>7.49</a:t>
                      </a:r>
                      <a:endParaRPr lang="en-US" sz="1400" b="0" dirty="0"/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2.57 / </a:t>
                      </a:r>
                      <a:r>
                        <a:rPr lang="en-US" altLang="ko-KR" sz="1400" b="0" dirty="0"/>
                        <a:t>7.96</a:t>
                      </a:r>
                      <a:endParaRPr lang="en-US" sz="1400" b="0" dirty="0"/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2.46 / 9.05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949921"/>
                  </a:ext>
                </a:extLst>
              </a:tr>
              <a:tr h="504036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effectLst/>
                      </a:endParaRP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Mean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ko-KR" sz="1400" dirty="0"/>
                        <a:t> Std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4.67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400" b="0" dirty="0"/>
                        <a:t>1.62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4.60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400" b="0" dirty="0"/>
                        <a:t> 1.76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/>
                        <a:t>4.44 </a:t>
                      </a:r>
                      <a:r>
                        <a:rPr lang="en-US" altLang="ko-KR" sz="1400" b="1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ko-KR" sz="1400" b="1" dirty="0"/>
                        <a:t>1.76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973938"/>
                  </a:ext>
                </a:extLst>
              </a:tr>
              <a:tr h="504036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Average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</a:rPr>
                        <a:t>Power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</a:rPr>
                        <a:t>Consumption (kJ)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Min / Max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0" dirty="0"/>
                        <a:t>2.29 / </a:t>
                      </a:r>
                      <a:r>
                        <a:rPr lang="en-US" sz="1400" b="0" dirty="0"/>
                        <a:t>2.88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0" dirty="0"/>
                        <a:t>2.23 / </a:t>
                      </a:r>
                      <a:r>
                        <a:rPr lang="en-US" sz="1400" b="0" dirty="0"/>
                        <a:t>2.92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2.22 / 2.80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648179"/>
                  </a:ext>
                </a:extLst>
              </a:tr>
              <a:tr h="569243"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Mean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ko-KR" sz="1400" dirty="0"/>
                        <a:t> Std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2.63</a:t>
                      </a:r>
                      <a:r>
                        <a:rPr lang="en-US" altLang="ko-KR" sz="1400" b="0" dirty="0"/>
                        <a:t>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ko-KR" sz="1400" b="0" dirty="0"/>
                        <a:t>0.19</a:t>
                      </a:r>
                      <a:endParaRPr lang="en-US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2.63</a:t>
                      </a:r>
                      <a:r>
                        <a:rPr lang="en-US" altLang="ko-KR" sz="1400" b="0" dirty="0"/>
                        <a:t>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ko-KR" sz="1400" b="0" dirty="0"/>
                        <a:t> </a:t>
                      </a:r>
                      <a:r>
                        <a:rPr lang="en-US" sz="1400" b="0" dirty="0"/>
                        <a:t>0.19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/>
                        <a:t>2.50 </a:t>
                      </a:r>
                      <a:r>
                        <a:rPr lang="en-US" altLang="ko-KR" sz="1400" b="1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</a:t>
                      </a:r>
                      <a:r>
                        <a:rPr lang="en-US" altLang="ko-KR" sz="1400" b="1" dirty="0"/>
                        <a:t>.17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86296"/>
                  </a:ext>
                </a:extLst>
              </a:tr>
              <a:tr h="569243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Average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</a:rPr>
                        <a:t>Service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</a:rPr>
                        <a:t>Availability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Min / 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0" dirty="0"/>
                        <a:t>0.40 / </a:t>
                      </a:r>
                      <a:r>
                        <a:rPr lang="en-US" sz="1400" b="0" dirty="0"/>
                        <a:t>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0" dirty="0"/>
                        <a:t>0.40 / </a:t>
                      </a:r>
                      <a:r>
                        <a:rPr lang="en-US" sz="1400" b="0" dirty="0"/>
                        <a:t>0.97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0.35 / 0.68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564523"/>
                  </a:ext>
                </a:extLst>
              </a:tr>
              <a:tr h="569243"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Mean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ko-KR" sz="1400" dirty="0"/>
                        <a:t> Std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0.70</a:t>
                      </a:r>
                      <a:r>
                        <a:rPr lang="en-US" altLang="ko-KR" sz="1400" b="1" dirty="0"/>
                        <a:t> </a:t>
                      </a:r>
                      <a:r>
                        <a:rPr lang="en-US" altLang="ko-KR" sz="1400" b="1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ko-KR" sz="1400" b="1" dirty="0"/>
                        <a:t> </a:t>
                      </a:r>
                      <a:r>
                        <a:rPr lang="en-US" sz="1400" b="1" dirty="0"/>
                        <a:t>0.18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0.69</a:t>
                      </a:r>
                      <a:r>
                        <a:rPr lang="en-US" altLang="ko-KR" sz="1400" b="0" dirty="0"/>
                        <a:t>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ko-KR" sz="1400" b="0" dirty="0"/>
                        <a:t> </a:t>
                      </a:r>
                      <a:r>
                        <a:rPr lang="en-US" sz="1400" b="0" dirty="0"/>
                        <a:t>0.17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/>
                        <a:t>0.52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0</a:t>
                      </a:r>
                      <a:r>
                        <a:rPr lang="en-US" altLang="ko-KR" sz="1400" b="0" dirty="0"/>
                        <a:t>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132065"/>
                  </a:ext>
                </a:extLst>
              </a:tr>
            </a:tbl>
          </a:graphicData>
        </a:graphic>
      </p:graphicFrame>
      <p:grpSp>
        <p:nvGrpSpPr>
          <p:cNvPr id="7" name="그룹 6">
            <a:extLst>
              <a:ext uri="{FF2B5EF4-FFF2-40B4-BE49-F238E27FC236}">
                <a16:creationId xmlns:a16="http://schemas.microsoft.com/office/drawing/2014/main" id="{FB7099F4-7F48-4134-95E1-628F91D95DB1}"/>
              </a:ext>
            </a:extLst>
          </p:cNvPr>
          <p:cNvGrpSpPr/>
          <p:nvPr/>
        </p:nvGrpSpPr>
        <p:grpSpPr>
          <a:xfrm>
            <a:off x="8165700" y="1321300"/>
            <a:ext cx="3918361" cy="4965485"/>
            <a:chOff x="3170808" y="415636"/>
            <a:chExt cx="5169600" cy="6557104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DAD2DC5F-27BF-4028-9FA1-015DCF9CA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808" y="415636"/>
              <a:ext cx="5169600" cy="2224623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C5915DA4-5ACB-4AE9-AB72-DD382903A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0808" y="2610878"/>
              <a:ext cx="5169600" cy="2201168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CC1AA0BA-10C3-4AB0-A2CF-CD3256DE0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0808" y="4771572"/>
              <a:ext cx="5169600" cy="220116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4A44DE-A312-4892-BD22-A659319BD3F1}"/>
              </a:ext>
            </a:extLst>
          </p:cNvPr>
          <p:cNvSpPr txBox="1"/>
          <p:nvPr/>
        </p:nvSpPr>
        <p:spPr>
          <a:xfrm>
            <a:off x="245300" y="5935233"/>
            <a:ext cx="943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ym typeface="Wingdings" panose="05000000000000000000" pitchFamily="2" charset="2"/>
              </a:rPr>
              <a:t> Tradeoff between service availability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and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latency</a:t>
            </a:r>
          </a:p>
          <a:p>
            <a:r>
              <a:rPr lang="en-US" altLang="ko-KR" dirty="0">
                <a:sym typeface="Wingdings" panose="05000000000000000000" pitchFamily="2" charset="2"/>
              </a:rPr>
              <a:t> We i</a:t>
            </a:r>
            <a:r>
              <a:rPr lang="en-US" altLang="ko-KR" dirty="0"/>
              <a:t>mproves latency and power consumption at the expense of service availability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2656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Introduction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396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Emergence of Virtualization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Software</a:t>
            </a:r>
            <a:r>
              <a:rPr lang="ko-KR" altLang="en-US" sz="2000" dirty="0"/>
              <a:t> </a:t>
            </a:r>
            <a:r>
              <a:rPr lang="en-US" altLang="ko-KR" sz="2000" dirty="0"/>
              <a:t>based</a:t>
            </a:r>
            <a:r>
              <a:rPr lang="ko-KR" altLang="en-US" sz="2000" dirty="0"/>
              <a:t> </a:t>
            </a:r>
            <a:r>
              <a:rPr lang="en-US" altLang="ko-KR" sz="2000" dirty="0"/>
              <a:t>Network Function</a:t>
            </a:r>
            <a:r>
              <a:rPr lang="ko-KR" altLang="en-US" sz="2000" dirty="0"/>
              <a:t> </a:t>
            </a:r>
            <a:r>
              <a:rPr lang="en-US" altLang="ko-KR" sz="2000" dirty="0"/>
              <a:t>(NFV) and</a:t>
            </a:r>
            <a:r>
              <a:rPr lang="ko-KR" altLang="en-US" sz="2000" dirty="0"/>
              <a:t> </a:t>
            </a:r>
            <a:r>
              <a:rPr lang="en-US" altLang="ko-KR" sz="2000" dirty="0"/>
              <a:t>Service Function Chain (SFC)</a:t>
            </a:r>
            <a:br>
              <a:rPr lang="en-US" altLang="ko-KR" sz="2000" dirty="0"/>
            </a:br>
            <a:r>
              <a:rPr lang="en-US" altLang="ko-KR" sz="2000" dirty="0">
                <a:sym typeface="Wingdings" panose="05000000000000000000" pitchFamily="2" charset="2"/>
              </a:rPr>
              <a:t> *</a:t>
            </a:r>
            <a:r>
              <a:rPr lang="en-US" altLang="ko-KR" sz="2000" u="sng" dirty="0"/>
              <a:t>CRUD</a:t>
            </a:r>
            <a:r>
              <a:rPr lang="en-US" altLang="ko-KR" sz="2000" dirty="0"/>
              <a:t> is possible as needed, allowing flexible network configuration</a:t>
            </a:r>
            <a:endParaRPr lang="en-US" altLang="ko-KR" sz="20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en-US" altLang="ko-KR" sz="20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Network Complexity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Flexible design becomes possible, but management points increase significantly</a:t>
            </a:r>
            <a:r>
              <a:rPr lang="ko-KR" altLang="en-US" sz="2000" dirty="0"/>
              <a:t> </a:t>
            </a:r>
            <a:br>
              <a:rPr lang="en-US" altLang="ko-KR" sz="2000" dirty="0"/>
            </a:br>
            <a:r>
              <a:rPr lang="en-US" altLang="ko-KR" sz="2000" dirty="0">
                <a:sym typeface="Wingdings" panose="05000000000000000000" pitchFamily="2" charset="2"/>
              </a:rPr>
              <a:t> Similar with </a:t>
            </a:r>
            <a:r>
              <a:rPr lang="en-US" altLang="ko-KR" sz="2000" dirty="0" err="1">
                <a:sym typeface="Wingdings" panose="05000000000000000000" pitchFamily="2" charset="2"/>
              </a:rPr>
              <a:t>Microservice</a:t>
            </a:r>
            <a:r>
              <a:rPr lang="en-US" altLang="ko-KR" sz="2000" dirty="0">
                <a:sym typeface="Wingdings" panose="05000000000000000000" pitchFamily="2" charset="2"/>
              </a:rPr>
              <a:t> architecture</a:t>
            </a:r>
            <a:endParaRPr lang="en-US" altLang="ko-KR" sz="2000" dirty="0"/>
          </a:p>
          <a:p>
            <a:pPr lvl="1">
              <a:lnSpc>
                <a:spcPct val="150000"/>
              </a:lnSpc>
              <a:buFontTx/>
              <a:buChar char="-"/>
              <a:defRPr/>
            </a:pPr>
            <a:endParaRPr lang="en-US" altLang="ko-KR" sz="2400" dirty="0">
              <a:solidFill>
                <a:srgbClr val="0000FF"/>
              </a:solidFill>
            </a:endParaRPr>
          </a:p>
        </p:txBody>
      </p:sp>
      <p:pic>
        <p:nvPicPr>
          <p:cNvPr id="1026" name="Picture 2" descr="Service function chaining - Gini5">
            <a:extLst>
              <a:ext uri="{FF2B5EF4-FFF2-40B4-BE49-F238E27FC236}">
                <a16:creationId xmlns:a16="http://schemas.microsoft.com/office/drawing/2014/main" id="{92CE21BC-5823-4CF3-ACBA-81BEC2CC3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48269"/>
            <a:ext cx="5558996" cy="178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99505" y="6090921"/>
            <a:ext cx="4411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u="sng" dirty="0"/>
              <a:t>*CRUD: Create / Read / Update / Delete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80062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dirty="0">
                <a:solidFill>
                  <a:srgbClr val="0000FF"/>
                </a:solidFill>
              </a:rPr>
              <a:t>Evaluation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(2) GNN Performance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Compare feature embedding methods</a:t>
            </a:r>
          </a:p>
          <a:p>
            <a:pPr marL="449262" lvl="1" indent="0">
              <a:lnSpc>
                <a:spcPct val="150000"/>
              </a:lnSpc>
              <a:buNone/>
              <a:defRPr/>
            </a:pPr>
            <a:endParaRPr lang="en-US" altLang="ko-KR" sz="2000" dirty="0"/>
          </a:p>
          <a:p>
            <a:pPr>
              <a:lnSpc>
                <a:spcPct val="150000"/>
              </a:lnSpc>
              <a:defRPr/>
            </a:pPr>
            <a:endParaRPr lang="en-US" altLang="ko-KR" sz="2400" dirty="0">
              <a:solidFill>
                <a:srgbClr val="0000FF"/>
              </a:solidFill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en-US" altLang="ko-KR" sz="2000" dirty="0"/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1CE64A0F-9C8F-4D54-842B-B3484EC6B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835790"/>
              </p:ext>
            </p:extLst>
          </p:nvPr>
        </p:nvGraphicFramePr>
        <p:xfrm>
          <a:off x="258400" y="2003200"/>
          <a:ext cx="7772217" cy="36835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62199">
                  <a:extLst>
                    <a:ext uri="{9D8B030D-6E8A-4147-A177-3AD203B41FA5}">
                      <a16:colId xmlns:a16="http://schemas.microsoft.com/office/drawing/2014/main" val="1843804450"/>
                    </a:ext>
                  </a:extLst>
                </a:gridCol>
                <a:gridCol w="1180023">
                  <a:extLst>
                    <a:ext uri="{9D8B030D-6E8A-4147-A177-3AD203B41FA5}">
                      <a16:colId xmlns:a16="http://schemas.microsoft.com/office/drawing/2014/main" val="1068188316"/>
                    </a:ext>
                  </a:extLst>
                </a:gridCol>
                <a:gridCol w="1676665">
                  <a:extLst>
                    <a:ext uri="{9D8B030D-6E8A-4147-A177-3AD203B41FA5}">
                      <a16:colId xmlns:a16="http://schemas.microsoft.com/office/drawing/2014/main" val="1383134677"/>
                    </a:ext>
                  </a:extLst>
                </a:gridCol>
                <a:gridCol w="1676665">
                  <a:extLst>
                    <a:ext uri="{9D8B030D-6E8A-4147-A177-3AD203B41FA5}">
                      <a16:colId xmlns:a16="http://schemas.microsoft.com/office/drawing/2014/main" val="1667369977"/>
                    </a:ext>
                  </a:extLst>
                </a:gridCol>
                <a:gridCol w="1676665">
                  <a:extLst>
                    <a:ext uri="{9D8B030D-6E8A-4147-A177-3AD203B41FA5}">
                      <a16:colId xmlns:a16="http://schemas.microsoft.com/office/drawing/2014/main" val="1509996884"/>
                    </a:ext>
                  </a:extLst>
                </a:gridCol>
              </a:tblGrid>
              <a:tr h="463713">
                <a:tc gridSpan="2">
                  <a:txBody>
                    <a:bodyPr/>
                    <a:lstStyle/>
                    <a:p>
                      <a:pPr algn="ctr"/>
                      <a:endParaRPr lang="en-US" sz="1400" b="1" dirty="0">
                        <a:effectLst/>
                      </a:endParaRPr>
                    </a:p>
                  </a:txBody>
                  <a:tcPr marL="31254" marR="31254" marT="15627" marB="15627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31254" marR="31254" marT="15627" marB="1562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MLP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GAT</a:t>
                      </a:r>
                    </a:p>
                  </a:txBody>
                  <a:tcPr marL="31254" marR="31254" marT="15627" marB="1562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GAT / Graph SAGE</a:t>
                      </a:r>
                    </a:p>
                  </a:txBody>
                  <a:tcPr marL="31254" marR="31254" marT="15627" marB="1562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09851"/>
                  </a:ext>
                </a:extLst>
              </a:tr>
              <a:tr h="504036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Average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</a:rPr>
                        <a:t>Latency (</a:t>
                      </a:r>
                      <a:r>
                        <a:rPr lang="en-US" sz="1400" b="1" dirty="0" err="1">
                          <a:effectLst/>
                        </a:rPr>
                        <a:t>ms</a:t>
                      </a:r>
                      <a:r>
                        <a:rPr lang="en-US" sz="1400" b="1" dirty="0">
                          <a:effectLst/>
                        </a:rPr>
                        <a:t>)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Min / Max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2.50 / 8</a:t>
                      </a:r>
                      <a:r>
                        <a:rPr lang="en-US" altLang="ko-KR" sz="1400" b="0" dirty="0"/>
                        <a:t>.55</a:t>
                      </a:r>
                      <a:endParaRPr lang="en-US" sz="1400" b="0" dirty="0"/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2.46 / 9.05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2.36 / 8.60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949921"/>
                  </a:ext>
                </a:extLst>
              </a:tr>
              <a:tr h="504036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effectLst/>
                      </a:endParaRP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Mean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ko-KR" sz="1400" dirty="0"/>
                        <a:t> Std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4.56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400" b="0" dirty="0"/>
                        <a:t>1.80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/>
                        <a:t>4.44 </a:t>
                      </a:r>
                      <a:r>
                        <a:rPr lang="en-US" altLang="ko-KR" sz="1400" b="1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ko-KR" sz="1400" b="1" dirty="0"/>
                        <a:t>1.76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/>
                        <a:t>4.75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ko-KR" sz="1400" b="0" dirty="0"/>
                        <a:t>1.93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973938"/>
                  </a:ext>
                </a:extLst>
              </a:tr>
              <a:tr h="504036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Average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</a:rPr>
                        <a:t>Power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</a:rPr>
                        <a:t>Consumption (kJ)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Min / Max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0" dirty="0"/>
                        <a:t>2.26 / </a:t>
                      </a:r>
                      <a:r>
                        <a:rPr lang="en-US" sz="1400" b="0" dirty="0"/>
                        <a:t>2.90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2.22 / 2.80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2.24 / 2.92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648179"/>
                  </a:ext>
                </a:extLst>
              </a:tr>
              <a:tr h="569243"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Mean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ko-KR" sz="1400" dirty="0"/>
                        <a:t> Std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2.58</a:t>
                      </a:r>
                      <a:r>
                        <a:rPr lang="en-US" altLang="ko-KR" sz="1400" b="0" dirty="0"/>
                        <a:t>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ko-KR" sz="1400" b="0" dirty="0"/>
                        <a:t>0.19</a:t>
                      </a:r>
                      <a:endParaRPr lang="en-US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dirty="0"/>
                        <a:t>2.50 </a:t>
                      </a:r>
                      <a:r>
                        <a:rPr lang="en-US" altLang="ko-KR" sz="1400" b="1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</a:t>
                      </a:r>
                      <a:r>
                        <a:rPr lang="en-US" altLang="ko-KR" sz="1400" b="1" dirty="0"/>
                        <a:t>.17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0" dirty="0"/>
                        <a:t>2.63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</a:t>
                      </a:r>
                      <a:r>
                        <a:rPr lang="en-US" altLang="ko-KR" sz="1400" b="0" dirty="0"/>
                        <a:t>.21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86296"/>
                  </a:ext>
                </a:extLst>
              </a:tr>
              <a:tr h="569243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Average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</a:rPr>
                        <a:t>Service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</a:rPr>
                        <a:t>Availability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Min / 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0" dirty="0"/>
                        <a:t>0.38 / 0.66</a:t>
                      </a:r>
                      <a:endParaRPr lang="en-US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0.35 / 0.68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0.35 / 0.67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564523"/>
                  </a:ext>
                </a:extLst>
              </a:tr>
              <a:tr h="569243"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/>
                        <a:t>Mean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ko-KR" sz="1400" dirty="0"/>
                        <a:t> Std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0.53</a:t>
                      </a:r>
                      <a:r>
                        <a:rPr lang="en-US" altLang="ko-KR" sz="1400" b="1" dirty="0"/>
                        <a:t> </a:t>
                      </a:r>
                      <a:r>
                        <a:rPr lang="en-US" altLang="ko-KR" sz="1400" b="1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ko-KR" sz="1400" b="1" dirty="0"/>
                        <a:t> </a:t>
                      </a:r>
                      <a:r>
                        <a:rPr lang="en-US" sz="1400" b="1" dirty="0"/>
                        <a:t>0.08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/>
                        <a:t>0.52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0</a:t>
                      </a:r>
                      <a:r>
                        <a:rPr lang="en-US" altLang="ko-KR" sz="1400" b="0" dirty="0"/>
                        <a:t>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/>
                        <a:t>0.53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0</a:t>
                      </a:r>
                      <a:r>
                        <a:rPr lang="en-US" altLang="ko-KR" sz="1400" b="0" dirty="0"/>
                        <a:t>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132065"/>
                  </a:ext>
                </a:extLst>
              </a:tr>
            </a:tbl>
          </a:graphicData>
        </a:graphic>
      </p:graphicFrame>
      <p:grpSp>
        <p:nvGrpSpPr>
          <p:cNvPr id="10" name="그룹 9">
            <a:extLst>
              <a:ext uri="{FF2B5EF4-FFF2-40B4-BE49-F238E27FC236}">
                <a16:creationId xmlns:a16="http://schemas.microsoft.com/office/drawing/2014/main" id="{B2BDE18A-F1E5-43EE-B282-610876C1A70E}"/>
              </a:ext>
            </a:extLst>
          </p:cNvPr>
          <p:cNvGrpSpPr/>
          <p:nvPr/>
        </p:nvGrpSpPr>
        <p:grpSpPr>
          <a:xfrm>
            <a:off x="8178400" y="1283200"/>
            <a:ext cx="3916800" cy="4964400"/>
            <a:chOff x="3511200" y="202143"/>
            <a:chExt cx="5169600" cy="6641596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CC278A1D-2DE7-45B2-BADE-FEF5CC5BB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1200" y="202143"/>
              <a:ext cx="5169600" cy="2224623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35910F8E-5A2C-4994-AE70-3B010B998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1200" y="2412698"/>
              <a:ext cx="5169600" cy="2201168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83415C8F-B9A7-4586-BB6A-46C5146CA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1200" y="4658522"/>
              <a:ext cx="5169600" cy="2185217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E28B509-C2E6-45B9-9F7E-FA6BC86E9ACB}"/>
              </a:ext>
            </a:extLst>
          </p:cNvPr>
          <p:cNvSpPr txBox="1"/>
          <p:nvPr/>
        </p:nvSpPr>
        <p:spPr>
          <a:xfrm>
            <a:off x="233000" y="5924434"/>
            <a:ext cx="72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ym typeface="Wingdings" panose="05000000000000000000" pitchFamily="2" charset="2"/>
              </a:rPr>
              <a:t> Performance : GAT / Graph SAGE &lt; MLP &lt; </a:t>
            </a:r>
            <a:r>
              <a:rPr lang="en-US" altLang="ko-KR" b="1" dirty="0">
                <a:sym typeface="Wingdings" panose="05000000000000000000" pitchFamily="2" charset="2"/>
              </a:rPr>
              <a:t>GAT</a:t>
            </a:r>
            <a:br>
              <a:rPr lang="en-US" altLang="ko-KR" dirty="0">
                <a:sym typeface="Wingdings" panose="05000000000000000000" pitchFamily="2" charset="2"/>
              </a:rPr>
            </a:br>
            <a:r>
              <a:rPr lang="en-US" altLang="ko-KR" dirty="0">
                <a:sym typeface="Wingdings" panose="05000000000000000000" pitchFamily="2" charset="2"/>
              </a:rPr>
              <a:t> </a:t>
            </a:r>
            <a:r>
              <a:rPr lang="en-US" altLang="ko-KR" dirty="0"/>
              <a:t>Using GNN does not necessarily improve performance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9834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dirty="0">
                <a:solidFill>
                  <a:srgbClr val="0000FF"/>
                </a:solidFill>
              </a:rPr>
              <a:t>Evaluation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(3) DRL Performance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Compare DRL methods</a:t>
            </a:r>
          </a:p>
          <a:p>
            <a:pPr marL="449262" lvl="1" indent="0">
              <a:lnSpc>
                <a:spcPct val="150000"/>
              </a:lnSpc>
              <a:buNone/>
              <a:defRPr/>
            </a:pPr>
            <a:endParaRPr lang="en-US" altLang="ko-KR" sz="2000" dirty="0"/>
          </a:p>
          <a:p>
            <a:pPr>
              <a:lnSpc>
                <a:spcPct val="150000"/>
              </a:lnSpc>
              <a:defRPr/>
            </a:pPr>
            <a:endParaRPr lang="en-US" altLang="ko-KR" sz="2400" dirty="0">
              <a:solidFill>
                <a:srgbClr val="0000FF"/>
              </a:solidFill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en-US" altLang="ko-KR" sz="2000" dirty="0"/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BC08E9C3-2DB2-4A2F-AC27-6185BBD0D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603008"/>
              </p:ext>
            </p:extLst>
          </p:nvPr>
        </p:nvGraphicFramePr>
        <p:xfrm>
          <a:off x="258400" y="1977800"/>
          <a:ext cx="7772217" cy="36835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62199">
                  <a:extLst>
                    <a:ext uri="{9D8B030D-6E8A-4147-A177-3AD203B41FA5}">
                      <a16:colId xmlns:a16="http://schemas.microsoft.com/office/drawing/2014/main" val="1843804450"/>
                    </a:ext>
                  </a:extLst>
                </a:gridCol>
                <a:gridCol w="1180023">
                  <a:extLst>
                    <a:ext uri="{9D8B030D-6E8A-4147-A177-3AD203B41FA5}">
                      <a16:colId xmlns:a16="http://schemas.microsoft.com/office/drawing/2014/main" val="1068188316"/>
                    </a:ext>
                  </a:extLst>
                </a:gridCol>
                <a:gridCol w="1676665">
                  <a:extLst>
                    <a:ext uri="{9D8B030D-6E8A-4147-A177-3AD203B41FA5}">
                      <a16:colId xmlns:a16="http://schemas.microsoft.com/office/drawing/2014/main" val="1383134677"/>
                    </a:ext>
                  </a:extLst>
                </a:gridCol>
                <a:gridCol w="1676665">
                  <a:extLst>
                    <a:ext uri="{9D8B030D-6E8A-4147-A177-3AD203B41FA5}">
                      <a16:colId xmlns:a16="http://schemas.microsoft.com/office/drawing/2014/main" val="1667369977"/>
                    </a:ext>
                  </a:extLst>
                </a:gridCol>
                <a:gridCol w="1676665">
                  <a:extLst>
                    <a:ext uri="{9D8B030D-6E8A-4147-A177-3AD203B41FA5}">
                      <a16:colId xmlns:a16="http://schemas.microsoft.com/office/drawing/2014/main" val="1509996884"/>
                    </a:ext>
                  </a:extLst>
                </a:gridCol>
              </a:tblGrid>
              <a:tr h="463713">
                <a:tc gridSpan="2">
                  <a:txBody>
                    <a:bodyPr/>
                    <a:lstStyle/>
                    <a:p>
                      <a:pPr algn="ctr"/>
                      <a:endParaRPr lang="en-US" sz="1400" b="1" dirty="0">
                        <a:effectLst/>
                      </a:endParaRPr>
                    </a:p>
                  </a:txBody>
                  <a:tcPr marL="31254" marR="31254" marT="15627" marB="15627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31254" marR="31254" marT="15627" marB="1562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DQN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TD3</a:t>
                      </a:r>
                    </a:p>
                  </a:txBody>
                  <a:tcPr marL="31254" marR="31254" marT="15627" marB="1562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SAC</a:t>
                      </a:r>
                    </a:p>
                  </a:txBody>
                  <a:tcPr marL="31254" marR="31254" marT="15627" marB="1562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09851"/>
                  </a:ext>
                </a:extLst>
              </a:tr>
              <a:tr h="504036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Average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</a:rPr>
                        <a:t>Latency (</a:t>
                      </a:r>
                      <a:r>
                        <a:rPr lang="en-US" sz="1400" b="1" dirty="0" err="1">
                          <a:effectLst/>
                        </a:rPr>
                        <a:t>ms</a:t>
                      </a:r>
                      <a:r>
                        <a:rPr lang="en-US" sz="1400" b="1" dirty="0">
                          <a:effectLst/>
                        </a:rPr>
                        <a:t>)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Min / Max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4.86 / 13.39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3.63 / 12.05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4.65 / 11.86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949921"/>
                  </a:ext>
                </a:extLst>
              </a:tr>
              <a:tr h="504036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effectLst/>
                      </a:endParaRP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Mean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</a:t>
                      </a:r>
                      <a:r>
                        <a:rPr lang="en-US" sz="1400" dirty="0"/>
                        <a:t>Std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7.80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</a:t>
                      </a:r>
                      <a:r>
                        <a:rPr lang="en-US" sz="1400" dirty="0"/>
                        <a:t>2.21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7.29 </a:t>
                      </a:r>
                      <a:r>
                        <a:rPr lang="en-US" altLang="ko-KR" sz="1400" b="1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400" b="1" dirty="0"/>
                        <a:t> 2.66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7.71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 </a:t>
                      </a:r>
                      <a:r>
                        <a:rPr lang="en-US" sz="1400" b="0" dirty="0"/>
                        <a:t>2.19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973938"/>
                  </a:ext>
                </a:extLst>
              </a:tr>
              <a:tr h="504036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Average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</a:rPr>
                        <a:t>Power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</a:rPr>
                        <a:t>Consumption (kJ)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Min / Max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2.58 / 3.09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2.37 / 3.00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2.45 / 3.25</a:t>
                      </a:r>
                    </a:p>
                  </a:txBody>
                  <a:tcPr marL="31254" marR="31254" marT="15627" marB="15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648179"/>
                  </a:ext>
                </a:extLst>
              </a:tr>
              <a:tr h="569243"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Mean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400" dirty="0"/>
                        <a:t> Std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2.86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400" dirty="0"/>
                        <a:t> </a:t>
                      </a:r>
                      <a:r>
                        <a:rPr lang="en-US" sz="1400" b="0" dirty="0"/>
                        <a:t>0.15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2.76 </a:t>
                      </a:r>
                      <a:r>
                        <a:rPr lang="en-US" altLang="ko-KR" sz="1400" b="1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400" b="1" dirty="0"/>
                        <a:t> 0.18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2.82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400" dirty="0"/>
                        <a:t> 0.19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86296"/>
                  </a:ext>
                </a:extLst>
              </a:tr>
              <a:tr h="569243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Average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</a:rPr>
                        <a:t>Service</a:t>
                      </a:r>
                    </a:p>
                    <a:p>
                      <a:pPr algn="ctr"/>
                      <a:r>
                        <a:rPr lang="en-US" sz="1400" b="1" dirty="0">
                          <a:effectLst/>
                        </a:rPr>
                        <a:t>Availability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Min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400" dirty="0"/>
                        <a:t> 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0.35 / 0.66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0.36 / 0.71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0.35 / </a:t>
                      </a:r>
                      <a:r>
                        <a:rPr lang="en-US" sz="1400" b="0" dirty="0"/>
                        <a:t>0.66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564523"/>
                  </a:ext>
                </a:extLst>
              </a:tr>
              <a:tr h="569243"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Mean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400" dirty="0"/>
                        <a:t> Std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0.52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400" dirty="0"/>
                        <a:t> 0.09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0.52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400" dirty="0"/>
                        <a:t> 0.11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0.54</a:t>
                      </a:r>
                      <a:r>
                        <a:rPr lang="en-US" sz="1400" dirty="0"/>
                        <a:t> </a:t>
                      </a:r>
                      <a:r>
                        <a:rPr lang="en-US" altLang="ko-KR" sz="14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400" dirty="0"/>
                        <a:t> </a:t>
                      </a:r>
                      <a:r>
                        <a:rPr lang="en-US" sz="1400" b="1" dirty="0"/>
                        <a:t>0.09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132065"/>
                  </a:ext>
                </a:extLst>
              </a:tr>
            </a:tbl>
          </a:graphicData>
        </a:graphic>
      </p:graphicFrame>
      <p:grpSp>
        <p:nvGrpSpPr>
          <p:cNvPr id="7" name="그룹 6">
            <a:extLst>
              <a:ext uri="{FF2B5EF4-FFF2-40B4-BE49-F238E27FC236}">
                <a16:creationId xmlns:a16="http://schemas.microsoft.com/office/drawing/2014/main" id="{43620FCD-1351-438F-A8C7-9D4366E91A6B}"/>
              </a:ext>
            </a:extLst>
          </p:cNvPr>
          <p:cNvGrpSpPr/>
          <p:nvPr/>
        </p:nvGrpSpPr>
        <p:grpSpPr>
          <a:xfrm>
            <a:off x="8178400" y="1257800"/>
            <a:ext cx="3916800" cy="4964400"/>
            <a:chOff x="6641976" y="128237"/>
            <a:chExt cx="5169322" cy="6563088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C2B829C9-9284-4C86-9131-E5F306629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1977" y="128237"/>
              <a:ext cx="5169321" cy="2208213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43ECBF49-CFB0-4151-956D-CEE7F430A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1977" y="2305175"/>
              <a:ext cx="5169321" cy="2201049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9865A9FD-BB15-4745-B0EA-D7FB8DFF9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1976" y="4506225"/>
              <a:ext cx="5169322" cy="21851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88E8D1C-BD0B-4235-9AE9-C8F0D61E62CC}"/>
              </a:ext>
            </a:extLst>
          </p:cNvPr>
          <p:cNvSpPr txBox="1"/>
          <p:nvPr/>
        </p:nvSpPr>
        <p:spPr>
          <a:xfrm>
            <a:off x="245700" y="5935233"/>
            <a:ext cx="9999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ym typeface="Wingdings" panose="05000000000000000000" pitchFamily="2" charset="2"/>
              </a:rPr>
              <a:t> DQN &lt; SAC &lt; </a:t>
            </a:r>
            <a:r>
              <a:rPr lang="en-US" altLang="ko-KR" b="1" dirty="0"/>
              <a:t>TD3</a:t>
            </a:r>
            <a:br>
              <a:rPr lang="en-US" altLang="ko-KR" dirty="0">
                <a:sym typeface="Wingdings" panose="05000000000000000000" pitchFamily="2" charset="2"/>
              </a:rPr>
            </a:br>
            <a:r>
              <a:rPr lang="en-US" altLang="ko-KR" dirty="0">
                <a:sym typeface="Wingdings" panose="05000000000000000000" pitchFamily="2" charset="2"/>
              </a:rPr>
              <a:t> </a:t>
            </a:r>
            <a:r>
              <a:rPr lang="en-US" altLang="ko-KR" dirty="0"/>
              <a:t>SAC has the advantage of a wide search range, but the number of nodes was limited to 4.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344292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dirty="0">
                <a:solidFill>
                  <a:srgbClr val="0000FF"/>
                </a:solidFill>
              </a:rPr>
              <a:t>Conclusion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  <a:sym typeface="Wingdings" panose="05000000000000000000" pitchFamily="2" charset="2"/>
              </a:rPr>
              <a:t>Summary</a:t>
            </a:r>
            <a:endParaRPr lang="en-US" altLang="ko-KR" sz="2400" dirty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  <a:defRPr/>
            </a:pPr>
            <a:r>
              <a:rPr lang="en-US" altLang="ko-KR" dirty="0"/>
              <a:t>In this study, an algorithm for optimal placement of SFC deployed on Kubernetes Cluster was studied.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dirty="0"/>
              <a:t>Establishment of a </a:t>
            </a:r>
            <a:r>
              <a:rPr lang="en-US" altLang="ko-KR" b="1" dirty="0"/>
              <a:t>monitoring system integrating 6 modules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b="1" dirty="0"/>
              <a:t>The relationship between node, service, and container</a:t>
            </a:r>
            <a:r>
              <a:rPr lang="en-US" altLang="ko-KR" dirty="0"/>
              <a:t> is defined in graph form.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dirty="0"/>
              <a:t>Effectively embeds node and service information through </a:t>
            </a:r>
            <a:r>
              <a:rPr lang="en-US" altLang="ko-KR" b="1" dirty="0"/>
              <a:t>GNN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dirty="0"/>
              <a:t>Optimization of </a:t>
            </a:r>
            <a:r>
              <a:rPr lang="en-US" altLang="ko-KR" b="1" dirty="0"/>
              <a:t>Multi Objective problems </a:t>
            </a:r>
            <a:r>
              <a:rPr lang="en-US" altLang="ko-KR" dirty="0"/>
              <a:t>using </a:t>
            </a:r>
            <a:r>
              <a:rPr lang="en-US" altLang="ko-KR" b="1" dirty="0"/>
              <a:t>Off-Policy DRL algorithm</a:t>
            </a:r>
            <a:br>
              <a:rPr lang="en-US" altLang="ko-KR" dirty="0"/>
            </a:br>
            <a:r>
              <a:rPr lang="en-US" altLang="ko-KR" dirty="0"/>
              <a:t>(Power Consumption, QoS - Latency, Service Availability)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ko-KR" dirty="0"/>
              <a:t>Source code released on </a:t>
            </a:r>
            <a:r>
              <a:rPr lang="en-US" altLang="ko-KR" dirty="0">
                <a:hlinkClick r:id="rId3"/>
              </a:rPr>
              <a:t>https://github.com/k8s-SFC-deployment</a:t>
            </a:r>
            <a:endParaRPr lang="en-US" altLang="ko-KR" sz="1600" dirty="0"/>
          </a:p>
        </p:txBody>
      </p:sp>
    </p:spTree>
    <p:extLst>
      <p:ext uri="{BB962C8B-B14F-4D97-AF65-F5344CB8AC3E}">
        <p14:creationId xmlns:p14="http://schemas.microsoft.com/office/powerpoint/2010/main" val="101985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dirty="0">
                <a:solidFill>
                  <a:srgbClr val="0000FF"/>
                </a:solidFill>
              </a:rPr>
              <a:t>Conclusion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Future Work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dirty="0"/>
              <a:t>In case of change in </a:t>
            </a:r>
            <a:r>
              <a:rPr lang="en-US" altLang="ko-KR" b="1" dirty="0"/>
              <a:t>number of nodes</a:t>
            </a:r>
            <a:endParaRPr lang="en-US" altLang="ko-KR" sz="2000" b="1" dirty="0"/>
          </a:p>
          <a:p>
            <a:pPr lvl="2">
              <a:lnSpc>
                <a:spcPct val="150000"/>
              </a:lnSpc>
              <a:defRPr/>
            </a:pPr>
            <a:r>
              <a:rPr lang="en-US" altLang="ko-KR" dirty="0"/>
              <a:t>In order to handle this flexibly, it is possible to perform imitation learning or perform a more general design through pre-training of the GNN layer.</a:t>
            </a:r>
            <a:endParaRPr lang="en-US" altLang="ko-KR" sz="1600" dirty="0"/>
          </a:p>
          <a:p>
            <a:pPr lvl="1">
              <a:lnSpc>
                <a:spcPct val="150000"/>
              </a:lnSpc>
              <a:defRPr/>
            </a:pPr>
            <a:endParaRPr lang="en-US" altLang="ko-KR" sz="20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dirty="0"/>
              <a:t>In case of </a:t>
            </a:r>
            <a:r>
              <a:rPr lang="en-US" altLang="ko-KR" b="1" dirty="0"/>
              <a:t>multi cluster environment</a:t>
            </a:r>
            <a:endParaRPr lang="en-US" altLang="ko-KR" sz="2000" b="1" dirty="0"/>
          </a:p>
          <a:p>
            <a:pPr lvl="2">
              <a:lnSpc>
                <a:spcPct val="150000"/>
              </a:lnSpc>
              <a:defRPr/>
            </a:pPr>
            <a:r>
              <a:rPr lang="en-US" altLang="ko-KR" dirty="0"/>
              <a:t>It is also possible to expand the research by expanding the size of the state itself and expanding the node and cluster relationship into another graph.</a:t>
            </a:r>
          </a:p>
          <a:p>
            <a:pPr marL="914400" lvl="2" indent="0">
              <a:lnSpc>
                <a:spcPct val="150000"/>
              </a:lnSpc>
              <a:buNone/>
              <a:defRPr/>
            </a:pPr>
            <a:endParaRPr lang="en-US" altLang="ko-KR" sz="16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dirty="0"/>
              <a:t>Lack of consideration for </a:t>
            </a:r>
            <a:r>
              <a:rPr lang="en-US" altLang="ko-KR" b="1" dirty="0"/>
              <a:t>task scheduling</a:t>
            </a:r>
            <a:endParaRPr lang="en-US" altLang="ko-KR" sz="2000" b="1" dirty="0"/>
          </a:p>
          <a:p>
            <a:pPr lvl="2">
              <a:lnSpc>
                <a:spcPct val="150000"/>
              </a:lnSpc>
              <a:defRPr/>
            </a:pPr>
            <a:r>
              <a:rPr lang="en-US" altLang="ko-KR" dirty="0"/>
              <a:t>It appears that the performance of the overall system can be improved by comprehensively accepting research on designing the SFC Path. Therefore, we will attempt to conduct research on this in a complex manner in the future.</a:t>
            </a: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1878438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dirty="0" err="1">
                <a:solidFill>
                  <a:srgbClr val="0000FF"/>
                </a:solidFill>
              </a:rPr>
              <a:t>QnA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en-US" altLang="ko-KR" sz="2400" dirty="0">
                <a:solidFill>
                  <a:srgbClr val="0000FF"/>
                </a:solidFill>
                <a:sym typeface="Wingdings" panose="05000000000000000000" pitchFamily="2" charset="2"/>
              </a:rPr>
              <a:t>Thank you for attending</a:t>
            </a:r>
            <a:endParaRPr lang="en-US" altLang="ko-KR" sz="2000" dirty="0"/>
          </a:p>
          <a:p>
            <a:pPr>
              <a:lnSpc>
                <a:spcPct val="150000"/>
              </a:lnSpc>
              <a:defRPr/>
            </a:pPr>
            <a:endParaRPr lang="en-US" altLang="ko-KR" sz="2400" dirty="0"/>
          </a:p>
          <a:p>
            <a:pPr lvl="1">
              <a:lnSpc>
                <a:spcPct val="150000"/>
              </a:lnSpc>
              <a:defRPr/>
            </a:pPr>
            <a:endParaRPr lang="en-US" altLang="ko-KR" sz="1200" dirty="0"/>
          </a:p>
          <a:p>
            <a:pPr>
              <a:lnSpc>
                <a:spcPct val="150000"/>
              </a:lnSpc>
              <a:defRPr/>
            </a:pP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3011616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Appendix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 err="1">
                <a:solidFill>
                  <a:srgbClr val="0000FF"/>
                </a:solidFill>
              </a:rPr>
              <a:t>Kube</a:t>
            </a:r>
            <a:r>
              <a:rPr lang="en-US" altLang="ko-KR" sz="2400" dirty="0">
                <a:solidFill>
                  <a:srgbClr val="0000FF"/>
                </a:solidFill>
              </a:rPr>
              <a:t> Scheduler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Taint / Toleration</a:t>
            </a:r>
          </a:p>
          <a:p>
            <a:pPr lvl="2">
              <a:lnSpc>
                <a:spcPct val="150000"/>
              </a:lnSpc>
              <a:defRPr/>
            </a:pPr>
            <a:r>
              <a:rPr lang="ko-KR" altLang="en-US" sz="1600" dirty="0"/>
              <a:t>특정 </a:t>
            </a:r>
            <a:r>
              <a:rPr lang="en-US" altLang="ko-KR" sz="1600" dirty="0"/>
              <a:t>Node</a:t>
            </a:r>
            <a:r>
              <a:rPr lang="ko-KR" altLang="en-US" sz="1600" dirty="0"/>
              <a:t>에 </a:t>
            </a:r>
            <a:r>
              <a:rPr lang="en-US" altLang="ko-KR" sz="1600" dirty="0"/>
              <a:t>Pod (Container) </a:t>
            </a:r>
            <a:r>
              <a:rPr lang="ko-KR" altLang="en-US" sz="1600" dirty="0"/>
              <a:t>의 설치를 막는 방식</a:t>
            </a:r>
            <a:endParaRPr lang="en-US" altLang="ko-KR" sz="16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 err="1"/>
              <a:t>NodeName</a:t>
            </a:r>
            <a:r>
              <a:rPr lang="en-US" altLang="ko-KR" sz="2000" dirty="0"/>
              <a:t> / </a:t>
            </a:r>
            <a:r>
              <a:rPr lang="en-US" altLang="ko-KR" sz="2000" dirty="0" err="1"/>
              <a:t>NodeSelector</a:t>
            </a:r>
            <a:endParaRPr lang="en-US" altLang="ko-KR" sz="2000" dirty="0"/>
          </a:p>
          <a:p>
            <a:pPr lvl="2">
              <a:lnSpc>
                <a:spcPct val="150000"/>
              </a:lnSpc>
              <a:defRPr/>
            </a:pPr>
            <a:r>
              <a:rPr lang="ko-KR" altLang="en-US" sz="1600" dirty="0"/>
              <a:t>특정 </a:t>
            </a:r>
            <a:r>
              <a:rPr lang="en-US" altLang="ko-KR" sz="1600" dirty="0"/>
              <a:t>Node</a:t>
            </a:r>
            <a:r>
              <a:rPr lang="ko-KR" altLang="en-US" sz="1600" dirty="0"/>
              <a:t>에 </a:t>
            </a:r>
            <a:r>
              <a:rPr lang="en-US" altLang="ko-KR" sz="1600" dirty="0"/>
              <a:t>Pod (Container) </a:t>
            </a:r>
            <a:r>
              <a:rPr lang="ko-KR" altLang="en-US" sz="1600" dirty="0"/>
              <a:t>가 설치되도록 강제하는 방식</a:t>
            </a:r>
            <a:endParaRPr lang="en-US" altLang="ko-KR" sz="16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Node Affinity</a:t>
            </a:r>
          </a:p>
          <a:p>
            <a:pPr lvl="2">
              <a:lnSpc>
                <a:spcPct val="150000"/>
              </a:lnSpc>
              <a:defRPr/>
            </a:pPr>
            <a:r>
              <a:rPr lang="ko-KR" altLang="en-US" sz="1600" dirty="0"/>
              <a:t>특정 </a:t>
            </a:r>
            <a:r>
              <a:rPr lang="en-US" altLang="ko-KR" sz="1600" dirty="0"/>
              <a:t>Node</a:t>
            </a:r>
            <a:r>
              <a:rPr lang="ko-KR" altLang="en-US" sz="1600" dirty="0"/>
              <a:t>에 </a:t>
            </a:r>
            <a:r>
              <a:rPr lang="en-US" altLang="ko-KR" sz="1600" dirty="0"/>
              <a:t>Pod (Container) </a:t>
            </a:r>
            <a:r>
              <a:rPr lang="ko-KR" altLang="en-US" sz="1600" dirty="0"/>
              <a:t>가 설치되는 것을 강제 또는 권장하는 방식</a:t>
            </a:r>
            <a:endParaRPr lang="en-US" altLang="ko-KR" sz="16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Pod Affinity / Pod Anti-Affinity</a:t>
            </a:r>
          </a:p>
          <a:p>
            <a:pPr lvl="2">
              <a:lnSpc>
                <a:spcPct val="150000"/>
              </a:lnSpc>
              <a:defRPr/>
            </a:pPr>
            <a:r>
              <a:rPr lang="ko-KR" altLang="en-US" sz="1600" dirty="0"/>
              <a:t>특정 </a:t>
            </a:r>
            <a:r>
              <a:rPr lang="en-US" altLang="ko-KR" sz="1600" dirty="0"/>
              <a:t>Pod (Container) </a:t>
            </a:r>
            <a:r>
              <a:rPr lang="ko-KR" altLang="en-US" sz="1600" dirty="0"/>
              <a:t>가 설치된 </a:t>
            </a:r>
            <a:r>
              <a:rPr lang="en-US" altLang="ko-KR" sz="1600" dirty="0"/>
              <a:t>Node Group</a:t>
            </a:r>
            <a:r>
              <a:rPr lang="ko-KR" altLang="en-US" sz="1600" dirty="0"/>
              <a:t>에 </a:t>
            </a:r>
            <a:r>
              <a:rPr lang="en-US" altLang="ko-KR" sz="1600" dirty="0"/>
              <a:t>Pod (Container) </a:t>
            </a:r>
            <a:r>
              <a:rPr lang="ko-KR" altLang="en-US" sz="1600" dirty="0"/>
              <a:t>가 설치되는 것을 강제 또는 권장하는 방식</a:t>
            </a:r>
            <a:endParaRPr lang="en-US" altLang="ko-KR" sz="1600" dirty="0"/>
          </a:p>
        </p:txBody>
      </p:sp>
    </p:spTree>
    <p:extLst>
      <p:ext uri="{BB962C8B-B14F-4D97-AF65-F5344CB8AC3E}">
        <p14:creationId xmlns:p14="http://schemas.microsoft.com/office/powerpoint/2010/main" val="1389997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Appendix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 err="1">
                <a:solidFill>
                  <a:srgbClr val="0000FF"/>
                </a:solidFill>
              </a:rPr>
              <a:t>Kube</a:t>
            </a:r>
            <a:r>
              <a:rPr lang="en-US" altLang="ko-KR" sz="2400" dirty="0">
                <a:solidFill>
                  <a:srgbClr val="0000FF"/>
                </a:solidFill>
              </a:rPr>
              <a:t> Scheduler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Pod</a:t>
            </a:r>
            <a:r>
              <a:rPr lang="ko-KR" altLang="en-US" sz="2000" dirty="0"/>
              <a:t> 생성 시 </a:t>
            </a:r>
            <a:r>
              <a:rPr lang="en-US" altLang="ko-KR" sz="2000" dirty="0"/>
              <a:t>process</a:t>
            </a:r>
          </a:p>
        </p:txBody>
      </p:sp>
      <p:pic>
        <p:nvPicPr>
          <p:cNvPr id="2050" name="Picture 2" descr="https://mblogthumb-phinf.pstatic.net/MjAxOTA0MTFfMjIz/MDAxNTU0OTYzOTgzOTg3.s4QFgDOUqkaveeI_AO2bkNkyNc83HtCLm_Ekxc_2Zv4g.GMOiAfXP9Xgp1RJuaRoTYarZI4DR8OLr7scp0rc-bYAg.PNG.alice_k106/%25EC%258A%25A4%25ED%2581%25AC%25EB%25A6%25B0%25EC%2583%25B7_2019-04-11_%25EC%2598%25A4%25ED%259B%2584_3.25.12.png?type=w800">
            <a:extLst>
              <a:ext uri="{FF2B5EF4-FFF2-40B4-BE49-F238E27FC236}">
                <a16:creationId xmlns:a16="http://schemas.microsoft.com/office/drawing/2014/main" id="{C94617AD-7747-46F5-9072-1282A634A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9" b="95464" l="5125" r="98000">
                        <a14:foregroundMark x1="7399" y1="14290" x2="14125" y2="23974"/>
                        <a14:foregroundMark x1="14125" y1="23974" x2="21375" y2="28294"/>
                        <a14:foregroundMark x1="21375" y1="28294" x2="26125" y2="27862"/>
                        <a14:foregroundMark x1="82875" y1="95464" x2="91000" y2="94384"/>
                        <a14:foregroundMark x1="91000" y1="94384" x2="98000" y2="95464"/>
                        <a14:backgroundMark x1="2625" y1="4752" x2="5667" y2="10195"/>
                        <a14:backgroundMark x1="3875" y1="4536" x2="3000" y2="5400"/>
                        <a14:backgroundMark x1="5125" y1="4752" x2="5875" y2="6911"/>
                        <a14:backgroundMark x1="4250" y1="3240" x2="5125" y2="3672"/>
                        <a14:backgroundMark x1="3750" y1="4104" x2="5125" y2="5400"/>
                        <a14:backgroundMark x1="6250" y1="2376" x2="7000" y2="13175"/>
                        <a14:backgroundMark x1="7000" y1="13175" x2="1625" y2="12743"/>
                        <a14:backgroundMark x1="1750" y1="12311" x2="4625" y2="13175"/>
                        <a14:backgroundMark x1="6625" y1="9287" x2="6875" y2="12095"/>
                        <a14:backgroundMark x1="6375" y1="10367" x2="7000" y2="9503"/>
                        <a14:backgroundMark x1="5375" y1="3456" x2="6375" y2="6479"/>
                        <a14:backgroundMark x1="6375" y1="3240" x2="6375" y2="6695"/>
                        <a14:backgroundMark x1="6875" y1="2376" x2="6625" y2="2808"/>
                        <a14:backgroundMark x1="7500" y1="3240" x2="6250" y2="4104"/>
                        <a14:backgroundMark x1="6125" y1="3672" x2="2875" y2="6911"/>
                        <a14:backgroundMark x1="6375" y1="3240" x2="6375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29" y="2080105"/>
            <a:ext cx="7206342" cy="417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70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Appendix (Background)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3968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VNF (Virtual Network Function)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ko-KR" altLang="en-US" sz="2000" dirty="0"/>
              <a:t>네트워크 운용에 필수적인 </a:t>
            </a:r>
            <a:r>
              <a:rPr lang="en-US" altLang="ko-KR" sz="2000" dirty="0"/>
              <a:t>FCAPS </a:t>
            </a:r>
            <a:r>
              <a:rPr lang="ko-KR" altLang="en-US" sz="2000" dirty="0"/>
              <a:t>를 실현하기 위해 필요한 </a:t>
            </a:r>
            <a:r>
              <a:rPr lang="en-US" altLang="ko-KR" sz="2000" dirty="0"/>
              <a:t>Network Function (NF)</a:t>
            </a:r>
            <a:r>
              <a:rPr lang="ko-KR" altLang="en-US" sz="2000" dirty="0"/>
              <a:t>을 </a:t>
            </a:r>
            <a:r>
              <a:rPr lang="en-US" altLang="ko-KR" sz="2000" dirty="0"/>
              <a:t>Software</a:t>
            </a:r>
            <a:r>
              <a:rPr lang="ko-KR" altLang="en-US" sz="2000" dirty="0"/>
              <a:t>를 통해서 구현한 결과물</a:t>
            </a:r>
            <a:endParaRPr lang="en-US" altLang="ko-KR" sz="2000" dirty="0"/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ko-KR" altLang="en-US" sz="2000" dirty="0"/>
              <a:t>이를 활용하면</a:t>
            </a:r>
            <a:r>
              <a:rPr lang="en-US" altLang="ko-KR" sz="2000" dirty="0"/>
              <a:t>, </a:t>
            </a:r>
            <a:r>
              <a:rPr lang="ko-KR" altLang="en-US" sz="2000" dirty="0"/>
              <a:t>상용 </a:t>
            </a:r>
            <a:r>
              <a:rPr lang="en-US" altLang="ko-KR" sz="2000" dirty="0"/>
              <a:t>Computing </a:t>
            </a:r>
            <a:r>
              <a:rPr lang="ko-KR" altLang="en-US" sz="2000" dirty="0"/>
              <a:t>장치에서 이러한 서비스를 </a:t>
            </a:r>
            <a:r>
              <a:rPr lang="en-US" altLang="ko-KR" sz="2000" dirty="0"/>
              <a:t>On-Demand </a:t>
            </a:r>
            <a:r>
              <a:rPr lang="ko-KR" altLang="en-US" sz="2000" dirty="0"/>
              <a:t>하게 제공할 수 있음</a:t>
            </a:r>
            <a:endParaRPr lang="en-US" altLang="ko-KR" sz="2000" dirty="0"/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2000" dirty="0"/>
              <a:t>Hardware </a:t>
            </a:r>
            <a:r>
              <a:rPr lang="ko-KR" altLang="en-US" sz="2000" dirty="0"/>
              <a:t>관리 포인트가 상용 </a:t>
            </a:r>
            <a:r>
              <a:rPr lang="en-US" altLang="ko-KR" sz="2000" dirty="0"/>
              <a:t>Computing </a:t>
            </a:r>
            <a:r>
              <a:rPr lang="ko-KR" altLang="en-US" sz="2000" dirty="0"/>
              <a:t>장치 하나로 압축되고</a:t>
            </a:r>
            <a:r>
              <a:rPr lang="en-US" altLang="ko-KR" sz="2000" dirty="0"/>
              <a:t>, </a:t>
            </a:r>
            <a:r>
              <a:rPr lang="ko-KR" altLang="en-US" sz="2000" dirty="0"/>
              <a:t>더 다양한 기술을 도전적으로 시도할 수 있음</a:t>
            </a:r>
            <a:endParaRPr lang="en-US" altLang="ko-KR" sz="2000" dirty="0"/>
          </a:p>
          <a:p>
            <a:pPr>
              <a:lnSpc>
                <a:spcPct val="150000"/>
              </a:lnSpc>
              <a:defRPr/>
            </a:pPr>
            <a:endParaRPr lang="en-US" altLang="ko-KR" sz="24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CNF (Container-native Network Function)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2000" dirty="0"/>
              <a:t>VNF </a:t>
            </a:r>
            <a:r>
              <a:rPr lang="ko-KR" altLang="en-US" sz="2000" dirty="0"/>
              <a:t>중에서도 이를 </a:t>
            </a:r>
            <a:r>
              <a:rPr lang="en-US" altLang="ko-KR" sz="2000" dirty="0"/>
              <a:t>Container </a:t>
            </a:r>
            <a:r>
              <a:rPr lang="ko-KR" altLang="en-US" sz="2000" dirty="0"/>
              <a:t>형태로 배포한 형태를 </a:t>
            </a:r>
            <a:r>
              <a:rPr lang="en-US" altLang="ko-KR" sz="2000" dirty="0"/>
              <a:t>CNF</a:t>
            </a:r>
            <a:r>
              <a:rPr lang="ko-KR" altLang="en-US" sz="2000" dirty="0"/>
              <a:t>라고 정의함</a:t>
            </a:r>
            <a:endParaRPr lang="en-US" altLang="ko-KR" sz="2000" dirty="0"/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2000" dirty="0"/>
              <a:t>Container</a:t>
            </a:r>
            <a:r>
              <a:rPr lang="ko-KR" altLang="en-US" sz="2000" dirty="0"/>
              <a:t> 형태로 배포할 시에 </a:t>
            </a:r>
            <a:r>
              <a:rPr lang="en-US" altLang="ko-KR" sz="2000" dirty="0"/>
              <a:t>VM</a:t>
            </a:r>
            <a:r>
              <a:rPr lang="ko-KR" altLang="en-US" sz="2000" dirty="0"/>
              <a:t>과 비교하여 </a:t>
            </a:r>
            <a:r>
              <a:rPr lang="en-US" altLang="ko-KR" sz="2000" dirty="0"/>
              <a:t>computing </a:t>
            </a:r>
            <a:r>
              <a:rPr lang="ko-KR" altLang="en-US" sz="2000" dirty="0"/>
              <a:t>적으로 </a:t>
            </a:r>
            <a:r>
              <a:rPr lang="en-US" altLang="ko-KR" sz="2000" dirty="0"/>
              <a:t>lightweight </a:t>
            </a:r>
            <a:r>
              <a:rPr lang="ko-KR" altLang="en-US" sz="2000" dirty="0"/>
              <a:t>하여 </a:t>
            </a:r>
            <a:r>
              <a:rPr lang="en-US" altLang="ko-KR" sz="2000" dirty="0"/>
              <a:t>overhead </a:t>
            </a:r>
            <a:r>
              <a:rPr lang="ko-KR" altLang="en-US" sz="2000" dirty="0"/>
              <a:t>가 적다는 장점이 있음</a:t>
            </a:r>
            <a:endParaRPr lang="en-US" altLang="ko-KR" sz="2000" dirty="0"/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2000" dirty="0"/>
              <a:t>monolithic </a:t>
            </a:r>
            <a:r>
              <a:rPr lang="ko-KR" altLang="en-US" sz="2000" dirty="0"/>
              <a:t>방식과 비교하여 자원 격리</a:t>
            </a:r>
            <a:r>
              <a:rPr lang="en-US" altLang="ko-KR" sz="2000" dirty="0"/>
              <a:t>, Auto-Scaling, Load Balancing</a:t>
            </a:r>
            <a:r>
              <a:rPr lang="ko-KR" altLang="en-US" sz="2000" dirty="0"/>
              <a:t>을 활용하여 자원을 </a:t>
            </a:r>
            <a:r>
              <a:rPr lang="en-US" altLang="ko-KR" sz="2000" dirty="0"/>
              <a:t>NF</a:t>
            </a:r>
            <a:r>
              <a:rPr lang="ko-KR" altLang="en-US" sz="2000" dirty="0"/>
              <a:t>마다 효과적으로 분배할 수 있음</a:t>
            </a:r>
            <a:endParaRPr lang="en-US" altLang="ko-KR" sz="2000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6768A76-4DF1-4178-8567-B5240BA7C3AD}"/>
              </a:ext>
            </a:extLst>
          </p:cNvPr>
          <p:cNvSpPr/>
          <p:nvPr/>
        </p:nvSpPr>
        <p:spPr>
          <a:xfrm>
            <a:off x="0" y="6329448"/>
            <a:ext cx="45617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/>
              <a:t>[1] </a:t>
            </a:r>
            <a:r>
              <a:rPr lang="en-US" altLang="ko-KR" sz="1100" dirty="0">
                <a:hlinkClick r:id="rId3"/>
              </a:rPr>
              <a:t>RFC 7665 - Service Function Chaining (SFC) Architecture (ietf.org)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582984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ko-KR" dirty="0">
                <a:solidFill>
                  <a:srgbClr val="0000FF"/>
                </a:solidFill>
              </a:rPr>
              <a:t>Appendix (Background)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3968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SFC (Service Function Chain)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2000" dirty="0"/>
              <a:t>Service Function (SF)</a:t>
            </a:r>
            <a:r>
              <a:rPr lang="ko-KR" altLang="en-US" sz="2000" dirty="0"/>
              <a:t>은 전달받은 </a:t>
            </a:r>
            <a:r>
              <a:rPr lang="en-US" altLang="ko-KR" sz="2000" dirty="0"/>
              <a:t>packet </a:t>
            </a:r>
            <a:r>
              <a:rPr lang="ko-KR" altLang="en-US" sz="2000" dirty="0"/>
              <a:t>에 특정 작업을 처리하는 </a:t>
            </a:r>
            <a:r>
              <a:rPr lang="en-US" altLang="ko-KR" sz="2000" dirty="0"/>
              <a:t>function </a:t>
            </a:r>
            <a:r>
              <a:rPr lang="ko-KR" altLang="en-US" sz="2000" dirty="0"/>
              <a:t>을 의미하며</a:t>
            </a:r>
            <a:r>
              <a:rPr lang="en-US" altLang="ko-KR" sz="2000" dirty="0"/>
              <a:t>, </a:t>
            </a:r>
            <a:br>
              <a:rPr lang="en-US" altLang="ko-KR" sz="2000" dirty="0"/>
            </a:br>
            <a:r>
              <a:rPr lang="ko-KR" altLang="en-US" sz="2000" dirty="0"/>
              <a:t>대표적으로 </a:t>
            </a:r>
            <a:r>
              <a:rPr lang="en-US" altLang="ko-KR" sz="2000" dirty="0"/>
              <a:t>DPI (Deep Packet Inspection), Lawful Interception (LI), server Load Balancing (LB), NAT, NPTv6, HOST_ID injection, HTTP Header Enrichment Functions, TCP optimizer </a:t>
            </a:r>
            <a:r>
              <a:rPr lang="ko-KR" altLang="en-US" sz="2000" dirty="0"/>
              <a:t>등을</a:t>
            </a:r>
            <a:r>
              <a:rPr lang="en-US" altLang="ko-KR" sz="2000" dirty="0"/>
              <a:t> </a:t>
            </a:r>
            <a:r>
              <a:rPr lang="ko-KR" altLang="en-US" sz="2000" dirty="0"/>
              <a:t>예로 들 수 있다</a:t>
            </a:r>
            <a:r>
              <a:rPr lang="en-US" altLang="ko-KR" sz="2000" baseline="30000" dirty="0"/>
              <a:t>[1]</a:t>
            </a:r>
            <a:r>
              <a:rPr lang="en-US" altLang="ko-KR" sz="2000" dirty="0"/>
              <a:t>.</a:t>
            </a:r>
            <a:endParaRPr lang="en-US" altLang="ko-KR" sz="1600" baseline="30000" dirty="0"/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2000" dirty="0"/>
              <a:t>SFC </a:t>
            </a:r>
            <a:r>
              <a:rPr lang="ko-KR" altLang="en-US" sz="2000" dirty="0"/>
              <a:t>는 </a:t>
            </a:r>
            <a:r>
              <a:rPr lang="en-US" altLang="ko-KR" sz="2000" dirty="0"/>
              <a:t>packet</a:t>
            </a:r>
            <a:r>
              <a:rPr lang="ko-KR" altLang="en-US" sz="2000" dirty="0"/>
              <a:t>에 처리되어야 할 처리를 </a:t>
            </a:r>
            <a:r>
              <a:rPr lang="en-US" altLang="ko-KR" sz="2000" dirty="0"/>
              <a:t>Chaining</a:t>
            </a:r>
            <a:r>
              <a:rPr lang="ko-KR" altLang="en-US" sz="2000" dirty="0"/>
              <a:t>하여 순차적으로 처리될 수 있도록 구현한 방식을 의미함</a:t>
            </a:r>
            <a:r>
              <a:rPr lang="en-US" altLang="ko-KR" sz="2000" dirty="0"/>
              <a:t>.</a:t>
            </a:r>
          </a:p>
          <a:p>
            <a:pPr marL="449262" lvl="1" indent="0">
              <a:lnSpc>
                <a:spcPct val="150000"/>
              </a:lnSpc>
              <a:buNone/>
              <a:defRPr/>
            </a:pPr>
            <a:endParaRPr lang="en-US" altLang="ko-KR" sz="2000" dirty="0"/>
          </a:p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SFC Orchestration </a:t>
            </a:r>
            <a:r>
              <a:rPr lang="en-US" altLang="ko-KR" sz="2400" dirty="0">
                <a:solidFill>
                  <a:srgbClr val="0000FF"/>
                </a:solidFill>
                <a:sym typeface="Wingdings" panose="05000000000000000000" pitchFamily="2" charset="2"/>
              </a:rPr>
              <a:t></a:t>
            </a:r>
            <a:r>
              <a:rPr lang="en-US" altLang="ko-KR" sz="2400" dirty="0">
                <a:solidFill>
                  <a:srgbClr val="0000FF"/>
                </a:solidFill>
              </a:rPr>
              <a:t> Kubernetes (k8s)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2000" dirty="0">
                <a:ea typeface="맑은 고딕" panose="020B0503020000020004" pitchFamily="50" charset="-127"/>
              </a:rPr>
              <a:t>Network Function</a:t>
            </a:r>
            <a:r>
              <a:rPr lang="ko-KR" altLang="en-US" sz="2000" dirty="0">
                <a:ea typeface="맑은 고딕" panose="020B0503020000020004" pitchFamily="50" charset="-127"/>
              </a:rPr>
              <a:t>의 배포 및 운용을 위한 </a:t>
            </a:r>
            <a:r>
              <a:rPr lang="en-US" altLang="ko-KR" sz="2000" dirty="0">
                <a:ea typeface="맑은 고딕" panose="020B0503020000020004" pitchFamily="50" charset="-127"/>
              </a:rPr>
              <a:t>Orchestrator</a:t>
            </a:r>
            <a:r>
              <a:rPr lang="ko-KR" altLang="en-US" sz="2000" dirty="0">
                <a:ea typeface="맑은 고딕" panose="020B0503020000020004" pitchFamily="50" charset="-127"/>
              </a:rPr>
              <a:t>로 </a:t>
            </a:r>
            <a:r>
              <a:rPr lang="en-US" altLang="ko-KR" sz="2000" dirty="0">
                <a:ea typeface="맑은 고딕" panose="020B0503020000020004" pitchFamily="50" charset="-127"/>
              </a:rPr>
              <a:t>OpenStack,</a:t>
            </a:r>
            <a:r>
              <a:rPr lang="ko-KR" altLang="en-US" sz="2000" dirty="0">
                <a:ea typeface="맑은 고딕" panose="020B0503020000020004" pitchFamily="50" charset="-127"/>
              </a:rPr>
              <a:t> </a:t>
            </a:r>
            <a:r>
              <a:rPr lang="en-US" altLang="ko-KR" sz="2000" dirty="0">
                <a:ea typeface="맑은 고딕" panose="020B0503020000020004" pitchFamily="50" charset="-127"/>
              </a:rPr>
              <a:t>Apache Mesos</a:t>
            </a:r>
            <a:r>
              <a:rPr lang="ko-KR" altLang="en-US" sz="2000" dirty="0">
                <a:ea typeface="맑은 고딕" panose="020B0503020000020004" pitchFamily="50" charset="-127"/>
              </a:rPr>
              <a:t>와 같은 방법론이 제시되었지만</a:t>
            </a:r>
            <a:r>
              <a:rPr lang="en-US" altLang="ko-KR" sz="2000" dirty="0">
                <a:ea typeface="맑은 고딕" panose="020B0503020000020004" pitchFamily="50" charset="-127"/>
              </a:rPr>
              <a:t>, k8s</a:t>
            </a:r>
            <a:r>
              <a:rPr lang="ko-KR" altLang="en-US" sz="2000" dirty="0">
                <a:ea typeface="맑은 고딕" panose="020B0503020000020004" pitchFamily="50" charset="-127"/>
              </a:rPr>
              <a:t>가 현재 가장 우세한 상황임 </a:t>
            </a:r>
            <a:r>
              <a:rPr lang="en-US" altLang="ko-KR" sz="2000" dirty="0">
                <a:ea typeface="맑은 고딕" panose="020B0503020000020004" pitchFamily="50" charset="-127"/>
              </a:rPr>
              <a:t>(de facto standard)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ko-KR" altLang="en-US" sz="2000" dirty="0">
                <a:ea typeface="맑은 고딕" panose="020B0503020000020004" pitchFamily="50" charset="-127"/>
              </a:rPr>
              <a:t>여러 </a:t>
            </a:r>
            <a:r>
              <a:rPr lang="en-US" altLang="ko-KR" sz="2000" dirty="0">
                <a:ea typeface="맑은 고딕" panose="020B0503020000020004" pitchFamily="50" charset="-127"/>
              </a:rPr>
              <a:t>Telco (Huawei, Nokia, </a:t>
            </a:r>
            <a:r>
              <a:rPr lang="en-US" altLang="ko-KR" sz="2000" dirty="0" err="1">
                <a:ea typeface="맑은 고딕" panose="020B0503020000020004" pitchFamily="50" charset="-127"/>
              </a:rPr>
              <a:t>Erisson</a:t>
            </a:r>
            <a:r>
              <a:rPr lang="en-US" altLang="ko-KR" sz="2000" dirty="0">
                <a:ea typeface="맑은 고딕" panose="020B0503020000020004" pitchFamily="50" charset="-127"/>
              </a:rPr>
              <a:t>, China Unicom)</a:t>
            </a:r>
            <a:r>
              <a:rPr lang="en-US" altLang="ko-KR" sz="2000" baseline="30000" dirty="0"/>
              <a:t> [2]</a:t>
            </a:r>
            <a:r>
              <a:rPr lang="en-US" altLang="ko-KR" sz="2000" dirty="0">
                <a:ea typeface="맑은 고딕" panose="020B0503020000020004" pitchFamily="50" charset="-127"/>
              </a:rPr>
              <a:t> </a:t>
            </a:r>
            <a:r>
              <a:rPr lang="ko-KR" altLang="en-US" sz="2000" dirty="0">
                <a:ea typeface="맑은 고딕" panose="020B0503020000020004" pitchFamily="50" charset="-127"/>
              </a:rPr>
              <a:t>에서 </a:t>
            </a:r>
            <a:r>
              <a:rPr lang="en-US" altLang="ko-KR" sz="2000" dirty="0">
                <a:ea typeface="맑은 고딕" panose="020B0503020000020004" pitchFamily="50" charset="-127"/>
              </a:rPr>
              <a:t>k8s </a:t>
            </a:r>
            <a:r>
              <a:rPr lang="ko-KR" altLang="en-US" sz="2000" dirty="0">
                <a:ea typeface="맑은 고딕" panose="020B0503020000020004" pitchFamily="50" charset="-127"/>
              </a:rPr>
              <a:t>를 이용한 </a:t>
            </a:r>
            <a:r>
              <a:rPr lang="en-US" altLang="ko-KR" sz="2000" dirty="0">
                <a:ea typeface="맑은 고딕" panose="020B0503020000020004" pitchFamily="50" charset="-127"/>
              </a:rPr>
              <a:t>Network Function </a:t>
            </a:r>
            <a:r>
              <a:rPr lang="ko-KR" altLang="en-US" sz="2000" dirty="0">
                <a:ea typeface="맑은 고딕" panose="020B0503020000020004" pitchFamily="50" charset="-127"/>
              </a:rPr>
              <a:t>배포 및 운용을 의논 및 활용하고 있음</a:t>
            </a:r>
            <a:endParaRPr lang="en-US" altLang="ko-KR" sz="2000" dirty="0">
              <a:ea typeface="맑은 고딕" panose="020B0503020000020004" pitchFamily="50" charset="-127"/>
            </a:endParaRPr>
          </a:p>
          <a:p>
            <a:pPr lvl="1">
              <a:lnSpc>
                <a:spcPct val="150000"/>
              </a:lnSpc>
              <a:buFontTx/>
              <a:buChar char="-"/>
              <a:defRPr/>
            </a:pPr>
            <a:endParaRPr lang="en-US" altLang="ko-KR" sz="2000" dirty="0">
              <a:ea typeface="맑은 고딕" panose="020B0503020000020004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96879EB0-53F3-4AEB-9423-CC82965C2686}"/>
              </a:ext>
            </a:extLst>
          </p:cNvPr>
          <p:cNvSpPr/>
          <p:nvPr/>
        </p:nvSpPr>
        <p:spPr>
          <a:xfrm>
            <a:off x="0" y="6329448"/>
            <a:ext cx="45617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/>
              <a:t>[2] </a:t>
            </a:r>
            <a:r>
              <a:rPr lang="en-US" altLang="ko-KR" sz="1100" dirty="0">
                <a:hlinkClick r:id="rId3"/>
              </a:rPr>
              <a:t>Case Studies in Telecom | CNCF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1024896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ko-KR" dirty="0">
                <a:solidFill>
                  <a:srgbClr val="0000FF"/>
                </a:solidFill>
              </a:rPr>
              <a:t>Appendix (Background)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Limitation of k8s default Scheduler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2000" dirty="0"/>
              <a:t>[CPU/Memory] Aware </a:t>
            </a:r>
            <a:r>
              <a:rPr lang="en-US" altLang="ko-KR" sz="2000" dirty="0">
                <a:sym typeface="Wingdings" panose="05000000000000000000" pitchFamily="2" charset="2"/>
              </a:rPr>
              <a:t> Can’t consider Network information</a:t>
            </a:r>
            <a:endParaRPr lang="en-US" altLang="ko-KR" sz="2000" dirty="0"/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2000" dirty="0"/>
              <a:t>Service dependency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2000" dirty="0"/>
              <a:t>Network Topology (Number of Hops)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2000" dirty="0"/>
              <a:t>Online Manner </a:t>
            </a:r>
            <a:r>
              <a:rPr lang="en-US" altLang="ko-KR" sz="2000" dirty="0">
                <a:sym typeface="Wingdings" panose="05000000000000000000" pitchFamily="2" charset="2"/>
              </a:rPr>
              <a:t> Greedy Algorithm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2000" dirty="0"/>
              <a:t>Can’t consider Multi-Cluster</a:t>
            </a:r>
          </a:p>
          <a:p>
            <a:pPr marL="449262" lvl="1" indent="0">
              <a:lnSpc>
                <a:spcPct val="150000"/>
              </a:lnSpc>
              <a:buNone/>
              <a:defRPr/>
            </a:pPr>
            <a:endParaRPr lang="en-US" altLang="ko-KR" sz="2000" dirty="0"/>
          </a:p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k8s default Scheduler (</a:t>
            </a:r>
            <a:r>
              <a:rPr lang="en-US" altLang="ko-KR" sz="2400" dirty="0" err="1">
                <a:solidFill>
                  <a:srgbClr val="0000FF"/>
                </a:solidFill>
              </a:rPr>
              <a:t>kube</a:t>
            </a:r>
            <a:r>
              <a:rPr lang="en-US" altLang="ko-KR" sz="2400" dirty="0">
                <a:solidFill>
                  <a:srgbClr val="0000FF"/>
                </a:solidFill>
              </a:rPr>
              <a:t>-scheduler)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2000" dirty="0"/>
              <a:t>CPU</a:t>
            </a:r>
            <a:r>
              <a:rPr lang="ko-KR" altLang="en-US" sz="2000" dirty="0"/>
              <a:t> </a:t>
            </a:r>
            <a:r>
              <a:rPr lang="en-US" altLang="ko-KR" sz="2000" dirty="0"/>
              <a:t>/</a:t>
            </a:r>
            <a:r>
              <a:rPr lang="ko-KR" altLang="en-US" sz="2000" dirty="0"/>
              <a:t> </a:t>
            </a:r>
            <a:r>
              <a:rPr lang="en-US" altLang="ko-KR" sz="2000" dirty="0"/>
              <a:t>Memory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2000" dirty="0"/>
              <a:t>Method </a:t>
            </a:r>
            <a:r>
              <a:rPr lang="en-US" altLang="ko-KR" sz="2000" dirty="0">
                <a:sym typeface="Wingdings" panose="05000000000000000000" pitchFamily="2" charset="2"/>
              </a:rPr>
              <a:t> Online Method (Greedy Algorithm)</a:t>
            </a:r>
            <a:endParaRPr lang="en-US" altLang="ko-KR" sz="2000" dirty="0"/>
          </a:p>
          <a:p>
            <a:pPr marL="914400" lvl="2" indent="0">
              <a:lnSpc>
                <a:spcPct val="150000"/>
              </a:lnSpc>
              <a:buNone/>
              <a:defRPr/>
            </a:pPr>
            <a:r>
              <a:rPr lang="ko-KR" altLang="en-US" sz="1600" dirty="0"/>
              <a:t>기본적으로 </a:t>
            </a:r>
            <a:r>
              <a:rPr lang="en-US" altLang="ko-KR" sz="1600" dirty="0"/>
              <a:t>container (pod) </a:t>
            </a:r>
            <a:r>
              <a:rPr lang="ko-KR" altLang="en-US" sz="1600" dirty="0"/>
              <a:t>의 설치가 요청되면</a:t>
            </a:r>
            <a:r>
              <a:rPr lang="en-US" altLang="ko-KR" sz="1600" dirty="0"/>
              <a:t>, </a:t>
            </a:r>
            <a:r>
              <a:rPr lang="ko-KR" altLang="en-US" sz="1600" dirty="0"/>
              <a:t>이를 설치할 </a:t>
            </a:r>
            <a:r>
              <a:rPr lang="en-US" altLang="ko-KR" sz="1600" dirty="0"/>
              <a:t>node </a:t>
            </a:r>
            <a:r>
              <a:rPr lang="ko-KR" altLang="en-US" sz="1600" dirty="0"/>
              <a:t>를 식별하기 위해서 </a:t>
            </a:r>
            <a:r>
              <a:rPr lang="en-US" altLang="ko-KR" sz="1600" dirty="0"/>
              <a:t>2</a:t>
            </a:r>
            <a:r>
              <a:rPr lang="ko-KR" altLang="en-US" sz="1600" dirty="0"/>
              <a:t>단계에 기반한 처리를 수행함</a:t>
            </a:r>
            <a:r>
              <a:rPr lang="en-US" altLang="ko-KR" sz="1600" dirty="0"/>
              <a:t>.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dirty="0"/>
              <a:t>Filtering : constraints </a:t>
            </a:r>
            <a:r>
              <a:rPr lang="ko-KR" altLang="en-US" sz="1600" dirty="0"/>
              <a:t>에 해당하며</a:t>
            </a:r>
            <a:r>
              <a:rPr lang="en-US" altLang="ko-KR" sz="1600" dirty="0"/>
              <a:t>, </a:t>
            </a:r>
            <a:r>
              <a:rPr lang="ko-KR" altLang="en-US" sz="1600" dirty="0"/>
              <a:t>설치가 불가능한 </a:t>
            </a:r>
            <a:r>
              <a:rPr lang="en-US" altLang="ko-KR" sz="1600" dirty="0"/>
              <a:t>node </a:t>
            </a:r>
            <a:r>
              <a:rPr lang="ko-KR" altLang="en-US" sz="1600" dirty="0"/>
              <a:t>는 </a:t>
            </a:r>
            <a:r>
              <a:rPr lang="en-US" altLang="ko-KR" sz="1600" dirty="0"/>
              <a:t>filtering </a:t>
            </a:r>
            <a:r>
              <a:rPr lang="ko-KR" altLang="en-US" sz="1600" dirty="0"/>
              <a:t>됨</a:t>
            </a:r>
            <a:r>
              <a:rPr lang="en-US" altLang="ko-KR" sz="1600" dirty="0"/>
              <a:t>.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dirty="0"/>
              <a:t>Scoring : optimization</a:t>
            </a:r>
            <a:r>
              <a:rPr lang="ko-KR" altLang="en-US" sz="1600" dirty="0"/>
              <a:t> 에 해당하며</a:t>
            </a:r>
            <a:r>
              <a:rPr lang="en-US" altLang="ko-KR" sz="1600" dirty="0"/>
              <a:t>, </a:t>
            </a:r>
            <a:r>
              <a:rPr lang="ko-KR" altLang="en-US" sz="1600" dirty="0"/>
              <a:t>설치가 가능한 </a:t>
            </a:r>
            <a:r>
              <a:rPr lang="en-US" altLang="ko-KR" sz="1600" dirty="0"/>
              <a:t>node</a:t>
            </a:r>
            <a:r>
              <a:rPr lang="ko-KR" altLang="en-US" sz="1600" dirty="0"/>
              <a:t> 각 각에 </a:t>
            </a:r>
            <a:r>
              <a:rPr lang="en-US" altLang="ko-KR" sz="1600" dirty="0"/>
              <a:t>pod</a:t>
            </a:r>
            <a:r>
              <a:rPr lang="ko-KR" altLang="en-US" sz="1600" dirty="0"/>
              <a:t>를 설치했을 때의 얻을 수 있는 점수를 표기함</a:t>
            </a:r>
            <a:r>
              <a:rPr lang="en-US" altLang="ko-KR" sz="1600" dirty="0"/>
              <a:t>.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2000" dirty="0"/>
              <a:t>Default Setup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/>
              <a:t>Node Resource Least Allocated </a:t>
            </a:r>
            <a:r>
              <a:rPr lang="en-US" altLang="ko-KR" sz="1600" b="1" dirty="0">
                <a:sym typeface="Wingdings" panose="05000000000000000000" pitchFamily="2" charset="2"/>
              </a:rPr>
              <a:t>: </a:t>
            </a:r>
            <a:r>
              <a:rPr lang="ko-KR" altLang="en-US" sz="1600" dirty="0">
                <a:sym typeface="Wingdings" panose="05000000000000000000" pitchFamily="2" charset="2"/>
              </a:rPr>
              <a:t>가장 적게 할당된 </a:t>
            </a:r>
            <a:r>
              <a:rPr lang="en-US" altLang="ko-KR" sz="1600" dirty="0">
                <a:sym typeface="Wingdings" panose="05000000000000000000" pitchFamily="2" charset="2"/>
              </a:rPr>
              <a:t>node </a:t>
            </a:r>
            <a:r>
              <a:rPr lang="ko-KR" altLang="en-US" sz="1600" dirty="0">
                <a:sym typeface="Wingdings" panose="05000000000000000000" pitchFamily="2" charset="2"/>
              </a:rPr>
              <a:t>를 우선시함</a:t>
            </a:r>
            <a:r>
              <a:rPr lang="en-US" altLang="ko-KR" sz="1600" dirty="0">
                <a:sym typeface="Wingdings" panose="05000000000000000000" pitchFamily="2" charset="2"/>
              </a:rPr>
              <a:t>.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/>
              <a:t>Pod Topology Spread :</a:t>
            </a:r>
            <a:r>
              <a:rPr lang="en-US" altLang="ko-KR" sz="1600" dirty="0"/>
              <a:t> </a:t>
            </a:r>
            <a:r>
              <a:rPr lang="ko-KR" altLang="en-US" sz="1600" dirty="0"/>
              <a:t>균형 잡힌 </a:t>
            </a:r>
            <a:r>
              <a:rPr lang="en-US" altLang="ko-KR" sz="1600" dirty="0"/>
              <a:t>scheduling </a:t>
            </a:r>
            <a:r>
              <a:rPr lang="ko-KR" altLang="en-US" sz="1600" dirty="0"/>
              <a:t>을 위해 </a:t>
            </a:r>
            <a:r>
              <a:rPr lang="en-US" altLang="ko-KR" sz="1600" dirty="0"/>
              <a:t>pod </a:t>
            </a:r>
            <a:r>
              <a:rPr lang="ko-KR" altLang="en-US" sz="1600" dirty="0"/>
              <a:t>를 각 </a:t>
            </a:r>
            <a:r>
              <a:rPr lang="en-US" altLang="ko-KR" sz="1600" dirty="0"/>
              <a:t>node </a:t>
            </a:r>
            <a:r>
              <a:rPr lang="ko-KR" altLang="en-US" sz="1600" dirty="0"/>
              <a:t>에 균등 분배하는 것을 목표로 함</a:t>
            </a:r>
            <a:r>
              <a:rPr lang="en-US" altLang="ko-KR" sz="1600" dirty="0"/>
              <a:t>.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600" b="1" dirty="0"/>
              <a:t>Node Resource Balanced Allocation :</a:t>
            </a:r>
            <a:r>
              <a:rPr lang="en-US" altLang="ko-KR" sz="1600" dirty="0"/>
              <a:t> CPU, Volume, Memory 3 </a:t>
            </a:r>
            <a:r>
              <a:rPr lang="ko-KR" altLang="en-US" sz="1600" dirty="0"/>
              <a:t>가지 </a:t>
            </a:r>
            <a:r>
              <a:rPr lang="en-US" altLang="ko-KR" sz="1600" dirty="0"/>
              <a:t>type</a:t>
            </a:r>
            <a:r>
              <a:rPr lang="ko-KR" altLang="en-US" sz="1600" dirty="0"/>
              <a:t>의 자원이 유사한 </a:t>
            </a:r>
            <a:r>
              <a:rPr lang="en-US" altLang="ko-KR" sz="1600" dirty="0"/>
              <a:t>usage</a:t>
            </a:r>
            <a:r>
              <a:rPr lang="ko-KR" altLang="en-US" sz="1600" dirty="0"/>
              <a:t>를 가지도록 </a:t>
            </a:r>
            <a:r>
              <a:rPr lang="en-US" altLang="ko-KR" sz="1600" dirty="0"/>
              <a:t>pod</a:t>
            </a:r>
            <a:r>
              <a:rPr lang="ko-KR" altLang="en-US" sz="1600" dirty="0"/>
              <a:t>를 배치함</a:t>
            </a:r>
            <a:r>
              <a:rPr lang="en-US" altLang="ko-K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730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Introduction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3968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Emergence of NFV Orchestrator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dirty="0"/>
              <a:t>The need for an orchestrator has emerged for efficient operation of NFV</a:t>
            </a:r>
            <a:br>
              <a:rPr lang="en-US" altLang="ko-KR" sz="2000" dirty="0"/>
            </a:br>
            <a:r>
              <a:rPr lang="en-US" altLang="ko-KR" sz="2000" dirty="0">
                <a:sym typeface="Wingdings" panose="05000000000000000000" pitchFamily="2" charset="2"/>
              </a:rPr>
              <a:t> VNF deployment, Auto scaling, Load balancing, scheduling with OpenStack / </a:t>
            </a:r>
            <a:r>
              <a:rPr lang="en-US" altLang="ko-KR" sz="2000" b="1" dirty="0">
                <a:sym typeface="Wingdings" panose="05000000000000000000" pitchFamily="2" charset="2"/>
              </a:rPr>
              <a:t>Kubernetes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We focus on improving *</a:t>
            </a:r>
            <a:r>
              <a:rPr lang="en-US" altLang="ko-KR" sz="2000" b="1" dirty="0"/>
              <a:t>Scheduling</a:t>
            </a:r>
            <a:br>
              <a:rPr lang="en-US" altLang="ko-KR" sz="2000" dirty="0"/>
            </a:br>
            <a:endParaRPr lang="en-US" altLang="ko-KR" sz="20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Limitation of Kubernetes Scheduler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Main target of Kubernetes scheduler</a:t>
            </a:r>
            <a:r>
              <a:rPr lang="ko-KR" altLang="en-US" sz="2000" dirty="0"/>
              <a:t> </a:t>
            </a:r>
            <a:r>
              <a:rPr lang="en-US" altLang="ko-KR" sz="2000" dirty="0"/>
              <a:t>is</a:t>
            </a:r>
            <a:r>
              <a:rPr lang="ko-KR" altLang="en-US" sz="2000" dirty="0"/>
              <a:t> </a:t>
            </a:r>
            <a:r>
              <a:rPr lang="en-US" altLang="ko-KR" sz="2000" dirty="0"/>
              <a:t>Service availability</a:t>
            </a:r>
            <a:br>
              <a:rPr lang="en-US" altLang="ko-KR" sz="2000" dirty="0"/>
            </a:br>
            <a:r>
              <a:rPr lang="en-US" altLang="ko-KR" sz="2000" dirty="0">
                <a:sym typeface="Wingdings" panose="05000000000000000000" pitchFamily="2" charset="2"/>
              </a:rPr>
              <a:t> Don’t consider </a:t>
            </a:r>
            <a:r>
              <a:rPr lang="en-US" altLang="ko-KR" sz="2000" dirty="0"/>
              <a:t>Power Consumption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>
                <a:sym typeface="Wingdings" panose="05000000000000000000" pitchFamily="2" charset="2"/>
              </a:rPr>
              <a:t>Only check CPU / Memory</a:t>
            </a:r>
            <a:br>
              <a:rPr lang="en-US" altLang="ko-KR" sz="2000" dirty="0">
                <a:sym typeface="Wingdings" panose="05000000000000000000" pitchFamily="2" charset="2"/>
              </a:rPr>
            </a:br>
            <a:r>
              <a:rPr lang="en-US" altLang="ko-KR" sz="2000" dirty="0">
                <a:sym typeface="Wingdings" panose="05000000000000000000" pitchFamily="2" charset="2"/>
              </a:rPr>
              <a:t> Can’t consider </a:t>
            </a:r>
            <a:r>
              <a:rPr lang="en-US" altLang="ko-KR" sz="2000" dirty="0"/>
              <a:t>network variables (Latency, bandwidth)</a:t>
            </a:r>
            <a:br>
              <a:rPr lang="en-US" altLang="ko-KR" sz="2000" dirty="0"/>
            </a:br>
            <a:r>
              <a:rPr lang="en-US" altLang="ko-KR" sz="2000" dirty="0">
                <a:sym typeface="Wingdings" panose="05000000000000000000" pitchFamily="2" charset="2"/>
              </a:rPr>
              <a:t> Can’t consider </a:t>
            </a:r>
            <a:r>
              <a:rPr lang="en-US" altLang="ko-KR" sz="2100" dirty="0"/>
              <a:t>dependencies between services</a:t>
            </a:r>
            <a:endParaRPr lang="en-US" altLang="ko-KR" sz="2400" dirty="0">
              <a:solidFill>
                <a:srgbClr val="0000FF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F09FB73-615C-4467-9217-73C888755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276" y="3646999"/>
            <a:ext cx="4531475" cy="258941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B3FB99D-4F79-439B-A336-30F38A6762C9}"/>
              </a:ext>
            </a:extLst>
          </p:cNvPr>
          <p:cNvSpPr/>
          <p:nvPr/>
        </p:nvSpPr>
        <p:spPr>
          <a:xfrm>
            <a:off x="0" y="6236413"/>
            <a:ext cx="7899400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*Scheduling - When deploying a VNF made of containers, deciding which node in the cluster to place it on.</a:t>
            </a:r>
          </a:p>
        </p:txBody>
      </p:sp>
    </p:spTree>
    <p:extLst>
      <p:ext uri="{BB962C8B-B14F-4D97-AF65-F5344CB8AC3E}">
        <p14:creationId xmlns:p14="http://schemas.microsoft.com/office/powerpoint/2010/main" val="9841843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0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ko-KR" dirty="0">
                <a:solidFill>
                  <a:srgbClr val="0000FF"/>
                </a:solidFill>
              </a:rPr>
              <a:t>Appendix (Background)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366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1800" dirty="0">
                <a:solidFill>
                  <a:srgbClr val="0000FF"/>
                </a:solidFill>
              </a:rPr>
              <a:t>O-MOMDMKP (Online Multi-Objective Multi-Dimensional Multiple-Knapsack Problem)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1100" dirty="0"/>
              <a:t>Knapsack Problem (KP) </a:t>
            </a:r>
            <a:r>
              <a:rPr lang="ko-KR" altLang="en-US" sz="1100" dirty="0"/>
              <a:t>란</a:t>
            </a:r>
            <a:r>
              <a:rPr lang="en-US" altLang="ko-KR" sz="1100" dirty="0"/>
              <a:t>?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ko-KR" altLang="en-US" sz="1000" dirty="0"/>
              <a:t>여러 개의 물품에 대한 </a:t>
            </a:r>
            <a:r>
              <a:rPr lang="en-US" altLang="ko-KR" sz="1000" dirty="0"/>
              <a:t>value</a:t>
            </a:r>
            <a:r>
              <a:rPr lang="ko-KR" altLang="en-US" sz="1000" dirty="0"/>
              <a:t>가 주어질 때</a:t>
            </a:r>
            <a:r>
              <a:rPr lang="en-US" altLang="ko-KR" sz="1000" dirty="0"/>
              <a:t>, </a:t>
            </a:r>
            <a:r>
              <a:rPr lang="ko-KR" altLang="en-US" sz="1000" dirty="0"/>
              <a:t>한정된 크기의 가방 하나에 가장 높은 가치를 가지도록 짐을 쌀 수 있는 배치를 찾는 문제</a:t>
            </a:r>
            <a:endParaRPr lang="en-US" altLang="ko-KR" sz="1000" dirty="0"/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000" dirty="0"/>
              <a:t>NP-Hard Problem </a:t>
            </a:r>
            <a:r>
              <a:rPr lang="ko-KR" altLang="en-US" sz="1000" dirty="0"/>
              <a:t>임이 증명됨</a:t>
            </a:r>
            <a:r>
              <a:rPr lang="en-US" altLang="ko-KR" sz="1000" baseline="30000" dirty="0"/>
              <a:t>[19]</a:t>
            </a:r>
            <a:r>
              <a:rPr lang="en-US" altLang="ko-KR" sz="1000" dirty="0"/>
              <a:t>.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1100" dirty="0"/>
              <a:t>O-MOMDMKP </a:t>
            </a:r>
            <a:r>
              <a:rPr lang="ko-KR" altLang="en-US" sz="1100" dirty="0"/>
              <a:t>란</a:t>
            </a:r>
            <a:r>
              <a:rPr lang="en-US" altLang="ko-KR" sz="1100" dirty="0"/>
              <a:t>?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000" dirty="0"/>
              <a:t>Online : </a:t>
            </a:r>
            <a:r>
              <a:rPr lang="ko-KR" altLang="en-US" sz="1000" dirty="0"/>
              <a:t>실시간으로 </a:t>
            </a:r>
            <a:r>
              <a:rPr lang="en-US" altLang="ko-KR" sz="1000" dirty="0"/>
              <a:t>Pod</a:t>
            </a:r>
            <a:r>
              <a:rPr lang="ko-KR" altLang="en-US" sz="1000" dirty="0"/>
              <a:t>의 요청이 발생할 때마다 위치시켜야 함</a:t>
            </a:r>
            <a:r>
              <a:rPr lang="en-US" altLang="ko-KR" sz="1000" dirty="0"/>
              <a:t>.</a:t>
            </a:r>
            <a:br>
              <a:rPr lang="en-US" altLang="ko-KR" sz="1000" dirty="0"/>
            </a:br>
            <a:r>
              <a:rPr lang="ko-KR" altLang="en-US" sz="1000" dirty="0"/>
              <a:t>즉</a:t>
            </a:r>
            <a:r>
              <a:rPr lang="en-US" altLang="ko-KR" sz="1000" dirty="0"/>
              <a:t>, </a:t>
            </a:r>
            <a:r>
              <a:rPr lang="ko-KR" altLang="en-US" sz="1000" dirty="0"/>
              <a:t>모든 실행 내용을 갖고 최적화하는 것이 아닌 순간순간 최적화가 필요함</a:t>
            </a:r>
            <a:r>
              <a:rPr lang="en-US" altLang="ko-KR" sz="1000" dirty="0"/>
              <a:t>. </a:t>
            </a:r>
            <a:r>
              <a:rPr lang="en-US" altLang="ko-KR" sz="1000" dirty="0">
                <a:sym typeface="Wingdings" panose="05000000000000000000" pitchFamily="2" charset="2"/>
              </a:rPr>
              <a:t> Greedy Algorithm</a:t>
            </a:r>
            <a:endParaRPr lang="en-US" altLang="ko-KR" sz="1000" dirty="0"/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000" dirty="0"/>
              <a:t>Multi-Objective : Power Consumption, QoS, Availability </a:t>
            </a:r>
            <a:r>
              <a:rPr lang="ko-KR" altLang="en-US" sz="1000" dirty="0"/>
              <a:t>등 다양한 목적을 최적화해야 함</a:t>
            </a:r>
            <a:r>
              <a:rPr lang="en-US" altLang="ko-KR" sz="1000" dirty="0"/>
              <a:t>.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000" dirty="0"/>
              <a:t>Multi-Dimensional : Node</a:t>
            </a:r>
            <a:r>
              <a:rPr lang="ko-KR" altLang="en-US" sz="1000" dirty="0"/>
              <a:t>에 배치할 수 있는 </a:t>
            </a:r>
            <a:r>
              <a:rPr lang="en-US" altLang="ko-KR" sz="1000" dirty="0"/>
              <a:t>Pod</a:t>
            </a:r>
            <a:r>
              <a:rPr lang="ko-KR" altLang="en-US" sz="1000" dirty="0"/>
              <a:t>를 식별하기 위해서 </a:t>
            </a:r>
            <a:r>
              <a:rPr lang="en-US" altLang="ko-KR" sz="1000" dirty="0"/>
              <a:t>CPU, Memory, Bandwidth, Disk IO </a:t>
            </a:r>
            <a:r>
              <a:rPr lang="ko-KR" altLang="en-US" sz="1000" dirty="0"/>
              <a:t>등을 두루 고려해야 함</a:t>
            </a:r>
            <a:r>
              <a:rPr lang="en-US" altLang="ko-KR" sz="1000" dirty="0"/>
              <a:t>.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sz="1000" dirty="0"/>
              <a:t>Multiple-Knapsack : </a:t>
            </a:r>
            <a:r>
              <a:rPr lang="ko-KR" altLang="en-US" sz="1000" dirty="0"/>
              <a:t>하나의 노드에 최적의 배치를 찾는 것이 아닌 여러 노드를 두루 고려해야 함</a:t>
            </a:r>
            <a:r>
              <a:rPr lang="en-US" altLang="ko-KR" sz="1000" dirty="0"/>
              <a:t>.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ko-KR" altLang="en-US" sz="1100" dirty="0"/>
              <a:t>즉</a:t>
            </a:r>
            <a:r>
              <a:rPr lang="en-US" altLang="ko-KR" sz="1100" dirty="0"/>
              <a:t>, VNF</a:t>
            </a:r>
            <a:r>
              <a:rPr lang="ko-KR" altLang="en-US" sz="1100" dirty="0"/>
              <a:t>를 적절한 </a:t>
            </a:r>
            <a:r>
              <a:rPr lang="en-US" altLang="ko-KR" sz="1100" dirty="0"/>
              <a:t>Node</a:t>
            </a:r>
            <a:r>
              <a:rPr lang="ko-KR" altLang="en-US" sz="1100" dirty="0"/>
              <a:t>에 배치하는 방법을 찾는 것은 </a:t>
            </a:r>
            <a:r>
              <a:rPr lang="en-US" altLang="ko-KR" sz="1100" dirty="0"/>
              <a:t>NP-Hard </a:t>
            </a:r>
            <a:r>
              <a:rPr lang="ko-KR" altLang="en-US" sz="1100" dirty="0"/>
              <a:t>문제이며</a:t>
            </a:r>
            <a:r>
              <a:rPr lang="en-US" altLang="ko-KR" sz="1100" dirty="0"/>
              <a:t>, </a:t>
            </a:r>
            <a:r>
              <a:rPr lang="ko-KR" altLang="en-US" sz="1100" dirty="0"/>
              <a:t>완전탐색을 적용할 경우 다음과 같은 시간 복잡도를 가짐</a:t>
            </a:r>
            <a:r>
              <a:rPr lang="en-US" altLang="ko-KR" sz="1100" dirty="0"/>
              <a:t>.</a:t>
            </a:r>
          </a:p>
          <a:p>
            <a:pPr lvl="1">
              <a:lnSpc>
                <a:spcPct val="150000"/>
              </a:lnSpc>
              <a:buFontTx/>
              <a:buChar char="-"/>
              <a:defRPr/>
            </a:pPr>
            <a:endParaRPr lang="en-US" altLang="ko-KR" sz="1400" dirty="0"/>
          </a:p>
          <a:p>
            <a:pPr lvl="1">
              <a:lnSpc>
                <a:spcPct val="150000"/>
              </a:lnSpc>
              <a:buFontTx/>
              <a:buChar char="-"/>
              <a:defRPr/>
            </a:pPr>
            <a:endParaRPr lang="en-US" altLang="ko-KR" sz="1400" dirty="0"/>
          </a:p>
          <a:p>
            <a:pPr lvl="1">
              <a:lnSpc>
                <a:spcPct val="150000"/>
              </a:lnSpc>
              <a:buFontTx/>
              <a:buChar char="-"/>
              <a:defRPr/>
            </a:pPr>
            <a:endParaRPr lang="en-US" altLang="ko-KR" sz="1400" dirty="0"/>
          </a:p>
          <a:p>
            <a:pPr lvl="1">
              <a:lnSpc>
                <a:spcPct val="150000"/>
              </a:lnSpc>
              <a:buFontTx/>
              <a:buChar char="-"/>
              <a:defRPr/>
            </a:pPr>
            <a:endParaRPr lang="en-US" altLang="ko-KR" sz="2000" dirty="0"/>
          </a:p>
          <a:p>
            <a:pPr lvl="1">
              <a:lnSpc>
                <a:spcPct val="150000"/>
              </a:lnSpc>
              <a:buFontTx/>
              <a:buChar char="-"/>
              <a:defRPr/>
            </a:pPr>
            <a:endParaRPr lang="en-US" altLang="ko-KR" sz="2000" dirty="0"/>
          </a:p>
          <a:p>
            <a:pPr lvl="1">
              <a:lnSpc>
                <a:spcPct val="150000"/>
              </a:lnSpc>
              <a:buFontTx/>
              <a:buChar char="-"/>
              <a:defRPr/>
            </a:pPr>
            <a:endParaRPr lang="en-US" altLang="ko-KR" sz="2000" dirty="0"/>
          </a:p>
          <a:p>
            <a:pPr marL="449262" lvl="1" indent="0">
              <a:lnSpc>
                <a:spcPct val="150000"/>
              </a:lnSpc>
              <a:buNone/>
              <a:defRPr/>
            </a:pPr>
            <a:endParaRPr lang="en-US" altLang="ko-KR" sz="2000" dirty="0"/>
          </a:p>
          <a:p>
            <a:pPr lvl="1">
              <a:lnSpc>
                <a:spcPct val="150000"/>
              </a:lnSpc>
              <a:buFontTx/>
              <a:buChar char="-"/>
              <a:defRPr/>
            </a:pPr>
            <a:endParaRPr lang="en-US" altLang="ko-KR" sz="2000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0D557482-D2C6-4AB2-9B2E-946B6157FD88}"/>
              </a:ext>
            </a:extLst>
          </p:cNvPr>
          <p:cNvGrpSpPr/>
          <p:nvPr/>
        </p:nvGrpSpPr>
        <p:grpSpPr>
          <a:xfrm>
            <a:off x="2732176" y="4293836"/>
            <a:ext cx="5137079" cy="646331"/>
            <a:chOff x="4006921" y="3991711"/>
            <a:chExt cx="5137079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11CCC42-17DA-47B4-82EA-4C3DA29E85E3}"/>
                    </a:ext>
                  </a:extLst>
                </p:cNvPr>
                <p:cNvSpPr txBox="1"/>
                <p:nvPr/>
              </p:nvSpPr>
              <p:spPr>
                <a:xfrm>
                  <a:off x="4006921" y="4130211"/>
                  <a:ext cx="16262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altLang="ko-KR" dirty="0"/>
                    <a:t>O(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pt-BR" altLang="ko-K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ko-KR" altLang="en-US" dirty="0"/>
                    <a:t> </a:t>
                  </a:r>
                  <a:r>
                    <a:rPr lang="en-US" altLang="ko-KR" dirty="0"/>
                    <a:t>when {</a:t>
                  </a:r>
                  <a:endParaRPr lang="ko-KR" altLang="en-US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11CCC42-17DA-47B4-82EA-4C3DA29E85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6921" y="4130211"/>
                  <a:ext cx="1626214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2996" t="-8197" r="-2622" b="-2459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직사각형 2">
                  <a:extLst>
                    <a:ext uri="{FF2B5EF4-FFF2-40B4-BE49-F238E27FC236}">
                      <a16:creationId xmlns:a16="http://schemas.microsoft.com/office/drawing/2014/main" id="{31A0AA05-4476-44A5-B57A-1D728489CAA6}"/>
                    </a:ext>
                  </a:extLst>
                </p:cNvPr>
                <p:cNvSpPr/>
                <p:nvPr/>
              </p:nvSpPr>
              <p:spPr>
                <a:xfrm>
                  <a:off x="5520048" y="3991711"/>
                  <a:ext cx="3623952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a14:m>
                  <a:r>
                    <a:rPr lang="ko-KR" altLang="en-US" dirty="0"/>
                    <a:t> </a:t>
                  </a:r>
                  <a:r>
                    <a:rPr lang="en-US" altLang="ko-KR" dirty="0"/>
                    <a:t>is number of nodes</a:t>
                  </a:r>
                </a:p>
                <a:p>
                  <a14:m>
                    <m:oMath xmlns:m="http://schemas.openxmlformats.org/officeDocument/2006/math"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𝑃</m:t>
                      </m:r>
                    </m:oMath>
                  </a14:m>
                  <a:r>
                    <a:rPr lang="ko-KR" altLang="en-US" dirty="0"/>
                    <a:t> </a:t>
                  </a:r>
                  <a:r>
                    <a:rPr lang="en-US" altLang="ko-KR" dirty="0"/>
                    <a:t>is number of pods (containers)</a:t>
                  </a:r>
                  <a:endParaRPr lang="ko-KR" altLang="en-US" dirty="0"/>
                </a:p>
              </p:txBody>
            </p:sp>
          </mc:Choice>
          <mc:Fallback xmlns="">
            <p:sp>
              <p:nvSpPr>
                <p:cNvPr id="3" name="직사각형 2">
                  <a:extLst>
                    <a:ext uri="{FF2B5EF4-FFF2-40B4-BE49-F238E27FC236}">
                      <a16:creationId xmlns:a16="http://schemas.microsoft.com/office/drawing/2014/main" id="{31A0AA05-4476-44A5-B57A-1D728489CA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0048" y="3991711"/>
                  <a:ext cx="3623952" cy="646331"/>
                </a:xfrm>
                <a:prstGeom prst="rect">
                  <a:avLst/>
                </a:prstGeom>
                <a:blipFill>
                  <a:blip r:embed="rId4"/>
                  <a:stretch>
                    <a:fillRect t="-4717" r="-1345" b="-1415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직사각형 6">
            <a:extLst>
              <a:ext uri="{FF2B5EF4-FFF2-40B4-BE49-F238E27FC236}">
                <a16:creationId xmlns:a16="http://schemas.microsoft.com/office/drawing/2014/main" id="{01C28A4A-F24F-4BCC-A3FE-58A71A11CDDC}"/>
              </a:ext>
            </a:extLst>
          </p:cNvPr>
          <p:cNvSpPr/>
          <p:nvPr/>
        </p:nvSpPr>
        <p:spPr>
          <a:xfrm>
            <a:off x="0" y="6319254"/>
            <a:ext cx="894879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/>
              <a:t>[19] Knapsack problems – An overview of recent advances. </a:t>
            </a:r>
            <a:r>
              <a:rPr lang="en-US" altLang="ko-KR" sz="1100" dirty="0" err="1"/>
              <a:t>PartII</a:t>
            </a:r>
            <a:r>
              <a:rPr lang="en-US" altLang="ko-KR" sz="1100" dirty="0"/>
              <a:t>: Multiple, multidimensional, and quadratic knapsack problems</a:t>
            </a:r>
            <a:endParaRPr lang="ko-KR" altLang="en-US" sz="1100" dirty="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6D34E12E-40AD-41CD-AA52-365492F8E186}"/>
              </a:ext>
            </a:extLst>
          </p:cNvPr>
          <p:cNvSpPr/>
          <p:nvPr/>
        </p:nvSpPr>
        <p:spPr>
          <a:xfrm>
            <a:off x="9382382" y="3300151"/>
            <a:ext cx="2380993" cy="247199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8F2A38-352E-47C7-8927-18857531BE03}"/>
              </a:ext>
            </a:extLst>
          </p:cNvPr>
          <p:cNvSpPr txBox="1"/>
          <p:nvPr/>
        </p:nvSpPr>
        <p:spPr>
          <a:xfrm>
            <a:off x="9427543" y="3364439"/>
            <a:ext cx="6527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/>
              <a:t>Cluster</a:t>
            </a:r>
            <a:endParaRPr lang="ko-KR" altLang="en-US" sz="1100" b="1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251D182-0025-42DC-A6ED-8C4C0834D236}"/>
              </a:ext>
            </a:extLst>
          </p:cNvPr>
          <p:cNvSpPr/>
          <p:nvPr/>
        </p:nvSpPr>
        <p:spPr>
          <a:xfrm>
            <a:off x="9680237" y="3690336"/>
            <a:ext cx="1797388" cy="53813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10EAD1-EA1B-4BEC-9D41-D569F2D764D2}"/>
              </a:ext>
            </a:extLst>
          </p:cNvPr>
          <p:cNvSpPr txBox="1"/>
          <p:nvPr/>
        </p:nvSpPr>
        <p:spPr>
          <a:xfrm>
            <a:off x="9654067" y="3690337"/>
            <a:ext cx="5501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/>
              <a:t>Node</a:t>
            </a:r>
            <a:endParaRPr lang="ko-KR" altLang="en-US" sz="1100" b="1" dirty="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3EEE204B-4A79-4CAD-B9A1-9B5A8C269686}"/>
              </a:ext>
            </a:extLst>
          </p:cNvPr>
          <p:cNvSpPr/>
          <p:nvPr/>
        </p:nvSpPr>
        <p:spPr>
          <a:xfrm>
            <a:off x="10458688" y="3766005"/>
            <a:ext cx="463312" cy="1967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b="1" dirty="0">
                <a:solidFill>
                  <a:schemeClr val="tx1"/>
                </a:solidFill>
              </a:rPr>
              <a:t>VNF</a:t>
            </a:r>
            <a:endParaRPr lang="ko-KR" altLang="en-US" sz="1050" b="1" dirty="0">
              <a:solidFill>
                <a:schemeClr val="tx1"/>
              </a:solidFill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EA83F70D-2D55-4B43-9B44-B1EC438A4710}"/>
              </a:ext>
            </a:extLst>
          </p:cNvPr>
          <p:cNvSpPr/>
          <p:nvPr/>
        </p:nvSpPr>
        <p:spPr>
          <a:xfrm>
            <a:off x="10922000" y="3766005"/>
            <a:ext cx="463312" cy="1967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b="1" dirty="0">
                <a:solidFill>
                  <a:schemeClr val="tx1"/>
                </a:solidFill>
              </a:rPr>
              <a:t>VNF</a:t>
            </a:r>
            <a:endParaRPr lang="ko-KR" altLang="en-US" sz="1050" b="1" dirty="0">
              <a:solidFill>
                <a:schemeClr val="tx1"/>
              </a:solidFill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B975F72D-67D8-4330-94EC-1B346FED8156}"/>
              </a:ext>
            </a:extLst>
          </p:cNvPr>
          <p:cNvSpPr/>
          <p:nvPr/>
        </p:nvSpPr>
        <p:spPr>
          <a:xfrm>
            <a:off x="10458688" y="3959402"/>
            <a:ext cx="463312" cy="196791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b="1" dirty="0">
              <a:solidFill>
                <a:schemeClr val="tx1"/>
              </a:solidFill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C13213E4-A752-4112-936F-5C3532854514}"/>
              </a:ext>
            </a:extLst>
          </p:cNvPr>
          <p:cNvSpPr/>
          <p:nvPr/>
        </p:nvSpPr>
        <p:spPr>
          <a:xfrm>
            <a:off x="10922000" y="3959402"/>
            <a:ext cx="463312" cy="196791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b="1" dirty="0">
              <a:solidFill>
                <a:schemeClr val="tx1"/>
              </a:solidFill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D4171CD3-7A00-4B38-B943-B3722E905B01}"/>
              </a:ext>
            </a:extLst>
          </p:cNvPr>
          <p:cNvSpPr/>
          <p:nvPr/>
        </p:nvSpPr>
        <p:spPr>
          <a:xfrm>
            <a:off x="9680237" y="4377123"/>
            <a:ext cx="1797388" cy="53813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E56023-826E-449E-82C5-8B29B4DC9C99}"/>
              </a:ext>
            </a:extLst>
          </p:cNvPr>
          <p:cNvSpPr txBox="1"/>
          <p:nvPr/>
        </p:nvSpPr>
        <p:spPr>
          <a:xfrm>
            <a:off x="9654067" y="4377124"/>
            <a:ext cx="5501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/>
              <a:t>Node</a:t>
            </a:r>
            <a:endParaRPr lang="ko-KR" altLang="en-US" sz="1100" b="1" dirty="0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C6E0DB92-31F4-4906-87D1-1E1E1A407F49}"/>
              </a:ext>
            </a:extLst>
          </p:cNvPr>
          <p:cNvSpPr/>
          <p:nvPr/>
        </p:nvSpPr>
        <p:spPr>
          <a:xfrm>
            <a:off x="10458688" y="4452792"/>
            <a:ext cx="463312" cy="1967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b="1" dirty="0">
                <a:solidFill>
                  <a:schemeClr val="tx1"/>
                </a:solidFill>
              </a:rPr>
              <a:t>VNF</a:t>
            </a:r>
            <a:endParaRPr lang="ko-KR" altLang="en-US" sz="1050" b="1" dirty="0">
              <a:solidFill>
                <a:schemeClr val="tx1"/>
              </a:solidFill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94288F6C-721E-45B6-B8FF-6ACB621D06E0}"/>
              </a:ext>
            </a:extLst>
          </p:cNvPr>
          <p:cNvSpPr/>
          <p:nvPr/>
        </p:nvSpPr>
        <p:spPr>
          <a:xfrm>
            <a:off x="10922000" y="4452792"/>
            <a:ext cx="463312" cy="1967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b="1" dirty="0">
                <a:solidFill>
                  <a:schemeClr val="tx1"/>
                </a:solidFill>
              </a:rPr>
              <a:t>VNF</a:t>
            </a:r>
            <a:endParaRPr lang="ko-KR" altLang="en-US" sz="1050" b="1" dirty="0">
              <a:solidFill>
                <a:schemeClr val="tx1"/>
              </a:solidFill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950812D3-07D4-4288-8EF8-5A03CD638A2A}"/>
              </a:ext>
            </a:extLst>
          </p:cNvPr>
          <p:cNvSpPr/>
          <p:nvPr/>
        </p:nvSpPr>
        <p:spPr>
          <a:xfrm>
            <a:off x="10458688" y="4646189"/>
            <a:ext cx="463312" cy="1967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b="1" dirty="0">
                <a:solidFill>
                  <a:schemeClr val="tx1"/>
                </a:solidFill>
              </a:rPr>
              <a:t>VNF</a:t>
            </a:r>
            <a:endParaRPr lang="ko-KR" altLang="en-US" sz="1050" b="1" dirty="0">
              <a:solidFill>
                <a:schemeClr val="tx1"/>
              </a:solidFill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70AB8F1D-2708-4D32-AB73-29191C78D0A6}"/>
              </a:ext>
            </a:extLst>
          </p:cNvPr>
          <p:cNvSpPr/>
          <p:nvPr/>
        </p:nvSpPr>
        <p:spPr>
          <a:xfrm>
            <a:off x="10922000" y="4646189"/>
            <a:ext cx="463312" cy="196791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b="1" dirty="0">
              <a:solidFill>
                <a:schemeClr val="tx1"/>
              </a:solidFill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723B9E08-6DBA-4B18-80FC-496B3C017645}"/>
              </a:ext>
            </a:extLst>
          </p:cNvPr>
          <p:cNvSpPr/>
          <p:nvPr/>
        </p:nvSpPr>
        <p:spPr>
          <a:xfrm>
            <a:off x="9682598" y="5063910"/>
            <a:ext cx="1797388" cy="53813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0975591-C8C3-40DF-B1B1-0A493A2CB693}"/>
              </a:ext>
            </a:extLst>
          </p:cNvPr>
          <p:cNvSpPr txBox="1"/>
          <p:nvPr/>
        </p:nvSpPr>
        <p:spPr>
          <a:xfrm>
            <a:off x="9656428" y="5063911"/>
            <a:ext cx="5501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/>
              <a:t>Node</a:t>
            </a:r>
            <a:endParaRPr lang="ko-KR" altLang="en-US" sz="1100" b="1" dirty="0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31C6EB5D-3828-4908-AFFE-D01EF98ABCA8}"/>
              </a:ext>
            </a:extLst>
          </p:cNvPr>
          <p:cNvSpPr/>
          <p:nvPr/>
        </p:nvSpPr>
        <p:spPr>
          <a:xfrm>
            <a:off x="10461049" y="5139579"/>
            <a:ext cx="463312" cy="196791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b="1" dirty="0">
              <a:solidFill>
                <a:schemeClr val="tx1"/>
              </a:solidFill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BEF862A6-5243-4F3D-9001-81535AC5096C}"/>
              </a:ext>
            </a:extLst>
          </p:cNvPr>
          <p:cNvSpPr/>
          <p:nvPr/>
        </p:nvSpPr>
        <p:spPr>
          <a:xfrm>
            <a:off x="10924361" y="5139579"/>
            <a:ext cx="463312" cy="196791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b="1" dirty="0">
              <a:solidFill>
                <a:schemeClr val="tx1"/>
              </a:solidFill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BBB56629-C68E-495C-AC2A-7BF17C6B0866}"/>
              </a:ext>
            </a:extLst>
          </p:cNvPr>
          <p:cNvSpPr/>
          <p:nvPr/>
        </p:nvSpPr>
        <p:spPr>
          <a:xfrm>
            <a:off x="10461049" y="5332976"/>
            <a:ext cx="463312" cy="1967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b="1" dirty="0">
                <a:solidFill>
                  <a:schemeClr val="tx1"/>
                </a:solidFill>
              </a:rPr>
              <a:t>VNF</a:t>
            </a:r>
            <a:endParaRPr lang="ko-KR" altLang="en-US" sz="1050" b="1" dirty="0">
              <a:solidFill>
                <a:schemeClr val="tx1"/>
              </a:solidFill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CCFBB34C-8988-4474-A4B7-6DE607F45416}"/>
              </a:ext>
            </a:extLst>
          </p:cNvPr>
          <p:cNvSpPr/>
          <p:nvPr/>
        </p:nvSpPr>
        <p:spPr>
          <a:xfrm>
            <a:off x="10924361" y="5332976"/>
            <a:ext cx="463312" cy="196791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404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ko-KR" dirty="0">
                <a:solidFill>
                  <a:srgbClr val="0000FF"/>
                </a:solidFill>
              </a:rPr>
              <a:t>Appendix (Result – Environment)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SRv6 </a:t>
            </a:r>
            <a:r>
              <a:rPr lang="ko-KR" altLang="en-US" sz="2400" dirty="0">
                <a:solidFill>
                  <a:srgbClr val="0000FF"/>
                </a:solidFill>
              </a:rPr>
              <a:t>기반 </a:t>
            </a:r>
            <a:r>
              <a:rPr lang="en-US" altLang="ko-KR" sz="2400" dirty="0">
                <a:solidFill>
                  <a:srgbClr val="0000FF"/>
                </a:solidFill>
              </a:rPr>
              <a:t>SFC </a:t>
            </a:r>
            <a:r>
              <a:rPr lang="ko-KR" altLang="en-US" sz="2400" dirty="0">
                <a:solidFill>
                  <a:srgbClr val="0000FF"/>
                </a:solidFill>
              </a:rPr>
              <a:t>구현</a:t>
            </a:r>
            <a:endParaRPr lang="en-US" altLang="ko-KR" sz="2400" dirty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Calico/VPP - </a:t>
            </a:r>
            <a:r>
              <a:rPr lang="en-US" altLang="ko-KR" sz="2000" dirty="0">
                <a:hlinkClick r:id="rId3"/>
              </a:rPr>
              <a:t>Calico/VPP: Unlocking performance and innovation for large scale K8s clusters (tigera.io)</a:t>
            </a:r>
            <a:endParaRPr lang="en-US" altLang="ko-KR" sz="20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 err="1"/>
              <a:t>Contiv</a:t>
            </a:r>
            <a:r>
              <a:rPr lang="en-US" altLang="ko-KR" sz="2000" dirty="0"/>
              <a:t>/VPP - </a:t>
            </a:r>
            <a:r>
              <a:rPr lang="en-US" altLang="ko-KR" sz="2000" dirty="0" err="1">
                <a:hlinkClick r:id="rId4"/>
              </a:rPr>
              <a:t>contivpp</a:t>
            </a:r>
            <a:endParaRPr lang="en-US" altLang="ko-KR" sz="20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201E256-A7AE-4957-9922-1D70BD509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407" y="2977919"/>
            <a:ext cx="4661186" cy="330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666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ko-KR" dirty="0">
                <a:solidFill>
                  <a:srgbClr val="0000FF"/>
                </a:solidFill>
              </a:rPr>
              <a:t>Appendix (Result – Environment)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(Software) Service Function Chaining </a:t>
            </a:r>
            <a:r>
              <a:rPr lang="ko-KR" altLang="en-US" sz="2400" dirty="0">
                <a:solidFill>
                  <a:srgbClr val="0000FF"/>
                </a:solidFill>
              </a:rPr>
              <a:t>구현</a:t>
            </a:r>
            <a:endParaRPr lang="en-US" altLang="ko-KR" sz="2400" dirty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ko-KR" altLang="en-US" sz="2000" dirty="0"/>
              <a:t>해당 </a:t>
            </a:r>
            <a:r>
              <a:rPr lang="en-US" altLang="ko-KR" sz="2000" dirty="0"/>
              <a:t>VNF</a:t>
            </a:r>
            <a:r>
              <a:rPr lang="ko-KR" altLang="en-US" sz="2000" dirty="0"/>
              <a:t>들을 통해서 전달되는 </a:t>
            </a:r>
            <a:r>
              <a:rPr lang="en-US" altLang="ko-KR" sz="2000" dirty="0"/>
              <a:t>Message</a:t>
            </a:r>
            <a:r>
              <a:rPr lang="ko-KR" altLang="en-US" sz="2000" dirty="0"/>
              <a:t>는 다음과 같은 형태를 가지고</a:t>
            </a:r>
            <a:r>
              <a:rPr lang="en-US" altLang="ko-KR" sz="2000" dirty="0"/>
              <a:t>, </a:t>
            </a:r>
            <a:r>
              <a:rPr lang="ko-KR" altLang="en-US" sz="2000" dirty="0"/>
              <a:t>이를 통해서 </a:t>
            </a:r>
            <a:r>
              <a:rPr lang="en-US" altLang="ko-KR" sz="2000" dirty="0"/>
              <a:t>chain </a:t>
            </a:r>
            <a:r>
              <a:rPr lang="ko-KR" altLang="en-US" sz="2000" dirty="0"/>
              <a:t>형태를 유지한다</a:t>
            </a:r>
            <a:r>
              <a:rPr lang="en-US" altLang="ko-KR" sz="2000" dirty="0"/>
              <a:t>.</a:t>
            </a:r>
            <a:r>
              <a:rPr lang="ko-KR" altLang="en-US" sz="2000" dirty="0"/>
              <a:t> </a:t>
            </a:r>
            <a:endParaRPr lang="en-US" altLang="ko-KR" sz="2400" dirty="0">
              <a:solidFill>
                <a:srgbClr val="0000FF"/>
              </a:solidFill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49AEE173-70CA-4A11-9BF2-F6E5771F2C41}"/>
              </a:ext>
            </a:extLst>
          </p:cNvPr>
          <p:cNvGrpSpPr/>
          <p:nvPr/>
        </p:nvGrpSpPr>
        <p:grpSpPr>
          <a:xfrm>
            <a:off x="1491443" y="2891747"/>
            <a:ext cx="9245133" cy="1725693"/>
            <a:chOff x="695297" y="4444322"/>
            <a:chExt cx="9245133" cy="1725693"/>
          </a:xfrm>
        </p:grpSpPr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74ED353A-0BEA-403A-B957-BCEBA92BDE73}"/>
                </a:ext>
              </a:extLst>
            </p:cNvPr>
            <p:cNvSpPr/>
            <p:nvPr/>
          </p:nvSpPr>
          <p:spPr>
            <a:xfrm>
              <a:off x="695297" y="4444322"/>
              <a:ext cx="4372003" cy="172569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Message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8FC228E3-756B-49D5-82C5-1A5C1732C50B}"/>
                </a:ext>
              </a:extLst>
            </p:cNvPr>
            <p:cNvSpPr/>
            <p:nvPr/>
          </p:nvSpPr>
          <p:spPr>
            <a:xfrm>
              <a:off x="2985488" y="4895768"/>
              <a:ext cx="1885980" cy="2654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Next target </a:t>
              </a:r>
              <a:r>
                <a:rPr lang="en-US" altLang="ko-KR" b="1" dirty="0" err="1">
                  <a:solidFill>
                    <a:schemeClr val="tx1"/>
                  </a:solidFill>
                </a:rPr>
                <a:t>url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E9E44AC0-6CD4-4F35-AF22-ADEB43A5ABFC}"/>
                </a:ext>
              </a:extLst>
            </p:cNvPr>
            <p:cNvSpPr/>
            <p:nvPr/>
          </p:nvSpPr>
          <p:spPr>
            <a:xfrm>
              <a:off x="897403" y="4901087"/>
              <a:ext cx="1885979" cy="2548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CPU Load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9C51CFA4-5AA2-4E33-A857-BC8A0D058872}"/>
                </a:ext>
              </a:extLst>
            </p:cNvPr>
            <p:cNvSpPr/>
            <p:nvPr/>
          </p:nvSpPr>
          <p:spPr>
            <a:xfrm>
              <a:off x="897403" y="5350829"/>
              <a:ext cx="1885979" cy="2548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Memory Load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7005ED6E-D2F5-4FA6-ADA1-041F0D4BC321}"/>
                </a:ext>
              </a:extLst>
            </p:cNvPr>
            <p:cNvSpPr/>
            <p:nvPr/>
          </p:nvSpPr>
          <p:spPr>
            <a:xfrm>
              <a:off x="897403" y="5741632"/>
              <a:ext cx="1885979" cy="2548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Disk Load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7E745F28-D758-4F5D-A8D8-B225C69D3985}"/>
                </a:ext>
              </a:extLst>
            </p:cNvPr>
            <p:cNvSpPr/>
            <p:nvPr/>
          </p:nvSpPr>
          <p:spPr>
            <a:xfrm>
              <a:off x="2985488" y="5740160"/>
              <a:ext cx="1885980" cy="2548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File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82B4CAD8-A3F9-4E85-AD0A-4D71A5B03A91}"/>
                </a:ext>
              </a:extLst>
            </p:cNvPr>
            <p:cNvSpPr/>
            <p:nvPr/>
          </p:nvSpPr>
          <p:spPr>
            <a:xfrm>
              <a:off x="2985488" y="5336262"/>
              <a:ext cx="1885980" cy="2654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Next message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id="{9506F17C-5B11-4802-AE19-7460627CB66B}"/>
                </a:ext>
              </a:extLst>
            </p:cNvPr>
            <p:cNvSpPr/>
            <p:nvPr/>
          </p:nvSpPr>
          <p:spPr>
            <a:xfrm>
              <a:off x="5568427" y="4444322"/>
              <a:ext cx="4372003" cy="172569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Message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id="{17E5FCAD-8C4C-4B4E-B67B-ED386F958A87}"/>
                </a:ext>
              </a:extLst>
            </p:cNvPr>
            <p:cNvSpPr/>
            <p:nvPr/>
          </p:nvSpPr>
          <p:spPr>
            <a:xfrm>
              <a:off x="7858618" y="4895768"/>
              <a:ext cx="1885980" cy="2654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Next target </a:t>
              </a:r>
              <a:r>
                <a:rPr lang="en-US" altLang="ko-KR" b="1" dirty="0" err="1">
                  <a:solidFill>
                    <a:schemeClr val="tx1"/>
                  </a:solidFill>
                </a:rPr>
                <a:t>url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0" name="직사각형 79">
              <a:extLst>
                <a:ext uri="{FF2B5EF4-FFF2-40B4-BE49-F238E27FC236}">
                  <a16:creationId xmlns:a16="http://schemas.microsoft.com/office/drawing/2014/main" id="{FAF344A6-2EE0-4EBB-8762-6D77E651B80F}"/>
                </a:ext>
              </a:extLst>
            </p:cNvPr>
            <p:cNvSpPr/>
            <p:nvPr/>
          </p:nvSpPr>
          <p:spPr>
            <a:xfrm>
              <a:off x="5770533" y="4901087"/>
              <a:ext cx="1885979" cy="2548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CPU Load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C6CF6B95-23AE-4FE8-9AC2-B04ECE103EE5}"/>
                </a:ext>
              </a:extLst>
            </p:cNvPr>
            <p:cNvSpPr/>
            <p:nvPr/>
          </p:nvSpPr>
          <p:spPr>
            <a:xfrm>
              <a:off x="5770533" y="5350829"/>
              <a:ext cx="1885979" cy="2548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Memory Load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2" name="직사각형 81">
              <a:extLst>
                <a:ext uri="{FF2B5EF4-FFF2-40B4-BE49-F238E27FC236}">
                  <a16:creationId xmlns:a16="http://schemas.microsoft.com/office/drawing/2014/main" id="{3C08F4F7-C816-4A96-B715-BCE85B7E97CD}"/>
                </a:ext>
              </a:extLst>
            </p:cNvPr>
            <p:cNvSpPr/>
            <p:nvPr/>
          </p:nvSpPr>
          <p:spPr>
            <a:xfrm>
              <a:off x="5770533" y="5741632"/>
              <a:ext cx="1885979" cy="2548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Disk Load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id="{CD41B649-BD52-4E1A-BBCB-3C6034942750}"/>
                </a:ext>
              </a:extLst>
            </p:cNvPr>
            <p:cNvSpPr/>
            <p:nvPr/>
          </p:nvSpPr>
          <p:spPr>
            <a:xfrm>
              <a:off x="7858618" y="5740160"/>
              <a:ext cx="1885980" cy="2548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File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id="{3573D412-2884-4099-86F6-26095088EA45}"/>
                </a:ext>
              </a:extLst>
            </p:cNvPr>
            <p:cNvSpPr/>
            <p:nvPr/>
          </p:nvSpPr>
          <p:spPr>
            <a:xfrm>
              <a:off x="7858618" y="5336262"/>
              <a:ext cx="1885980" cy="2654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Next message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BDD10740-C065-4B5E-9CB2-60A42D2BE3F0}"/>
                </a:ext>
              </a:extLst>
            </p:cNvPr>
            <p:cNvCxnSpPr/>
            <p:nvPr/>
          </p:nvCxnSpPr>
          <p:spPr>
            <a:xfrm flipV="1">
              <a:off x="4871468" y="4444322"/>
              <a:ext cx="696959" cy="8919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D2A90155-1F57-4769-BAA1-A1A1C80409B4}"/>
                </a:ext>
              </a:extLst>
            </p:cNvPr>
            <p:cNvCxnSpPr>
              <a:cxnSpLocks/>
            </p:cNvCxnSpPr>
            <p:nvPr/>
          </p:nvCxnSpPr>
          <p:spPr>
            <a:xfrm>
              <a:off x="4871468" y="5601732"/>
              <a:ext cx="703233" cy="56828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40442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ko-KR" dirty="0">
                <a:solidFill>
                  <a:srgbClr val="0000FF"/>
                </a:solidFill>
              </a:rPr>
              <a:t>Appendix (Result – Environment)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(Software) Service Function Chaining </a:t>
            </a:r>
            <a:r>
              <a:rPr lang="ko-KR" altLang="en-US" sz="2400" dirty="0">
                <a:solidFill>
                  <a:srgbClr val="0000FF"/>
                </a:solidFill>
              </a:rPr>
              <a:t>구현</a:t>
            </a:r>
            <a:endParaRPr lang="en-US" altLang="ko-KR" sz="2400" dirty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  <a:buFontTx/>
              <a:buChar char="-"/>
              <a:defRPr/>
            </a:pPr>
            <a:r>
              <a:rPr lang="en-US" altLang="ko-KR" sz="2000" dirty="0"/>
              <a:t>SF </a:t>
            </a:r>
            <a:r>
              <a:rPr lang="ko-KR" altLang="en-US" sz="2000" dirty="0"/>
              <a:t>자체적으로 </a:t>
            </a:r>
            <a:r>
              <a:rPr lang="en-US" altLang="ko-KR" sz="2000" dirty="0"/>
              <a:t>load balancer</a:t>
            </a:r>
            <a:r>
              <a:rPr lang="ko-KR" altLang="en-US" sz="2000" dirty="0"/>
              <a:t>를 탑재하여 부하를 분배함</a:t>
            </a:r>
            <a:r>
              <a:rPr lang="en-US" altLang="ko-KR" sz="2000" dirty="0"/>
              <a:t>.</a:t>
            </a:r>
          </a:p>
          <a:p>
            <a:pPr marL="0" indent="0">
              <a:lnSpc>
                <a:spcPct val="150000"/>
              </a:lnSpc>
              <a:buNone/>
              <a:defRPr/>
            </a:pPr>
            <a:endParaRPr lang="en-US" altLang="ko-KR" sz="2400" dirty="0">
              <a:solidFill>
                <a:srgbClr val="0000FF"/>
              </a:solidFill>
            </a:endParaRPr>
          </a:p>
        </p:txBody>
      </p:sp>
      <p:sp>
        <p:nvSpPr>
          <p:cNvPr id="89" name="사각형: 둥근 모서리 88">
            <a:extLst>
              <a:ext uri="{FF2B5EF4-FFF2-40B4-BE49-F238E27FC236}">
                <a16:creationId xmlns:a16="http://schemas.microsoft.com/office/drawing/2014/main" id="{85919EAD-AEAD-4368-B308-5F3F6340D4E2}"/>
              </a:ext>
            </a:extLst>
          </p:cNvPr>
          <p:cNvSpPr/>
          <p:nvPr/>
        </p:nvSpPr>
        <p:spPr>
          <a:xfrm>
            <a:off x="6562512" y="2786678"/>
            <a:ext cx="2126912" cy="263370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C376095-AB31-46D2-8CC3-89402FCF51CC}"/>
              </a:ext>
            </a:extLst>
          </p:cNvPr>
          <p:cNvSpPr txBox="1"/>
          <p:nvPr/>
        </p:nvSpPr>
        <p:spPr>
          <a:xfrm>
            <a:off x="6739288" y="2890944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VNF-2</a:t>
            </a:r>
            <a:endParaRPr lang="ko-KR" altLang="en-US" b="1" dirty="0"/>
          </a:p>
        </p:txBody>
      </p: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6CD1CCC0-0F37-4ADD-A6F3-44F41071B9DC}"/>
              </a:ext>
            </a:extLst>
          </p:cNvPr>
          <p:cNvSpPr/>
          <p:nvPr/>
        </p:nvSpPr>
        <p:spPr>
          <a:xfrm>
            <a:off x="2847188" y="2786678"/>
            <a:ext cx="1860331" cy="263370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2491B39-0EC4-4576-A98E-6DDE552F1EEE}"/>
              </a:ext>
            </a:extLst>
          </p:cNvPr>
          <p:cNvSpPr txBox="1"/>
          <p:nvPr/>
        </p:nvSpPr>
        <p:spPr>
          <a:xfrm>
            <a:off x="2977217" y="2913384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VNF-1</a:t>
            </a:r>
            <a:endParaRPr lang="ko-KR" altLang="en-US" b="1" dirty="0"/>
          </a:p>
        </p:txBody>
      </p: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72886BF4-18CD-46F0-91D5-ACBB659437C8}"/>
              </a:ext>
            </a:extLst>
          </p:cNvPr>
          <p:cNvSpPr/>
          <p:nvPr/>
        </p:nvSpPr>
        <p:spPr>
          <a:xfrm>
            <a:off x="2847188" y="2786678"/>
            <a:ext cx="1860331" cy="263370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704F74F8-0556-4B8F-9E6E-0A3F4FF6F96A}"/>
              </a:ext>
            </a:extLst>
          </p:cNvPr>
          <p:cNvSpPr/>
          <p:nvPr/>
        </p:nvSpPr>
        <p:spPr>
          <a:xfrm>
            <a:off x="3173201" y="3414030"/>
            <a:ext cx="1264059" cy="4623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Container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421EA41E-924D-4012-ACFD-0E71A46C1DD4}"/>
              </a:ext>
            </a:extLst>
          </p:cNvPr>
          <p:cNvSpPr/>
          <p:nvPr/>
        </p:nvSpPr>
        <p:spPr>
          <a:xfrm>
            <a:off x="3173201" y="4048190"/>
            <a:ext cx="1264059" cy="4623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Container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F220AADE-E659-40ED-9F55-48BF939E6CCD}"/>
              </a:ext>
            </a:extLst>
          </p:cNvPr>
          <p:cNvSpPr/>
          <p:nvPr/>
        </p:nvSpPr>
        <p:spPr>
          <a:xfrm>
            <a:off x="3173200" y="4682350"/>
            <a:ext cx="1264059" cy="4623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Container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2526A99E-C88F-41A0-B29B-FF32D55CB04A}"/>
              </a:ext>
            </a:extLst>
          </p:cNvPr>
          <p:cNvSpPr/>
          <p:nvPr/>
        </p:nvSpPr>
        <p:spPr>
          <a:xfrm>
            <a:off x="7223696" y="3294937"/>
            <a:ext cx="1264059" cy="4623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Container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9090AC52-2D81-4FC0-9824-68057ED4FB7F}"/>
              </a:ext>
            </a:extLst>
          </p:cNvPr>
          <p:cNvSpPr/>
          <p:nvPr/>
        </p:nvSpPr>
        <p:spPr>
          <a:xfrm>
            <a:off x="7223696" y="3929097"/>
            <a:ext cx="1264059" cy="4623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Container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E7465375-3B20-4194-96BF-52F68308FCCB}"/>
              </a:ext>
            </a:extLst>
          </p:cNvPr>
          <p:cNvSpPr/>
          <p:nvPr/>
        </p:nvSpPr>
        <p:spPr>
          <a:xfrm>
            <a:off x="7223695" y="4563257"/>
            <a:ext cx="1264059" cy="4623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Container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112" name="직선 화살표 연결선 111">
            <a:extLst>
              <a:ext uri="{FF2B5EF4-FFF2-40B4-BE49-F238E27FC236}">
                <a16:creationId xmlns:a16="http://schemas.microsoft.com/office/drawing/2014/main" id="{EF92EE3F-D435-4564-856B-D5335353B477}"/>
              </a:ext>
            </a:extLst>
          </p:cNvPr>
          <p:cNvCxnSpPr>
            <a:cxnSpLocks/>
            <a:stCxn id="103" idx="3"/>
            <a:endCxn id="57" idx="1"/>
          </p:cNvCxnSpPr>
          <p:nvPr/>
        </p:nvCxnSpPr>
        <p:spPr>
          <a:xfrm flipV="1">
            <a:off x="4437259" y="4152965"/>
            <a:ext cx="1828396" cy="7605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774C10EE-53CC-4526-ADDF-C50CC66C2502}"/>
              </a:ext>
            </a:extLst>
          </p:cNvPr>
          <p:cNvSpPr/>
          <p:nvPr/>
        </p:nvSpPr>
        <p:spPr>
          <a:xfrm>
            <a:off x="4901348" y="4391434"/>
            <a:ext cx="1051947" cy="254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packet</a:t>
            </a:r>
            <a:endParaRPr lang="ko-KR" altLang="en-US" dirty="0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AAB5D238-1C74-4E21-8B87-2C07DF8BF835}"/>
              </a:ext>
            </a:extLst>
          </p:cNvPr>
          <p:cNvSpPr/>
          <p:nvPr/>
        </p:nvSpPr>
        <p:spPr>
          <a:xfrm>
            <a:off x="6265655" y="3921796"/>
            <a:ext cx="627396" cy="46233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LB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59" name="직선 화살표 연결선 58">
            <a:extLst>
              <a:ext uri="{FF2B5EF4-FFF2-40B4-BE49-F238E27FC236}">
                <a16:creationId xmlns:a16="http://schemas.microsoft.com/office/drawing/2014/main" id="{BBC110A2-3CA4-4DAF-9385-6DB03E230F99}"/>
              </a:ext>
            </a:extLst>
          </p:cNvPr>
          <p:cNvCxnSpPr>
            <a:cxnSpLocks/>
            <a:stCxn id="57" idx="3"/>
            <a:endCxn id="105" idx="1"/>
          </p:cNvCxnSpPr>
          <p:nvPr/>
        </p:nvCxnSpPr>
        <p:spPr>
          <a:xfrm>
            <a:off x="6893051" y="4152965"/>
            <a:ext cx="330645" cy="73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>
            <a:extLst>
              <a:ext uri="{FF2B5EF4-FFF2-40B4-BE49-F238E27FC236}">
                <a16:creationId xmlns:a16="http://schemas.microsoft.com/office/drawing/2014/main" id="{27C7477F-A695-47CD-B42D-1F65FFB60210}"/>
              </a:ext>
            </a:extLst>
          </p:cNvPr>
          <p:cNvCxnSpPr>
            <a:cxnSpLocks/>
            <a:stCxn id="57" idx="3"/>
            <a:endCxn id="104" idx="1"/>
          </p:cNvCxnSpPr>
          <p:nvPr/>
        </p:nvCxnSpPr>
        <p:spPr>
          <a:xfrm flipV="1">
            <a:off x="6893051" y="3526106"/>
            <a:ext cx="330645" cy="6268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F22539A0-85B9-4E48-BCEF-E1A5F153FD24}"/>
              </a:ext>
            </a:extLst>
          </p:cNvPr>
          <p:cNvCxnSpPr>
            <a:cxnSpLocks/>
            <a:stCxn id="57" idx="3"/>
            <a:endCxn id="106" idx="1"/>
          </p:cNvCxnSpPr>
          <p:nvPr/>
        </p:nvCxnSpPr>
        <p:spPr>
          <a:xfrm>
            <a:off x="6893051" y="4152965"/>
            <a:ext cx="330644" cy="6414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0159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ko-KR" dirty="0">
                <a:solidFill>
                  <a:srgbClr val="0000FF"/>
                </a:solidFill>
              </a:rPr>
              <a:t>Appendix (Implementation – DRL Model)</a:t>
            </a:r>
            <a:endParaRPr lang="ko-KR" altLang="en-US" sz="9600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Environment - reset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7533790-74C6-416E-9990-EAE72E510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5" y="1789362"/>
            <a:ext cx="9766927" cy="445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247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ko-KR" dirty="0">
                <a:solidFill>
                  <a:srgbClr val="0000FF"/>
                </a:solidFill>
              </a:rPr>
              <a:t>Appendix (Implementation – DRL Model)</a:t>
            </a:r>
            <a:endParaRPr lang="ko-KR" altLang="en-US" sz="9600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TD3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Actor / Critic Algorithm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Critic Network</a:t>
            </a:r>
            <a:r>
              <a:rPr lang="ko-KR" altLang="en-US" sz="2000" dirty="0"/>
              <a:t>를 두 개 사용</a:t>
            </a:r>
            <a:endParaRPr lang="en-US" altLang="ko-KR" sz="20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Delayed</a:t>
            </a:r>
            <a:r>
              <a:rPr lang="ko-KR" altLang="en-US" sz="2000" dirty="0"/>
              <a:t> </a:t>
            </a:r>
            <a:r>
              <a:rPr lang="en-US" altLang="ko-KR" sz="2000" dirty="0"/>
              <a:t>Policy</a:t>
            </a:r>
            <a:r>
              <a:rPr lang="ko-KR" altLang="en-US" sz="2000" dirty="0"/>
              <a:t> </a:t>
            </a:r>
            <a:r>
              <a:rPr lang="en-US" altLang="ko-KR" sz="2000" dirty="0"/>
              <a:t>update : Actor Network</a:t>
            </a:r>
            <a:r>
              <a:rPr lang="ko-KR" altLang="en-US" sz="2000" dirty="0"/>
              <a:t>를 좀 더 적게 업데이트</a:t>
            </a:r>
            <a:endParaRPr lang="en-US" altLang="ko-KR" sz="20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Target policy smoothing : Target Policy Network </a:t>
            </a:r>
            <a:r>
              <a:rPr lang="ko-KR" altLang="en-US" sz="2000" dirty="0"/>
              <a:t>업데이트 시에 </a:t>
            </a:r>
            <a:r>
              <a:rPr lang="en-US" altLang="ko-KR" sz="2000" dirty="0"/>
              <a:t>noise</a:t>
            </a:r>
            <a:r>
              <a:rPr lang="ko-KR" altLang="en-US" sz="2000" dirty="0"/>
              <a:t>를 추가</a:t>
            </a:r>
            <a:endParaRPr lang="en-US" altLang="ko-KR" sz="2000" dirty="0"/>
          </a:p>
          <a:p>
            <a:pPr lvl="1">
              <a:lnSpc>
                <a:spcPct val="150000"/>
              </a:lnSpc>
              <a:defRPr/>
            </a:pPr>
            <a:endParaRPr lang="en-US" altLang="ko-KR" sz="24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SAC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Actor / Critic Algorithm 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Maximum Entropy </a:t>
            </a:r>
            <a:r>
              <a:rPr lang="ko-KR" altLang="en-US" sz="2000" dirty="0"/>
              <a:t>기반 </a:t>
            </a:r>
            <a:r>
              <a:rPr lang="en-US" altLang="ko-KR" sz="2000" dirty="0"/>
              <a:t>optimization </a:t>
            </a:r>
            <a:r>
              <a:rPr lang="en-US" altLang="ko-KR" sz="2000" dirty="0">
                <a:sym typeface="Wingdings" panose="05000000000000000000" pitchFamily="2" charset="2"/>
              </a:rPr>
              <a:t> </a:t>
            </a:r>
            <a:r>
              <a:rPr lang="ko-KR" altLang="en-US" sz="2000" dirty="0">
                <a:sym typeface="Wingdings" panose="05000000000000000000" pitchFamily="2" charset="2"/>
              </a:rPr>
              <a:t>더 많은 탐색을 유도함</a:t>
            </a:r>
            <a:r>
              <a:rPr lang="en-US" altLang="ko-KR" sz="2000" dirty="0">
                <a:sym typeface="Wingdings" panose="05000000000000000000" pitchFamily="2" charset="2"/>
              </a:rPr>
              <a:t>.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>
                <a:sym typeface="Wingdings" panose="05000000000000000000" pitchFamily="2" charset="2"/>
              </a:rPr>
              <a:t>Critic Network</a:t>
            </a:r>
            <a:r>
              <a:rPr lang="ko-KR" altLang="en-US" sz="2000" dirty="0">
                <a:sym typeface="Wingdings" panose="05000000000000000000" pitchFamily="2" charset="2"/>
              </a:rPr>
              <a:t>를 두 개 사용</a:t>
            </a:r>
            <a:endParaRPr lang="en-US" altLang="ko-KR" sz="2000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>
                <a:sym typeface="Wingdings" panose="05000000000000000000" pitchFamily="2" charset="2"/>
              </a:rPr>
              <a:t>Target Network </a:t>
            </a:r>
            <a:r>
              <a:rPr lang="ko-KR" altLang="en-US" sz="2000" dirty="0">
                <a:sym typeface="Wingdings" panose="05000000000000000000" pitchFamily="2" charset="2"/>
              </a:rPr>
              <a:t>사용</a:t>
            </a:r>
            <a:endParaRPr lang="en-US" altLang="ko-KR" sz="2000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>
                <a:sym typeface="Wingdings" panose="05000000000000000000" pitchFamily="2" charset="2"/>
              </a:rPr>
              <a:t>Stochastic Policy </a:t>
            </a:r>
            <a:r>
              <a:rPr lang="ko-KR" altLang="en-US" sz="2000" dirty="0">
                <a:sym typeface="Wingdings" panose="05000000000000000000" pitchFamily="2" charset="2"/>
              </a:rPr>
              <a:t>적용 </a:t>
            </a:r>
            <a:r>
              <a:rPr lang="en-US" altLang="ko-KR" sz="2000" dirty="0">
                <a:sym typeface="Wingdings" panose="05000000000000000000" pitchFamily="2" charset="2"/>
              </a:rPr>
              <a:t> </a:t>
            </a:r>
            <a:r>
              <a:rPr lang="ko-KR" altLang="en-US" sz="2000" dirty="0">
                <a:sym typeface="Wingdings" panose="05000000000000000000" pitchFamily="2" charset="2"/>
              </a:rPr>
              <a:t>더 많은 탐색을 유도함</a:t>
            </a:r>
            <a:r>
              <a:rPr lang="en-US" altLang="ko-KR" sz="2000" dirty="0">
                <a:sym typeface="Wingdings" panose="05000000000000000000" pitchFamily="2" charset="2"/>
              </a:rPr>
              <a:t>.</a:t>
            </a:r>
          </a:p>
          <a:p>
            <a:pPr lvl="1">
              <a:lnSpc>
                <a:spcPct val="150000"/>
              </a:lnSpc>
              <a:defRPr/>
            </a:pP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30122295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ko-KR" dirty="0">
                <a:solidFill>
                  <a:srgbClr val="0000FF"/>
                </a:solidFill>
              </a:rPr>
              <a:t>Appendix (Implementation – DRL Model)</a:t>
            </a:r>
            <a:endParaRPr lang="ko-KR" altLang="en-US" sz="9600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TD3 / SAC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14FE7543-CAFE-4570-8E61-2C54B12310AD}"/>
              </a:ext>
            </a:extLst>
          </p:cNvPr>
          <p:cNvGrpSpPr/>
          <p:nvPr/>
        </p:nvGrpSpPr>
        <p:grpSpPr>
          <a:xfrm>
            <a:off x="2773839" y="5133974"/>
            <a:ext cx="6477904" cy="1074920"/>
            <a:chOff x="2857048" y="1638050"/>
            <a:chExt cx="6477904" cy="107492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8AC6BB33-3862-4A1C-8F56-677F55555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207"/>
            <a:stretch/>
          </p:blipFill>
          <p:spPr>
            <a:xfrm>
              <a:off x="2857048" y="1638050"/>
              <a:ext cx="6477904" cy="350770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B577BEB6-E20E-4C7F-9FB6-36F9C957F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9783" b="-1"/>
            <a:stretch/>
          </p:blipFill>
          <p:spPr>
            <a:xfrm>
              <a:off x="2857048" y="1988820"/>
              <a:ext cx="6477904" cy="724150"/>
            </a:xfrm>
            <a:prstGeom prst="rect">
              <a:avLst/>
            </a:prstGeom>
          </p:spPr>
        </p:pic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421E1A48-86FB-4813-9E36-F90847DAB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658" y="1278006"/>
            <a:ext cx="5424217" cy="390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121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ko-KR" dirty="0">
                <a:solidFill>
                  <a:srgbClr val="0000FF"/>
                </a:solidFill>
              </a:rPr>
              <a:t>Appendix (Implementation – DRL Model)</a:t>
            </a:r>
            <a:endParaRPr lang="ko-KR" altLang="en-US" sz="9600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GNN (Graph Attention Network)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       : make neighbor embedding with </a:t>
            </a:r>
            <a:r>
              <a:rPr lang="en-US" altLang="ko-KR" sz="2000" dirty="0">
                <a:sym typeface="Wingdings" panose="05000000000000000000" pitchFamily="2" charset="2"/>
              </a:rPr>
              <a:t>neighbor vertex attribute features, neighbor edge features </a:t>
            </a:r>
            <a:endParaRPr lang="en-US" altLang="ko-KR" sz="20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       : make an embedding vector with neighbor embeddings and aggregation operator(sum, average, etc.)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       : make each vertex embedding with vertex attribute features, neighbor embedding features</a:t>
            </a:r>
            <a:endParaRPr lang="en-US" altLang="ko-KR" sz="2000" dirty="0">
              <a:solidFill>
                <a:srgbClr val="0000FF"/>
              </a:solidFill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en-US" altLang="ko-KR" sz="2400" dirty="0">
              <a:solidFill>
                <a:srgbClr val="0000FF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1A5D27E-F249-4AB0-AE03-3947E7A8B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890" y="3938540"/>
            <a:ext cx="5763429" cy="193384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F4B35FE-593B-481B-8A26-CF64765CC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18" y="2016877"/>
            <a:ext cx="417870" cy="55576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7876CE2-89A1-4E87-8A92-3AB83C924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597" y="1479190"/>
            <a:ext cx="407751" cy="48188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320CB8E-810F-4004-8E41-D3386E85B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426" y="3073246"/>
            <a:ext cx="403782" cy="44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165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ko-KR" dirty="0">
                <a:solidFill>
                  <a:srgbClr val="0000FF"/>
                </a:solidFill>
              </a:rPr>
              <a:t>Appendix (Implementation – DRL Model)</a:t>
            </a:r>
            <a:endParaRPr lang="ko-KR" altLang="en-US" sz="9600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GAT (Graph Attention Network)</a:t>
            </a:r>
          </a:p>
          <a:p>
            <a:pPr>
              <a:lnSpc>
                <a:spcPct val="150000"/>
              </a:lnSpc>
              <a:defRPr/>
            </a:pPr>
            <a:endParaRPr lang="en-US" altLang="ko-KR" sz="24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en-US" altLang="ko-KR" sz="2400" dirty="0">
              <a:solidFill>
                <a:srgbClr val="0000FF"/>
              </a:solidFill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en-US" altLang="ko-KR" sz="24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en-US" altLang="ko-KR" sz="24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Graph SAGE (Graph </a:t>
            </a:r>
            <a:r>
              <a:rPr lang="en-US" altLang="ko-KR" sz="2400" dirty="0" err="1">
                <a:solidFill>
                  <a:srgbClr val="0000FF"/>
                </a:solidFill>
              </a:rPr>
              <a:t>SAmple</a:t>
            </a:r>
            <a:r>
              <a:rPr lang="en-US" altLang="ko-KR" sz="2400" dirty="0">
                <a:solidFill>
                  <a:srgbClr val="0000FF"/>
                </a:solidFill>
              </a:rPr>
              <a:t> and </a:t>
            </a:r>
            <a:r>
              <a:rPr lang="en-US" altLang="ko-KR" sz="2400" dirty="0" err="1">
                <a:solidFill>
                  <a:srgbClr val="0000FF"/>
                </a:solidFill>
              </a:rPr>
              <a:t>aggreGatE</a:t>
            </a:r>
            <a:r>
              <a:rPr lang="en-US" altLang="ko-KR" sz="2400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D7D859C-82B8-4183-90C1-B0514ACD4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42" y="4970518"/>
            <a:ext cx="4048690" cy="104789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F9260B2-7E1E-4158-9607-40DDB3FF6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964" y="1764046"/>
            <a:ext cx="5654554" cy="206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162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ko-KR" dirty="0">
                <a:solidFill>
                  <a:srgbClr val="0000FF"/>
                </a:solidFill>
              </a:rPr>
              <a:t>Appendix (Implementation – DRL Model)</a:t>
            </a:r>
            <a:endParaRPr lang="ko-KR" altLang="en-US" sz="19200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Environment - step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E96725E-3488-45D0-B887-671061BD6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095"/>
            <a:ext cx="12192000" cy="48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58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Introduction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396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Goal</a:t>
            </a:r>
          </a:p>
          <a:p>
            <a:pPr marL="906462" lvl="1" indent="-457200">
              <a:lnSpc>
                <a:spcPct val="150000"/>
              </a:lnSpc>
              <a:buAutoNum type="arabicPeriod"/>
              <a:defRPr/>
            </a:pPr>
            <a:r>
              <a:rPr lang="en-US" altLang="ko-KR" sz="2000" dirty="0"/>
              <a:t>Design and build an environment that can deploy and experiment with SFC that exists in graph form in an </a:t>
            </a:r>
            <a:r>
              <a:rPr lang="en-US" altLang="ko-KR" sz="2000" b="1" dirty="0"/>
              <a:t>actual Kubernetes Cluster environment</a:t>
            </a:r>
          </a:p>
          <a:p>
            <a:pPr marL="906462" lvl="1" indent="-457200">
              <a:lnSpc>
                <a:spcPct val="150000"/>
              </a:lnSpc>
              <a:buAutoNum type="arabicPeriod"/>
              <a:defRPr/>
            </a:pPr>
            <a:r>
              <a:rPr lang="en-US" altLang="ko-KR" sz="2000" dirty="0"/>
              <a:t>Design and implement a </a:t>
            </a:r>
            <a:r>
              <a:rPr lang="en-US" altLang="ko-KR" sz="2000" b="1" dirty="0"/>
              <a:t>monitoring system </a:t>
            </a:r>
            <a:r>
              <a:rPr lang="en-US" altLang="ko-KR" sz="2000" dirty="0"/>
              <a:t>that can collect information on nodes, services, and related containers that exist in graph form.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8610C87-B321-4AB4-80E5-DA842836C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74" y="3833795"/>
            <a:ext cx="5170026" cy="2271192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E2C2D983-3584-4306-BCC6-02C8593743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20" y="3702370"/>
            <a:ext cx="5242074" cy="240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23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dirty="0">
                <a:solidFill>
                  <a:srgbClr val="0000FF"/>
                </a:solidFill>
              </a:rPr>
              <a:t>Appendix (Result – Baseline)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 err="1">
                <a:solidFill>
                  <a:srgbClr val="0000FF"/>
                </a:solidFill>
              </a:rPr>
              <a:t>Kube</a:t>
            </a:r>
            <a:r>
              <a:rPr lang="en-US" altLang="ko-KR" sz="2400" dirty="0">
                <a:solidFill>
                  <a:srgbClr val="0000FF"/>
                </a:solidFill>
              </a:rPr>
              <a:t>-scheduler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K8s Default Scheduler</a:t>
            </a:r>
            <a:br>
              <a:rPr lang="en-US" altLang="ko-KR" sz="2000" dirty="0"/>
            </a:br>
            <a:r>
              <a:rPr lang="ko-KR" altLang="en-US" sz="2000" dirty="0"/>
              <a:t>새로운 </a:t>
            </a:r>
            <a:r>
              <a:rPr lang="en-US" altLang="ko-KR" sz="2000" dirty="0"/>
              <a:t>container (pod)</a:t>
            </a:r>
            <a:r>
              <a:rPr lang="ko-KR" altLang="en-US" sz="2000" dirty="0"/>
              <a:t> 의 </a:t>
            </a:r>
            <a:r>
              <a:rPr lang="en-US" altLang="ko-KR" sz="2000" dirty="0"/>
              <a:t>deployment</a:t>
            </a:r>
            <a:r>
              <a:rPr lang="ko-KR" altLang="en-US" sz="2000" dirty="0"/>
              <a:t>가 요청되면</a:t>
            </a:r>
            <a:r>
              <a:rPr lang="en-US" altLang="ko-KR" sz="2000" dirty="0"/>
              <a:t>, </a:t>
            </a:r>
            <a:r>
              <a:rPr lang="ko-KR" altLang="en-US" sz="2000" dirty="0"/>
              <a:t>이를 </a:t>
            </a:r>
            <a:r>
              <a:rPr lang="en-US" altLang="ko-KR" sz="2000" dirty="0"/>
              <a:t>queue</a:t>
            </a:r>
            <a:r>
              <a:rPr lang="ko-KR" altLang="en-US" sz="2000" dirty="0"/>
              <a:t>에 우선 삽입하고</a:t>
            </a:r>
            <a:r>
              <a:rPr lang="en-US" altLang="ko-KR" sz="2000" dirty="0"/>
              <a:t>, </a:t>
            </a:r>
            <a:r>
              <a:rPr lang="ko-KR" altLang="en-US" sz="2000" dirty="0"/>
              <a:t>순서대로 하나씩 꺼내어 어느 </a:t>
            </a:r>
            <a:r>
              <a:rPr lang="en-US" altLang="ko-KR" sz="2000" dirty="0"/>
              <a:t>node </a:t>
            </a:r>
            <a:r>
              <a:rPr lang="ko-KR" altLang="en-US" sz="2000" dirty="0"/>
              <a:t>에 설치하면 좋을지를 결정하는 모듈</a:t>
            </a:r>
            <a:endParaRPr lang="en-US" altLang="ko-KR" sz="1600" dirty="0"/>
          </a:p>
          <a:p>
            <a:pPr lvl="1">
              <a:lnSpc>
                <a:spcPct val="150000"/>
              </a:lnSpc>
              <a:defRPr/>
            </a:pPr>
            <a:endParaRPr lang="en-US" altLang="ko-KR" sz="2000" dirty="0"/>
          </a:p>
          <a:p>
            <a:pPr>
              <a:lnSpc>
                <a:spcPct val="150000"/>
              </a:lnSpc>
              <a:defRPr/>
            </a:pPr>
            <a:endParaRPr lang="en-US" altLang="ko-KR" sz="2400" dirty="0"/>
          </a:p>
          <a:p>
            <a:pPr lvl="1">
              <a:lnSpc>
                <a:spcPct val="150000"/>
              </a:lnSpc>
              <a:defRPr/>
            </a:pPr>
            <a:endParaRPr lang="en-US" altLang="ko-KR" sz="1200" dirty="0"/>
          </a:p>
          <a:p>
            <a:pPr>
              <a:lnSpc>
                <a:spcPct val="150000"/>
              </a:lnSpc>
              <a:defRPr/>
            </a:pPr>
            <a:endParaRPr lang="en-US" altLang="ko-KR" sz="2000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53A8FDE-C492-42C6-AFED-F081CE5C3463}"/>
              </a:ext>
            </a:extLst>
          </p:cNvPr>
          <p:cNvGrpSpPr/>
          <p:nvPr/>
        </p:nvGrpSpPr>
        <p:grpSpPr>
          <a:xfrm>
            <a:off x="2843980" y="2957533"/>
            <a:ext cx="6540059" cy="2740797"/>
            <a:chOff x="2005771" y="2464692"/>
            <a:chExt cx="6540059" cy="2740797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A93E2319-9869-4DE9-9FCF-9ECCBED80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5771" y="2464692"/>
              <a:ext cx="6540059" cy="2740797"/>
            </a:xfrm>
            <a:prstGeom prst="rect">
              <a:avLst/>
            </a:prstGeom>
          </p:spPr>
        </p:pic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074048CB-A254-4FD0-AED9-6376A6770290}"/>
                </a:ext>
              </a:extLst>
            </p:cNvPr>
            <p:cNvSpPr/>
            <p:nvPr/>
          </p:nvSpPr>
          <p:spPr>
            <a:xfrm>
              <a:off x="5128260" y="3916679"/>
              <a:ext cx="381000" cy="792481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0798FCA6-F0CC-4F80-B564-C3D3ABB81D41}"/>
                </a:ext>
              </a:extLst>
            </p:cNvPr>
            <p:cNvSpPr/>
            <p:nvPr/>
          </p:nvSpPr>
          <p:spPr>
            <a:xfrm>
              <a:off x="4213860" y="3916678"/>
              <a:ext cx="381000" cy="792481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CEB4CB6E-468F-4200-9376-7643A2DA9770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3781425" y="5202000"/>
            <a:ext cx="1461144" cy="7741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989565C-182C-47BD-825F-A5BD303CCDA5}"/>
              </a:ext>
            </a:extLst>
          </p:cNvPr>
          <p:cNvSpPr txBox="1"/>
          <p:nvPr/>
        </p:nvSpPr>
        <p:spPr>
          <a:xfrm>
            <a:off x="581025" y="5695248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자원의 여유가 없는 </a:t>
            </a:r>
            <a:r>
              <a:rPr lang="en-US" altLang="ko-KR" dirty="0"/>
              <a:t>node </a:t>
            </a:r>
            <a:r>
              <a:rPr lang="ko-KR" altLang="en-US" dirty="0"/>
              <a:t>등을 </a:t>
            </a:r>
            <a:r>
              <a:rPr lang="en-US" altLang="ko-KR" dirty="0"/>
              <a:t>node list</a:t>
            </a:r>
            <a:r>
              <a:rPr lang="ko-KR" altLang="en-US" dirty="0"/>
              <a:t>에서 제외시킴</a:t>
            </a: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5B707590-A2D1-4C70-881F-1C858C9CA49E}"/>
              </a:ext>
            </a:extLst>
          </p:cNvPr>
          <p:cNvCxnSpPr>
            <a:cxnSpLocks/>
          </p:cNvCxnSpPr>
          <p:nvPr/>
        </p:nvCxnSpPr>
        <p:spPr>
          <a:xfrm>
            <a:off x="6180015" y="5202000"/>
            <a:ext cx="769417" cy="4509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53CAA3-A5BD-4992-B1ED-038B15C45FEE}"/>
              </a:ext>
            </a:extLst>
          </p:cNvPr>
          <p:cNvSpPr txBox="1"/>
          <p:nvPr/>
        </p:nvSpPr>
        <p:spPr>
          <a:xfrm>
            <a:off x="6949433" y="5652987"/>
            <a:ext cx="5079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Node list</a:t>
            </a:r>
            <a:r>
              <a:rPr lang="ko-KR" altLang="en-US" dirty="0"/>
              <a:t>에 존재하는 모든 </a:t>
            </a:r>
            <a:r>
              <a:rPr lang="en-US" altLang="ko-KR" dirty="0"/>
              <a:t>node</a:t>
            </a:r>
            <a:r>
              <a:rPr lang="ko-KR" altLang="en-US" dirty="0"/>
              <a:t>의 점수를 매김</a:t>
            </a:r>
            <a:r>
              <a:rPr lang="en-US" altLang="ko-KR" dirty="0"/>
              <a:t>. </a:t>
            </a:r>
            <a:r>
              <a:rPr lang="ko-KR" altLang="en-US" dirty="0"/>
              <a:t>이때 점수를 측정하는 모듈을 여러 개 작성하고</a:t>
            </a:r>
            <a:r>
              <a:rPr lang="en-US" altLang="ko-KR" dirty="0"/>
              <a:t>, weighted average </a:t>
            </a:r>
            <a:r>
              <a:rPr lang="ko-KR" altLang="en-US" dirty="0"/>
              <a:t>하는 방식을 활용함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95689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dirty="0">
                <a:solidFill>
                  <a:srgbClr val="0000FF"/>
                </a:solidFill>
              </a:rPr>
              <a:t>Appendix (Result – Baseline)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 err="1">
                <a:solidFill>
                  <a:srgbClr val="0000FF"/>
                </a:solidFill>
              </a:rPr>
              <a:t>Kube</a:t>
            </a:r>
            <a:r>
              <a:rPr lang="en-US" altLang="ko-KR" sz="2400" dirty="0">
                <a:solidFill>
                  <a:srgbClr val="0000FF"/>
                </a:solidFill>
              </a:rPr>
              <a:t>-scheduler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K8s Default Scheduler</a:t>
            </a:r>
            <a:br>
              <a:rPr lang="en-US" altLang="ko-KR" sz="2000" dirty="0"/>
            </a:br>
            <a:r>
              <a:rPr lang="ko-KR" altLang="en-US" sz="2000" dirty="0"/>
              <a:t>아래는 아무것도 설정하지 않았을 때</a:t>
            </a:r>
            <a:r>
              <a:rPr lang="en-US" altLang="ko-KR" sz="2000" dirty="0"/>
              <a:t>, </a:t>
            </a:r>
            <a:r>
              <a:rPr lang="ko-KR" altLang="en-US" sz="2000" dirty="0"/>
              <a:t>기본이 되는 </a:t>
            </a:r>
            <a:r>
              <a:rPr lang="en-US" altLang="ko-KR" sz="2000" dirty="0"/>
              <a:t>Filtering / Scoring</a:t>
            </a:r>
            <a:r>
              <a:rPr lang="ko-KR" altLang="en-US" sz="2000" dirty="0"/>
              <a:t> 방식임</a:t>
            </a:r>
            <a:r>
              <a:rPr lang="en-US" altLang="ko-KR" sz="2000" dirty="0"/>
              <a:t>.</a:t>
            </a:r>
          </a:p>
          <a:p>
            <a:pPr lvl="1">
              <a:lnSpc>
                <a:spcPct val="150000"/>
              </a:lnSpc>
              <a:defRPr/>
            </a:pPr>
            <a:endParaRPr lang="en-US" altLang="ko-KR" sz="1600" dirty="0"/>
          </a:p>
          <a:p>
            <a:pPr lvl="1">
              <a:lnSpc>
                <a:spcPct val="150000"/>
              </a:lnSpc>
              <a:defRPr/>
            </a:pPr>
            <a:endParaRPr lang="en-US" altLang="ko-KR" sz="2000" dirty="0"/>
          </a:p>
          <a:p>
            <a:pPr>
              <a:lnSpc>
                <a:spcPct val="150000"/>
              </a:lnSpc>
              <a:defRPr/>
            </a:pPr>
            <a:endParaRPr lang="en-US" altLang="ko-KR" sz="2400" dirty="0"/>
          </a:p>
          <a:p>
            <a:pPr lvl="1">
              <a:lnSpc>
                <a:spcPct val="150000"/>
              </a:lnSpc>
              <a:defRPr/>
            </a:pPr>
            <a:endParaRPr lang="en-US" altLang="ko-KR" sz="1200" dirty="0"/>
          </a:p>
          <a:p>
            <a:pPr>
              <a:lnSpc>
                <a:spcPct val="150000"/>
              </a:lnSpc>
              <a:defRPr/>
            </a:pPr>
            <a:endParaRPr lang="en-US" altLang="ko-KR" sz="20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ED50621-003B-493C-BBB2-3D80CF03C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002" y="2392680"/>
            <a:ext cx="5464115" cy="4049684"/>
          </a:xfrm>
          <a:prstGeom prst="rect">
            <a:avLst/>
          </a:prstGeom>
        </p:spPr>
      </p:pic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1480785A-1B92-4D48-A48E-F8A024068360}"/>
              </a:ext>
            </a:extLst>
          </p:cNvPr>
          <p:cNvCxnSpPr/>
          <p:nvPr/>
        </p:nvCxnSpPr>
        <p:spPr>
          <a:xfrm>
            <a:off x="4162425" y="5643563"/>
            <a:ext cx="21955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F8264D7F-A41A-4C74-93C6-3766AFD4D7CE}"/>
              </a:ext>
            </a:extLst>
          </p:cNvPr>
          <p:cNvCxnSpPr>
            <a:cxnSpLocks/>
          </p:cNvCxnSpPr>
          <p:nvPr/>
        </p:nvCxnSpPr>
        <p:spPr>
          <a:xfrm>
            <a:off x="4162425" y="6148388"/>
            <a:ext cx="2476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32D6E308-ABCB-4ABA-B0F2-71B46BEC8B8E}"/>
              </a:ext>
            </a:extLst>
          </p:cNvPr>
          <p:cNvCxnSpPr>
            <a:cxnSpLocks/>
          </p:cNvCxnSpPr>
          <p:nvPr/>
        </p:nvCxnSpPr>
        <p:spPr>
          <a:xfrm>
            <a:off x="4100512" y="3900488"/>
            <a:ext cx="29432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2EB3DD1C-0AF5-4E37-A42B-B71AE1BC7B0E}"/>
              </a:ext>
            </a:extLst>
          </p:cNvPr>
          <p:cNvCxnSpPr>
            <a:cxnSpLocks/>
          </p:cNvCxnSpPr>
          <p:nvPr/>
        </p:nvCxnSpPr>
        <p:spPr>
          <a:xfrm>
            <a:off x="6357938" y="3900488"/>
            <a:ext cx="2532062" cy="5699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B1CB33D9-3675-4FB7-8DA4-D67F5CA4D0E9}"/>
              </a:ext>
            </a:extLst>
          </p:cNvPr>
          <p:cNvCxnSpPr>
            <a:cxnSpLocks/>
          </p:cNvCxnSpPr>
          <p:nvPr/>
        </p:nvCxnSpPr>
        <p:spPr>
          <a:xfrm flipV="1">
            <a:off x="5118100" y="4711700"/>
            <a:ext cx="3771900" cy="9318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EC51534B-A072-4A74-82FD-C4CAEFF18470}"/>
              </a:ext>
            </a:extLst>
          </p:cNvPr>
          <p:cNvCxnSpPr>
            <a:cxnSpLocks/>
          </p:cNvCxnSpPr>
          <p:nvPr/>
        </p:nvCxnSpPr>
        <p:spPr>
          <a:xfrm flipV="1">
            <a:off x="6357938" y="4978400"/>
            <a:ext cx="2532062" cy="11699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D77A219-D18B-4E31-BA8A-FDA8AE190C27}"/>
              </a:ext>
            </a:extLst>
          </p:cNvPr>
          <p:cNvSpPr txBox="1"/>
          <p:nvPr/>
        </p:nvSpPr>
        <p:spPr>
          <a:xfrm>
            <a:off x="8922531" y="4270970"/>
            <a:ext cx="2414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Service Availability</a:t>
            </a:r>
            <a:r>
              <a:rPr lang="ko-KR" altLang="en-US" dirty="0"/>
              <a:t>를</a:t>
            </a:r>
            <a:br>
              <a:rPr lang="en-US" altLang="ko-KR" dirty="0"/>
            </a:br>
            <a:r>
              <a:rPr lang="ko-KR" altLang="en-US" dirty="0"/>
              <a:t>최대화하는 것을</a:t>
            </a:r>
            <a:br>
              <a:rPr lang="en-US" altLang="ko-KR" dirty="0"/>
            </a:br>
            <a:r>
              <a:rPr lang="ko-KR" altLang="en-US" dirty="0"/>
              <a:t>목표로 함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14776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ko-KR" dirty="0">
                <a:solidFill>
                  <a:srgbClr val="0000FF"/>
                </a:solidFill>
              </a:rPr>
              <a:t>Appendix (Result – Baseline)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 err="1">
                <a:solidFill>
                  <a:srgbClr val="0000FF"/>
                </a:solidFill>
                <a:sym typeface="Wingdings" panose="05000000000000000000" pitchFamily="2" charset="2"/>
              </a:rPr>
              <a:t>NetMARKS</a:t>
            </a:r>
            <a:r>
              <a:rPr lang="en-US" altLang="ko-KR" sz="2400" dirty="0">
                <a:solidFill>
                  <a:srgbClr val="0000FF"/>
                </a:solidFill>
                <a:sym typeface="Wingdings" panose="05000000000000000000" pitchFamily="2" charset="2"/>
              </a:rPr>
              <a:t> ( INFOCOM 2021 )</a:t>
            </a:r>
            <a:r>
              <a:rPr lang="en-US" altLang="ko-KR" sz="2400" baseline="30000" dirty="0">
                <a:solidFill>
                  <a:srgbClr val="0000FF"/>
                </a:solidFill>
              </a:rPr>
              <a:t> [3]</a:t>
            </a:r>
            <a:endParaRPr lang="en-US" altLang="ko-KR" sz="2400" dirty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Extend</a:t>
            </a:r>
            <a:r>
              <a:rPr lang="ko-KR" altLang="en-US" sz="2000" dirty="0"/>
              <a:t> </a:t>
            </a:r>
            <a:r>
              <a:rPr lang="en-US" altLang="ko-KR" sz="2000" dirty="0"/>
              <a:t>K8s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2000" dirty="0"/>
              <a:t>Consider SFC Dependency</a:t>
            </a:r>
          </a:p>
          <a:p>
            <a:pPr>
              <a:lnSpc>
                <a:spcPct val="150000"/>
              </a:lnSpc>
              <a:defRPr/>
            </a:pPr>
            <a:endParaRPr lang="en-US" altLang="ko-KR" sz="2400" dirty="0"/>
          </a:p>
          <a:p>
            <a:pPr lvl="1">
              <a:lnSpc>
                <a:spcPct val="150000"/>
              </a:lnSpc>
              <a:defRPr/>
            </a:pPr>
            <a:endParaRPr lang="en-US" altLang="ko-KR" sz="1200" dirty="0"/>
          </a:p>
          <a:p>
            <a:pPr>
              <a:lnSpc>
                <a:spcPct val="150000"/>
              </a:lnSpc>
              <a:defRPr/>
            </a:pPr>
            <a:endParaRPr lang="en-US" altLang="ko-KR" sz="20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BAE0EBC-2015-417E-B6AA-AA324E2FA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289" y="2166655"/>
            <a:ext cx="5029902" cy="404869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2DAC0D1-6AC8-4477-84E1-C9A44D36B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90" y="2620702"/>
            <a:ext cx="4839375" cy="3724795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740E7B8D-D290-44D0-A0DB-894764EAB81D}"/>
              </a:ext>
            </a:extLst>
          </p:cNvPr>
          <p:cNvCxnSpPr>
            <a:cxnSpLocks/>
          </p:cNvCxnSpPr>
          <p:nvPr/>
        </p:nvCxnSpPr>
        <p:spPr>
          <a:xfrm>
            <a:off x="2419350" y="5405438"/>
            <a:ext cx="2790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A055354D-739A-44A1-895F-0470BFD75C26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3810000" y="4191000"/>
            <a:ext cx="2479289" cy="12144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8CA15AF-66B0-45D9-8AFF-6C6838F5DF3D}"/>
              </a:ext>
            </a:extLst>
          </p:cNvPr>
          <p:cNvSpPr txBox="1"/>
          <p:nvPr/>
        </p:nvSpPr>
        <p:spPr>
          <a:xfrm>
            <a:off x="6791059" y="1500737"/>
            <a:ext cx="418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</a:t>
            </a:r>
            <a:r>
              <a:rPr lang="ko-KR" altLang="en-US" dirty="0"/>
              <a:t>와 </a:t>
            </a:r>
            <a:r>
              <a:rPr lang="en-US" altLang="ko-KR" dirty="0"/>
              <a:t>B </a:t>
            </a:r>
            <a:r>
              <a:rPr lang="ko-KR" altLang="en-US" dirty="0"/>
              <a:t>사이 </a:t>
            </a:r>
            <a:r>
              <a:rPr lang="en-US" altLang="ko-KR" dirty="0"/>
              <a:t>Traffic Flow</a:t>
            </a:r>
            <a:r>
              <a:rPr lang="ko-KR" altLang="en-US" dirty="0"/>
              <a:t> 단위 시간</a:t>
            </a:r>
            <a:r>
              <a:rPr lang="en-US" altLang="ko-KR" dirty="0"/>
              <a:t>(1s)</a:t>
            </a:r>
            <a:endParaRPr lang="ko-KR" altLang="en-US" dirty="0"/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A7BAA5EB-8F54-4F1C-9FD4-CE96C2312502}"/>
              </a:ext>
            </a:extLst>
          </p:cNvPr>
          <p:cNvCxnSpPr>
            <a:cxnSpLocks/>
          </p:cNvCxnSpPr>
          <p:nvPr/>
        </p:nvCxnSpPr>
        <p:spPr>
          <a:xfrm flipV="1">
            <a:off x="7161088" y="1870069"/>
            <a:ext cx="832206" cy="5340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306583E3-139C-43EF-BDDC-780B78ED5917}"/>
              </a:ext>
            </a:extLst>
          </p:cNvPr>
          <p:cNvCxnSpPr>
            <a:cxnSpLocks/>
          </p:cNvCxnSpPr>
          <p:nvPr/>
        </p:nvCxnSpPr>
        <p:spPr>
          <a:xfrm>
            <a:off x="6691687" y="2937928"/>
            <a:ext cx="6029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A3569C7F-400E-4838-A066-43F03A77209C}"/>
              </a:ext>
            </a:extLst>
          </p:cNvPr>
          <p:cNvCxnSpPr>
            <a:cxnSpLocks/>
          </p:cNvCxnSpPr>
          <p:nvPr/>
        </p:nvCxnSpPr>
        <p:spPr>
          <a:xfrm>
            <a:off x="6691686" y="5597223"/>
            <a:ext cx="6029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8299DC6-EF2B-4E3C-8E27-6CA8BCBB1DF2}"/>
              </a:ext>
            </a:extLst>
          </p:cNvPr>
          <p:cNvSpPr txBox="1"/>
          <p:nvPr/>
        </p:nvSpPr>
        <p:spPr>
          <a:xfrm>
            <a:off x="6470848" y="6257698"/>
            <a:ext cx="418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현재 </a:t>
            </a:r>
            <a:r>
              <a:rPr lang="en-US" altLang="ko-KR" dirty="0"/>
              <a:t>Traffic Flow (</a:t>
            </a:r>
            <a:r>
              <a:rPr lang="ko-KR" altLang="en-US" dirty="0"/>
              <a:t>선형으로 근사</a:t>
            </a:r>
            <a:r>
              <a:rPr lang="en-US" altLang="ko-KR" dirty="0"/>
              <a:t>)</a:t>
            </a:r>
            <a:endParaRPr lang="ko-KR" altLang="en-US" dirty="0"/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C5E2C23C-D8DD-442D-BA53-58472B8E64DE}"/>
              </a:ext>
            </a:extLst>
          </p:cNvPr>
          <p:cNvCxnSpPr>
            <a:cxnSpLocks/>
          </p:cNvCxnSpPr>
          <p:nvPr/>
        </p:nvCxnSpPr>
        <p:spPr>
          <a:xfrm>
            <a:off x="6993168" y="5597224"/>
            <a:ext cx="0" cy="6181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341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Introduction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396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Goal</a:t>
            </a:r>
          </a:p>
          <a:p>
            <a:pPr marL="906462" lvl="1" indent="-457200">
              <a:lnSpc>
                <a:spcPct val="150000"/>
              </a:lnSpc>
              <a:buFont typeface="+mj-lt"/>
              <a:buAutoNum type="arabicPeriod" startAt="3"/>
              <a:defRPr/>
            </a:pPr>
            <a:r>
              <a:rPr lang="en-US" altLang="ko-KR" sz="2000" dirty="0"/>
              <a:t>Design and implement a </a:t>
            </a:r>
            <a:r>
              <a:rPr lang="en-US" altLang="ko-KR" sz="2000" b="1" dirty="0"/>
              <a:t>GNN</a:t>
            </a:r>
            <a:r>
              <a:rPr lang="en-US" altLang="ko-KR" sz="2000" dirty="0"/>
              <a:t> </a:t>
            </a:r>
            <a:r>
              <a:rPr lang="en-US" altLang="ko-KR" sz="2000" b="1" dirty="0"/>
              <a:t>structure</a:t>
            </a:r>
            <a:r>
              <a:rPr lang="en-US" altLang="ko-KR" sz="2000" dirty="0"/>
              <a:t> that can effectively embed heterogeneous graph data</a:t>
            </a:r>
          </a:p>
          <a:p>
            <a:pPr marL="906462" lvl="1" indent="-457200">
              <a:lnSpc>
                <a:spcPct val="150000"/>
              </a:lnSpc>
              <a:buAutoNum type="arabicPeriod" startAt="3"/>
              <a:defRPr/>
            </a:pPr>
            <a:r>
              <a:rPr lang="en-US" altLang="ko-KR" sz="2000" dirty="0"/>
              <a:t>Design and implement a </a:t>
            </a:r>
            <a:r>
              <a:rPr lang="en-US" altLang="ko-KR" sz="2000" b="1" dirty="0"/>
              <a:t>DRL-based scheduling algorithm </a:t>
            </a:r>
            <a:r>
              <a:rPr lang="en-US" altLang="ko-KR" sz="2000" dirty="0"/>
              <a:t>that considers not only service availability but also power consumption and QoS</a:t>
            </a:r>
          </a:p>
        </p:txBody>
      </p:sp>
      <p:pic>
        <p:nvPicPr>
          <p:cNvPr id="50" name="그림 49">
            <a:extLst>
              <a:ext uri="{FF2B5EF4-FFF2-40B4-BE49-F238E27FC236}">
                <a16:creationId xmlns:a16="http://schemas.microsoft.com/office/drawing/2014/main" id="{7F24D76F-60F1-48F8-9597-53EBF0BE6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32" y="3537999"/>
            <a:ext cx="6172955" cy="252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70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Related Work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SFC</a:t>
            </a:r>
            <a:r>
              <a:rPr lang="ko-KR" altLang="en-US" sz="2400" dirty="0">
                <a:solidFill>
                  <a:srgbClr val="0000FF"/>
                </a:solidFill>
              </a:rPr>
              <a:t> </a:t>
            </a:r>
            <a:r>
              <a:rPr lang="en-US" altLang="ko-KR" sz="2400" dirty="0">
                <a:solidFill>
                  <a:srgbClr val="0000FF"/>
                </a:solidFill>
              </a:rPr>
              <a:t>Scheduling</a:t>
            </a:r>
          </a:p>
          <a:p>
            <a:pPr marL="906462" lvl="1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ko-KR" sz="2000" dirty="0"/>
              <a:t>Utilizing Network Variable</a:t>
            </a:r>
            <a:endParaRPr lang="en-US" altLang="ko-KR" dirty="0">
              <a:sym typeface="Wingdings" panose="05000000000000000000" pitchFamily="2" charset="2"/>
            </a:endParaRPr>
          </a:p>
          <a:p>
            <a:pPr marL="906462" lvl="1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ko-KR" sz="2000" dirty="0"/>
              <a:t>Utilizing Network Variable + DRL</a:t>
            </a:r>
          </a:p>
          <a:p>
            <a:pPr marL="906462" lvl="1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ko-KR" sz="2000" dirty="0"/>
              <a:t>Utilizing Network Variable + DRL + GNN</a:t>
            </a:r>
            <a:endParaRPr lang="en-US" altLang="ko-KR" sz="2000" u="sng" dirty="0"/>
          </a:p>
        </p:txBody>
      </p:sp>
    </p:spTree>
    <p:extLst>
      <p:ext uri="{BB962C8B-B14F-4D97-AF65-F5344CB8AC3E}">
        <p14:creationId xmlns:p14="http://schemas.microsoft.com/office/powerpoint/2010/main" val="242040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Related Work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0000FF"/>
                </a:solidFill>
              </a:rPr>
              <a:t>SFC</a:t>
            </a:r>
            <a:r>
              <a:rPr lang="ko-KR" altLang="en-US" sz="2400" dirty="0">
                <a:solidFill>
                  <a:srgbClr val="0000FF"/>
                </a:solidFill>
              </a:rPr>
              <a:t> </a:t>
            </a:r>
            <a:r>
              <a:rPr lang="en-US" altLang="ko-KR" sz="2400" dirty="0">
                <a:solidFill>
                  <a:srgbClr val="0000FF"/>
                </a:solidFill>
              </a:rPr>
              <a:t>Scheduling</a:t>
            </a:r>
          </a:p>
          <a:p>
            <a:pPr marL="906462" lvl="1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ko-KR" sz="2000" b="1" dirty="0"/>
              <a:t>Utilizing Network Variable</a:t>
            </a: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dirty="0" err="1"/>
              <a:t>Łukasz</a:t>
            </a:r>
            <a:r>
              <a:rPr lang="en-US" altLang="ko-KR" dirty="0"/>
              <a:t> et</a:t>
            </a:r>
            <a:r>
              <a:rPr lang="ko-KR" altLang="en-US" dirty="0"/>
              <a:t> </a:t>
            </a:r>
            <a:r>
              <a:rPr lang="en-US" altLang="ko-KR" dirty="0"/>
              <a:t>al. [1] </a:t>
            </a:r>
            <a:r>
              <a:rPr lang="en-US" altLang="ko-KR" dirty="0">
                <a:sym typeface="Wingdings" panose="05000000000000000000" pitchFamily="2" charset="2"/>
              </a:rPr>
              <a:t> Collect bandwidth between services</a:t>
            </a:r>
            <a:endParaRPr lang="en-US" altLang="ko-KR" dirty="0"/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dirty="0">
                <a:sym typeface="Wingdings" panose="05000000000000000000" pitchFamily="2" charset="2"/>
              </a:rPr>
              <a:t>Yu et al. [2</a:t>
            </a:r>
            <a:r>
              <a:rPr lang="en-US" altLang="ko-KR" dirty="0"/>
              <a:t>]  </a:t>
            </a:r>
            <a:r>
              <a:rPr lang="en-US" altLang="ko-KR" dirty="0">
                <a:sym typeface="Wingdings" panose="05000000000000000000" pitchFamily="2" charset="2"/>
              </a:rPr>
              <a:t> Collect bandwidth, latency between services</a:t>
            </a:r>
            <a:endParaRPr lang="en-US" altLang="ko-KR" dirty="0"/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dirty="0">
                <a:sym typeface="Wingdings" panose="05000000000000000000" pitchFamily="2" charset="2"/>
              </a:rPr>
              <a:t>Angelo and </a:t>
            </a:r>
            <a:r>
              <a:rPr lang="en-US" altLang="ko-KR" dirty="0" err="1">
                <a:sym typeface="Wingdings" panose="05000000000000000000" pitchFamily="2" charset="2"/>
              </a:rPr>
              <a:t>Orazio</a:t>
            </a:r>
            <a:r>
              <a:rPr lang="en-US" altLang="ko-KR" dirty="0">
                <a:sym typeface="Wingdings" panose="05000000000000000000" pitchFamily="2" charset="2"/>
              </a:rPr>
              <a:t> [3</a:t>
            </a:r>
            <a:r>
              <a:rPr lang="en-US" altLang="ko-KR" dirty="0"/>
              <a:t>] </a:t>
            </a:r>
            <a:r>
              <a:rPr lang="en-US" altLang="ko-KR" dirty="0">
                <a:sym typeface="Wingdings" panose="05000000000000000000" pitchFamily="2" charset="2"/>
              </a:rPr>
              <a:t> Formulate and analyze workflow dependencies as DAGs</a:t>
            </a:r>
            <a:endParaRPr lang="en-US" altLang="ko-KR" dirty="0"/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dirty="0" err="1">
                <a:sym typeface="Wingdings" panose="05000000000000000000" pitchFamily="2" charset="2"/>
              </a:rPr>
              <a:t>Zeyuan</a:t>
            </a:r>
            <a:r>
              <a:rPr lang="en-US" altLang="ko-KR" dirty="0">
                <a:sym typeface="Wingdings" panose="05000000000000000000" pitchFamily="2" charset="2"/>
              </a:rPr>
              <a:t> et al. [4]  </a:t>
            </a:r>
            <a:r>
              <a:rPr lang="en-US" altLang="ko-KR" dirty="0"/>
              <a:t>Classify workflows into compute, data, and latency intensities, and apply different methods to each.</a:t>
            </a:r>
            <a:endParaRPr lang="en-US" altLang="ko-KR" dirty="0">
              <a:sym typeface="Wingdings" panose="05000000000000000000" pitchFamily="2" charset="2"/>
            </a:endParaRPr>
          </a:p>
          <a:p>
            <a:pPr lvl="2">
              <a:lnSpc>
                <a:spcPct val="150000"/>
              </a:lnSpc>
              <a:buFontTx/>
              <a:buChar char="-"/>
              <a:defRPr/>
            </a:pPr>
            <a:r>
              <a:rPr lang="en-US" altLang="ko-KR" dirty="0">
                <a:sym typeface="Wingdings" panose="05000000000000000000" pitchFamily="2" charset="2"/>
              </a:rPr>
              <a:t>Anna et al. [5]  Collect latency, jitter, packet loss between services</a:t>
            </a:r>
          </a:p>
          <a:p>
            <a:pPr marL="906462" lvl="1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ko-KR" sz="2000" dirty="0"/>
              <a:t>Utilizing Network Variable + DRL</a:t>
            </a:r>
          </a:p>
          <a:p>
            <a:pPr marL="906462" lvl="1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ko-KR" sz="2000" dirty="0"/>
              <a:t>Utilizing Network Variable + DRL + GNN</a:t>
            </a:r>
            <a:endParaRPr lang="en-US" altLang="ko-KR" sz="20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72285B-2ECB-4787-8200-4CF5FAB7BFCB}"/>
              </a:ext>
            </a:extLst>
          </p:cNvPr>
          <p:cNvSpPr txBox="1"/>
          <p:nvPr/>
        </p:nvSpPr>
        <p:spPr>
          <a:xfrm>
            <a:off x="6803704" y="5418249"/>
            <a:ext cx="540190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It has been proven that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Network variables can help optimize power consumption and QoS. 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, there were optimization limits to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rule-based methods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alone.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7025976A-1A30-4773-9BC0-EFB2109F7C0D}"/>
              </a:ext>
            </a:extLst>
          </p:cNvPr>
          <p:cNvCxnSpPr>
            <a:cxnSpLocks/>
          </p:cNvCxnSpPr>
          <p:nvPr/>
        </p:nvCxnSpPr>
        <p:spPr>
          <a:xfrm>
            <a:off x="5778500" y="5080000"/>
            <a:ext cx="848112" cy="4445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18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7E8411199EA42649A3263638F721D52C" ma:contentTypeVersion="13" ma:contentTypeDescription="새 문서를 만듭니다." ma:contentTypeScope="" ma:versionID="7f99b13fd4c2c2bd8d376dfdaff5ae8d">
  <xsd:schema xmlns:xsd="http://www.w3.org/2001/XMLSchema" xmlns:xs="http://www.w3.org/2001/XMLSchema" xmlns:p="http://schemas.microsoft.com/office/2006/metadata/properties" xmlns:ns3="616d9da8-03ad-49ae-a5f1-9d53a599c9e9" targetNamespace="http://schemas.microsoft.com/office/2006/metadata/properties" ma:root="true" ma:fieldsID="0634bd91d6d13bddd525d16f01c7e317" ns3:_="">
    <xsd:import namespace="616d9da8-03ad-49ae-a5f1-9d53a599c9e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d9da8-03ad-49ae-a5f1-9d53a599c9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16d9da8-03ad-49ae-a5f1-9d53a599c9e9" xsi:nil="true"/>
  </documentManagement>
</p:properties>
</file>

<file path=customXml/itemProps1.xml><?xml version="1.0" encoding="utf-8"?>
<ds:datastoreItem xmlns:ds="http://schemas.openxmlformats.org/officeDocument/2006/customXml" ds:itemID="{9508C885-40B0-454A-B83A-6ACF0D8FA9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D6CBDA-4DF1-41E4-BC7E-860D458E07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6d9da8-03ad-49ae-a5f1-9d53a599c9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FC4FFB-9106-4CB3-BF45-C74106C87844}">
  <ds:schemaRefs>
    <ds:schemaRef ds:uri="http://schemas.microsoft.com/office/2006/documentManagement/types"/>
    <ds:schemaRef ds:uri="616d9da8-03ad-49ae-a5f1-9d53a599c9e9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56135</TotalTime>
  <Words>7480</Words>
  <Application>Microsoft Office PowerPoint</Application>
  <PresentationFormat>와이드스크린</PresentationFormat>
  <Paragraphs>1035</Paragraphs>
  <Slides>62</Slides>
  <Notes>62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62</vt:i4>
      </vt:variant>
    </vt:vector>
  </HeadingPairs>
  <TitlesOfParts>
    <vt:vector size="69" baseType="lpstr">
      <vt:lpstr>HY헤드라인M</vt:lpstr>
      <vt:lpstr>맑은 고딕</vt:lpstr>
      <vt:lpstr>Arial</vt:lpstr>
      <vt:lpstr>Cambria Math</vt:lpstr>
      <vt:lpstr>Tahoma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정의동(컴퓨터공학과)</cp:lastModifiedBy>
  <cp:revision>1065</cp:revision>
  <dcterms:created xsi:type="dcterms:W3CDTF">2017-08-07T09:13:42Z</dcterms:created>
  <dcterms:modified xsi:type="dcterms:W3CDTF">2024-06-14T00:33:36Z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0x0101007E8411199EA42649A3263638F721D52C</vt:lpwstr>
  </property>
</Properties>
</file>