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tags/tag16.xml" ContentType="application/vnd.openxmlformats-officedocument.presentationml.tags+xml"/>
  <Override PartName="/ppt/notesSlides/notesSlide20.xml" ContentType="application/vnd.openxmlformats-officedocument.presentationml.notesSlide+xml"/>
  <Override PartName="/ppt/tags/tag17.xml" ContentType="application/vnd.openxmlformats-officedocument.presentationml.tags+xml"/>
  <Override PartName="/ppt/notesSlides/notesSlide21.xml" ContentType="application/vnd.openxmlformats-officedocument.presentationml.notesSlide+xml"/>
  <Override PartName="/ppt/tags/tag18.xml" ContentType="application/vnd.openxmlformats-officedocument.presentationml.tags+xml"/>
  <Override PartName="/ppt/notesSlides/notesSlide22.xml" ContentType="application/vnd.openxmlformats-officedocument.presentationml.notesSlide+xml"/>
  <Override PartName="/ppt/tags/tag19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20.xml" ContentType="application/vnd.openxmlformats-officedocument.presentationml.tags+xml"/>
  <Override PartName="/ppt/notesSlides/notesSlide25.xml" ContentType="application/vnd.openxmlformats-officedocument.presentationml.notesSlide+xml"/>
  <Override PartName="/ppt/tags/tag21.xml" ContentType="application/vnd.openxmlformats-officedocument.presentationml.tags+xml"/>
  <Override PartName="/ppt/notesSlides/notesSlide26.xml" ContentType="application/vnd.openxmlformats-officedocument.presentationml.notesSlide+xml"/>
  <Override PartName="/ppt/tags/tag22.xml" ContentType="application/vnd.openxmlformats-officedocument.presentationml.tags+xml"/>
  <Override PartName="/ppt/notesSlides/notesSlide27.xml" ContentType="application/vnd.openxmlformats-officedocument.presentationml.notesSlide+xml"/>
  <Override PartName="/ppt/tags/tag23.xml" ContentType="application/vnd.openxmlformats-officedocument.presentationml.tags+xml"/>
  <Override PartName="/ppt/notesSlides/notesSlide28.xml" ContentType="application/vnd.openxmlformats-officedocument.presentationml.notesSlide+xml"/>
  <Override PartName="/ppt/tags/tag24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25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0" r:id="rId2"/>
  </p:sldMasterIdLst>
  <p:notesMasterIdLst>
    <p:notesMasterId r:id="rId41"/>
  </p:notesMasterIdLst>
  <p:sldIdLst>
    <p:sldId id="483" r:id="rId3"/>
    <p:sldId id="331" r:id="rId4"/>
    <p:sldId id="1173" r:id="rId5"/>
    <p:sldId id="1196" r:id="rId6"/>
    <p:sldId id="1197" r:id="rId7"/>
    <p:sldId id="1198" r:id="rId8"/>
    <p:sldId id="1200" r:id="rId9"/>
    <p:sldId id="488" r:id="rId10"/>
    <p:sldId id="1204" r:id="rId11"/>
    <p:sldId id="1201" r:id="rId12"/>
    <p:sldId id="1202" r:id="rId13"/>
    <p:sldId id="1205" r:id="rId14"/>
    <p:sldId id="1206" r:id="rId15"/>
    <p:sldId id="1207" r:id="rId16"/>
    <p:sldId id="1208" r:id="rId17"/>
    <p:sldId id="1209" r:id="rId18"/>
    <p:sldId id="486" r:id="rId19"/>
    <p:sldId id="1183" r:id="rId20"/>
    <p:sldId id="1181" r:id="rId21"/>
    <p:sldId id="492" r:id="rId22"/>
    <p:sldId id="1210" r:id="rId23"/>
    <p:sldId id="1211" r:id="rId24"/>
    <p:sldId id="1113" r:id="rId25"/>
    <p:sldId id="1184" r:id="rId26"/>
    <p:sldId id="1182" r:id="rId27"/>
    <p:sldId id="1185" r:id="rId28"/>
    <p:sldId id="1186" r:id="rId29"/>
    <p:sldId id="1187" r:id="rId30"/>
    <p:sldId id="1188" r:id="rId31"/>
    <p:sldId id="1189" r:id="rId32"/>
    <p:sldId id="1190" r:id="rId33"/>
    <p:sldId id="1191" r:id="rId34"/>
    <p:sldId id="1212" r:id="rId35"/>
    <p:sldId id="487" r:id="rId36"/>
    <p:sldId id="1213" r:id="rId37"/>
    <p:sldId id="1214" r:id="rId38"/>
    <p:sldId id="1215" r:id="rId39"/>
    <p:sldId id="1216" r:id="rId40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f. James Won-Ki Hong" initials="JWH" lastIdx="3" clrIdx="0">
    <p:extLst>
      <p:ext uri="{19B8F6BF-5375-455C-9EA6-DF929625EA0E}">
        <p15:presenceInfo xmlns:p15="http://schemas.microsoft.com/office/powerpoint/2012/main" userId="Prof. James Won-Ki Hong" providerId="None"/>
      </p:ext>
    </p:extLst>
  </p:cmAuthor>
  <p:cmAuthor id="2" name="pos" initials="p" lastIdx="1" clrIdx="1">
    <p:extLst>
      <p:ext uri="{19B8F6BF-5375-455C-9EA6-DF929625EA0E}">
        <p15:presenceInfo xmlns:p15="http://schemas.microsoft.com/office/powerpoint/2012/main" userId="po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0066"/>
    <a:srgbClr val="0000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어두운 스타일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4" autoAdjust="0"/>
    <p:restoredTop sz="89320" autoAdjust="0"/>
  </p:normalViewPr>
  <p:slideViewPr>
    <p:cSldViewPr>
      <p:cViewPr varScale="1">
        <p:scale>
          <a:sx n="102" d="100"/>
          <a:sy n="102" d="100"/>
        </p:scale>
        <p:origin x="93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60" y="28320"/>
    </p:cViewPr>
  </p:outlineViewPr>
  <p:notesTextViewPr>
    <p:cViewPr>
      <p:scale>
        <a:sx n="140" d="100"/>
        <a:sy n="140" d="100"/>
      </p:scale>
      <p:origin x="0" y="0"/>
    </p:cViewPr>
  </p:notesTextViewPr>
  <p:sorterViewPr>
    <p:cViewPr>
      <p:scale>
        <a:sx n="100" d="100"/>
        <a:sy n="100" d="100"/>
      </p:scale>
      <p:origin x="0" y="1464"/>
    </p:cViewPr>
  </p:sorterViewPr>
  <p:notesViewPr>
    <p:cSldViewPr>
      <p:cViewPr varScale="1">
        <p:scale>
          <a:sx n="85" d="100"/>
          <a:sy n="85" d="100"/>
        </p:scale>
        <p:origin x="390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D8BB4-F9F7-42AF-91B5-F58789880A54}" type="datetimeFigureOut">
              <a:rPr lang="ko-KR" altLang="en-US" smtClean="0"/>
              <a:pPr/>
              <a:t>2022-12-20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DE30E-BEA1-4274-ACA5-7557794790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5485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400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29FF2-5533-40FC-8AEA-E097920589FF}" type="slidenum">
              <a:rPr lang="ko-KR" altLang="en-US" smtClean="0"/>
              <a:pPr>
                <a:defRPr/>
              </a:pPr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2823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dirty="0">
                <a:latin typeface="나눔고딕" panose="020D0804000000000000" pitchFamily="50" charset="-127"/>
                <a:ea typeface="나눔고딕" panose="020D0804000000000000" pitchFamily="50" charset="-127"/>
              </a:rPr>
              <a:t>Image source: https://www.researchgate.net/figure/Service-migration-example_fig3_267253125</a:t>
            </a:r>
            <a:endParaRPr lang="ko-KR" altLang="en-US" sz="1600" dirty="0">
              <a:latin typeface="나눔고딕" panose="020D0804000000000000" pitchFamily="50" charset="-127"/>
              <a:ea typeface="나눔고딕" panose="020D0804000000000000" pitchFamily="50" charset="-127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129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5714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400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29FF2-5533-40FC-8AEA-E097920589FF}" type="slidenum">
              <a:rPr lang="ko-KR" altLang="en-US" smtClean="0"/>
              <a:pPr>
                <a:defRPr/>
              </a:pPr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1585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1557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5343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079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26142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91427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400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29FF2-5533-40FC-8AEA-E097920589FF}" type="slidenum">
              <a:rPr lang="ko-KR" altLang="en-US" smtClean="0"/>
              <a:pPr>
                <a:defRPr/>
              </a:pPr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94151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6427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dirty="0">
                <a:latin typeface="나눔고딕" panose="020D0804000000000000" pitchFamily="50" charset="-127"/>
                <a:ea typeface="나눔고딕" panose="020D0804000000000000" pitchFamily="50" charset="-127"/>
              </a:rPr>
              <a:t>https://www.mirantis.com/blog/edge-computing-challenges/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dirty="0">
                <a:latin typeface="나눔고딕" panose="020D0804000000000000" pitchFamily="50" charset="-127"/>
                <a:ea typeface="나눔고딕" panose="020D0804000000000000" pitchFamily="50" charset="-127"/>
              </a:rPr>
              <a:t>https://www.mdpi.com/2079-9292/8/9/981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47339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04141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17155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74405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19670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400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29FF2-5533-40FC-8AEA-E097920589FF}" type="slidenum">
              <a:rPr lang="ko-KR" altLang="en-US" smtClean="0"/>
              <a:pPr>
                <a:defRPr/>
              </a:pPr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71202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60168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10700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2680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69602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4360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dirty="0">
                <a:latin typeface="나눔고딕" panose="020D0804000000000000" pitchFamily="50" charset="-127"/>
                <a:ea typeface="나눔고딕" panose="020D0804000000000000" pitchFamily="50" charset="-127"/>
              </a:rPr>
              <a:t>https://www.eduardopopovici.com/2018/07/migracao-ao-vivo-de-maquinas-virtuais.html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dirty="0">
                <a:latin typeface="나눔고딕" panose="020D0804000000000000" pitchFamily="50" charset="-127"/>
                <a:ea typeface="나눔고딕" panose="020D0804000000000000" pitchFamily="50" charset="-127"/>
              </a:rPr>
              <a:t>https://www.rfglobalnet.com/doc/g-core-network-architecture-network-functions-and-interworking-0001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17398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x-none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31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00720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36960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99340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73880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x-none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35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49484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x-none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36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11322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x-none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37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66233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x-none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38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349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327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6747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dirty="0">
                <a:latin typeface="나눔고딕" panose="020D0804000000000000" pitchFamily="50" charset="-127"/>
                <a:ea typeface="나눔고딕" panose="020D0804000000000000" pitchFamily="50" charset="-127"/>
              </a:rPr>
              <a:t>https://ai.googleblog.com/2020/04/off-policy-estimation-for-infinite.html</a:t>
            </a:r>
            <a:endParaRPr lang="en-US" altLang="ko-KR" baseline="0" dirty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9768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6180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400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29FF2-5533-40FC-8AEA-E097920589FF}" type="slidenum">
              <a:rPr lang="ko-KR" altLang="en-US" smtClean="0"/>
              <a:pPr>
                <a:defRPr/>
              </a:pPr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2078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dirty="0">
                <a:latin typeface="나눔고딕" panose="020D0804000000000000" pitchFamily="50" charset="-127"/>
                <a:ea typeface="나눔고딕" panose="020D0804000000000000" pitchFamily="50" charset="-127"/>
              </a:rPr>
              <a:t>https://programmer.group/pg-algorithm-based-on-policy-gradient.html</a:t>
            </a:r>
            <a:endParaRPr lang="en-US" altLang="ko-KR" baseline="0" dirty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7965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619200" y="500042"/>
            <a:ext cx="10953600" cy="2642400"/>
          </a:xfrm>
          <a:prstGeom prst="roundRect">
            <a:avLst>
              <a:gd name="adj" fmla="val 8387"/>
            </a:avLst>
          </a:prstGeom>
          <a:solidFill>
            <a:schemeClr val="accent1">
              <a:alpha val="9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6" name="부제목 1">
            <a:extLst>
              <a:ext uri="{FF2B5EF4-FFF2-40B4-BE49-F238E27FC236}">
                <a16:creationId xmlns:a16="http://schemas.microsoft.com/office/drawing/2014/main" id="{1C1CBF17-D74D-4376-9A9A-C2BC31A212E9}"/>
              </a:ext>
            </a:extLst>
          </p:cNvPr>
          <p:cNvSpPr txBox="1">
            <a:spLocks/>
          </p:cNvSpPr>
          <p:nvPr userDrawn="1"/>
        </p:nvSpPr>
        <p:spPr>
          <a:xfrm>
            <a:off x="1047715" y="3500438"/>
            <a:ext cx="10191821" cy="264320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b="0" kern="1200" baseline="0">
                <a:solidFill>
                  <a:srgbClr val="000099"/>
                </a:solidFill>
                <a:latin typeface="Arial" pitchFamily="34" charset="0"/>
                <a:ea typeface="HY헤드라인M" panose="02030600000101010101" pitchFamily="18" charset="-127"/>
                <a:cs typeface="Arial" pitchFamily="34" charset="0"/>
              </a:defRPr>
            </a:lvl1pPr>
            <a:lvl2pPr marL="742950" indent="-285750" algn="l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b="0" kern="1200" baseline="0">
                <a:solidFill>
                  <a:schemeClr val="tx1"/>
                </a:solidFill>
                <a:latin typeface="Arial" pitchFamily="34" charset="0"/>
                <a:ea typeface="HY헤드라인M" panose="02030600000101010101" pitchFamily="18" charset="-127"/>
                <a:cs typeface="Arial" pitchFamily="34" charset="0"/>
              </a:defRPr>
            </a:lvl2pPr>
            <a:lvl3pPr marL="11430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−"/>
              <a:defRPr sz="2000" b="0" kern="1200" baseline="0">
                <a:solidFill>
                  <a:schemeClr val="tx1"/>
                </a:solidFill>
                <a:latin typeface="Arial" pitchFamily="34" charset="0"/>
                <a:ea typeface="HY헤드라인M" panose="02030600000101010101" pitchFamily="18" charset="-127"/>
                <a:cs typeface="Arial" pitchFamily="34" charset="0"/>
              </a:defRPr>
            </a:lvl3pPr>
            <a:lvl4pPr marL="16002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b="0" kern="1200" baseline="0">
                <a:solidFill>
                  <a:schemeClr val="tx1"/>
                </a:solidFill>
                <a:latin typeface="Arial" pitchFamily="34" charset="0"/>
                <a:ea typeface="HY헤드라인M" panose="02030600000101010101" pitchFamily="18" charset="-127"/>
                <a:cs typeface="Arial" pitchFamily="34" charset="0"/>
              </a:defRPr>
            </a:lvl4pPr>
            <a:lvl5pPr marL="20574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b="0" kern="1200" baseline="0">
                <a:solidFill>
                  <a:schemeClr val="tx1"/>
                </a:solidFill>
                <a:latin typeface="Arial" pitchFamily="34" charset="0"/>
                <a:ea typeface="HY헤드라인M" panose="02030600000101010101" pitchFamily="18" charset="-127"/>
                <a:cs typeface="Arial" pitchFamily="34" charset="0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u="sng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ko-KR" sz="9600" b="1" u="sng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Seyeon Jeong</a:t>
            </a:r>
            <a:endParaRPr lang="en-US" altLang="ko-KR" sz="96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altLang="ko-KR" sz="6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ko-KR" sz="72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Supervisor: Prof. James Won-Ki Hong</a:t>
            </a:r>
          </a:p>
          <a:p>
            <a:pPr marL="0" indent="0" algn="ctr">
              <a:buNone/>
            </a:pPr>
            <a:endParaRPr lang="en-US" altLang="ko-KR" sz="64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ko-KR" sz="64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Distributed Processing and Network Management (DPNM) Lab.</a:t>
            </a:r>
          </a:p>
          <a:p>
            <a:pPr marL="0" indent="0" algn="ctr">
              <a:buNone/>
            </a:pPr>
            <a:r>
              <a:rPr lang="en-US" altLang="ko-KR" sz="64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Dept. of Computer Science and Engineering</a:t>
            </a:r>
          </a:p>
          <a:p>
            <a:pPr marL="0" indent="0" algn="ctr">
              <a:buNone/>
            </a:pPr>
            <a:r>
              <a:rPr lang="en-US" altLang="ko-KR" sz="64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Pohang University of Science and Technology, Korea</a:t>
            </a:r>
          </a:p>
          <a:p>
            <a:pPr marL="0" indent="0" algn="ctr">
              <a:buNone/>
            </a:pPr>
            <a:endParaRPr lang="en-US" altLang="ko-KR" sz="5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ko-KR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jsy0906@postech.ac.kr</a:t>
            </a:r>
          </a:p>
          <a:p>
            <a:pPr marL="0" indent="0" algn="ctr">
              <a:buNone/>
            </a:pPr>
            <a:endParaRPr lang="en-US" altLang="ko-KR" sz="6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ko-KR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2022.06.15</a:t>
            </a:r>
            <a:endParaRPr lang="ko-KR" altLang="en-US" sz="7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25277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728"/>
            <a:ext cx="10344472" cy="623416"/>
          </a:xfrm>
          <a:solidFill>
            <a:srgbClr val="000099">
              <a:alpha val="90000"/>
            </a:srgbClr>
          </a:solidFill>
        </p:spPr>
        <p:txBody>
          <a:bodyPr/>
          <a:lstStyle>
            <a:lvl1pPr algn="l">
              <a:defRPr sz="3600" b="1" baseline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1344" y="764704"/>
            <a:ext cx="11809312" cy="5616624"/>
          </a:xfrm>
          <a:prstGeom prst="rect">
            <a:avLst/>
          </a:prstGeom>
        </p:spPr>
        <p:txBody>
          <a:bodyPr>
            <a:normAutofit/>
          </a:bodyPr>
          <a:lstStyle>
            <a:lvl1pPr algn="l" latinLnBrk="0">
              <a:buFont typeface="Wingdings" pitchFamily="2" charset="2"/>
              <a:buChar char="§"/>
              <a:defRPr sz="2800" b="0" baseline="0">
                <a:solidFill>
                  <a:srgbClr val="000099"/>
                </a:solidFill>
                <a:latin typeface="Arial" pitchFamily="34" charset="0"/>
                <a:ea typeface="HY헤드라인M" panose="02030600000101010101" pitchFamily="18" charset="-127"/>
                <a:cs typeface="Arial" pitchFamily="34" charset="0"/>
              </a:defRPr>
            </a:lvl1pPr>
            <a:lvl2pPr algn="l" latinLnBrk="0">
              <a:buFont typeface="Arial" pitchFamily="34" charset="0"/>
              <a:buChar char="•"/>
              <a:defRPr sz="2400" b="0" baseline="0">
                <a:latin typeface="Arial" pitchFamily="34" charset="0"/>
                <a:ea typeface="HY헤드라인M" panose="02030600000101010101" pitchFamily="18" charset="-127"/>
                <a:cs typeface="Arial" pitchFamily="34" charset="0"/>
              </a:defRPr>
            </a:lvl2pPr>
            <a:lvl3pPr algn="l" latinLnBrk="0">
              <a:buFont typeface="Arial" pitchFamily="34" charset="0"/>
              <a:buChar char="−"/>
              <a:defRPr sz="2000" b="0" baseline="0">
                <a:latin typeface="Arial" pitchFamily="34" charset="0"/>
                <a:ea typeface="HY헤드라인M" panose="02030600000101010101" pitchFamily="18" charset="-127"/>
                <a:cs typeface="Arial" pitchFamily="34" charset="0"/>
              </a:defRPr>
            </a:lvl3pPr>
            <a:lvl4pPr algn="l" latinLnBrk="0">
              <a:defRPr sz="1800" b="0" baseline="0">
                <a:latin typeface="Arial" pitchFamily="34" charset="0"/>
                <a:ea typeface="HY헤드라인M" panose="02030600000101010101" pitchFamily="18" charset="-127"/>
                <a:cs typeface="Arial" pitchFamily="34" charset="0"/>
              </a:defRPr>
            </a:lvl4pPr>
            <a:lvl5pPr algn="l" latinLnBrk="0">
              <a:defRPr sz="1600" b="0" baseline="0">
                <a:latin typeface="Arial" pitchFamily="34" charset="0"/>
                <a:ea typeface="HY헤드라인M" panose="02030600000101010101" pitchFamily="18" charset="-127"/>
                <a:cs typeface="Arial" pitchFamily="34" charset="0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 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7522" y="63302"/>
            <a:ext cx="172819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375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790052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047715" y="3500438"/>
            <a:ext cx="10191821" cy="264320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 lang="ko-KR" altLang="en-US" sz="22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dirty="0"/>
              <a:t>Name</a:t>
            </a:r>
            <a:br>
              <a:rPr lang="en-US" altLang="ko-KR" dirty="0"/>
            </a:br>
            <a:r>
              <a:rPr lang="en-US" altLang="ko-KR" dirty="0"/>
              <a:t>DPNM Lab.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Dept. of Computer Science and Engineering</a:t>
            </a:r>
            <a:br>
              <a:rPr lang="en-US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POSTECH, Korea</a:t>
            </a:r>
            <a:br>
              <a:rPr lang="en-US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mail@postech.ac.kr</a:t>
            </a:r>
            <a:br>
              <a:rPr lang="en-US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en-US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dirty="0"/>
              <a:t>2009. </a:t>
            </a:r>
            <a:endParaRPr lang="ko-KR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15570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047715" y="3500438"/>
            <a:ext cx="10191821" cy="264320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 lang="ko-KR" altLang="en-US" sz="22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dirty="0"/>
              <a:t>Name</a:t>
            </a:r>
            <a:br>
              <a:rPr lang="en-US" altLang="ko-KR" dirty="0"/>
            </a:br>
            <a:r>
              <a:rPr lang="en-US" altLang="ko-KR" dirty="0"/>
              <a:t>DPNM Lab.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Dept. of Computer Science and Engineering</a:t>
            </a:r>
            <a:br>
              <a:rPr lang="en-US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POSTECH, Korea</a:t>
            </a:r>
            <a:br>
              <a:rPr lang="en-US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mail@postech.ac.kr</a:t>
            </a:r>
            <a:br>
              <a:rPr lang="en-US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en-US" altLang="ko-K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dirty="0"/>
              <a:t>2009. </a:t>
            </a:r>
            <a:endParaRPr lang="ko-KR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직사각형 25"/>
          <p:cNvSpPr/>
          <p:nvPr userDrawn="1"/>
        </p:nvSpPr>
        <p:spPr>
          <a:xfrm>
            <a:off x="0" y="0"/>
            <a:ext cx="12192000" cy="321297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50800" cap="rnd" cmpd="thickThin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74411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사용자정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747936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4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719403" y="548680"/>
            <a:ext cx="10753195" cy="2736304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4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719403" y="3284984"/>
            <a:ext cx="10753195" cy="1008112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719403" y="4293096"/>
            <a:ext cx="10753195" cy="651806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제목 1"/>
          <p:cNvSpPr>
            <a:spLocks noGrp="1"/>
          </p:cNvSpPr>
          <p:nvPr>
            <p:ph type="title" hasCustomPrompt="1"/>
          </p:nvPr>
        </p:nvSpPr>
        <p:spPr>
          <a:xfrm>
            <a:off x="911424" y="709712"/>
            <a:ext cx="10369152" cy="2431256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</a:defRPr>
            </a:lvl1pPr>
          </a:lstStyle>
          <a:p>
            <a:r>
              <a:rPr lang="en-US" altLang="ko-KR" dirty="0" err="1"/>
              <a:t>asdfasdf</a:t>
            </a:r>
            <a:endParaRPr lang="ko-KR" altLang="en-US" dirty="0"/>
          </a:p>
        </p:txBody>
      </p:sp>
      <p:sp>
        <p:nvSpPr>
          <p:cNvPr id="14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911424" y="3441502"/>
            <a:ext cx="10369152" cy="639762"/>
          </a:xfrm>
        </p:spPr>
        <p:txBody>
          <a:bodyPr anchor="ctr">
            <a:norm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부제목</a:t>
            </a:r>
          </a:p>
        </p:txBody>
      </p:sp>
      <p:sp>
        <p:nvSpPr>
          <p:cNvPr id="1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911425" y="4437113"/>
            <a:ext cx="10369151" cy="360040"/>
          </a:xfrm>
        </p:spPr>
        <p:txBody>
          <a:bodyPr anchor="ctr">
            <a:norm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텍스트를 입력합니다</a:t>
            </a:r>
            <a:r>
              <a:rPr lang="en-US" altLang="ko-KR"/>
              <a:t>.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212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313268"/>
            <a:ext cx="10972800" cy="719666"/>
          </a:xfrm>
        </p:spPr>
        <p:txBody>
          <a:bodyPr anchor="t">
            <a:normAutofit/>
          </a:bodyPr>
          <a:lstStyle>
            <a:lvl1pPr algn="l">
              <a:defRPr sz="3600" b="1">
                <a:solidFill>
                  <a:srgbClr val="000099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6410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692696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vert="horz" wrap="square" lIns="180000" tIns="46800" rIns="18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572248"/>
            <a:ext cx="12192000" cy="285752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kumimoji="0" lang="en-US" altLang="ko-KR" sz="1400" b="1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t>	         DPNM Lab.                                                                                                                                                                                                                             </a:t>
            </a:r>
            <a:fld id="{B7F5EAC2-D5EC-44B8-ABB9-9CE1C25C642E}" type="slidenum">
              <a:rPr kumimoji="0" lang="en-US" altLang="ko-KR" sz="1400" b="1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pPr algn="r">
                <a:defRPr/>
              </a:pPr>
              <a:t>‹#›</a:t>
            </a:fld>
            <a:endParaRPr kumimoji="0" lang="ko-KR" altLang="en-US" sz="1400" b="1" dirty="0">
              <a:solidFill>
                <a:schemeClr val="bg1"/>
              </a:solidFill>
              <a:latin typeface="Arial" pitchFamily="34" charset="0"/>
              <a:ea typeface="HY헤드라인M" pitchFamily="18" charset="-127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72404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transition>
    <p:fade/>
  </p:transition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lang="ko-KR" altLang="en-US" sz="3600" b="1" i="0" kern="1200" baseline="0" dirty="0" smtClean="0">
          <a:solidFill>
            <a:schemeClr val="bg1"/>
          </a:solidFill>
          <a:latin typeface="Arial" pitchFamily="34" charset="0"/>
          <a:ea typeface="HY헤드라인M" pitchFamily="18" charset="-127"/>
          <a:cs typeface="Arial Unicode MS" pitchFamily="50" charset="-127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Unicode MS" pitchFamily="50" charset="-127"/>
          <a:ea typeface="Arial Unicode MS" pitchFamily="50" charset="-127"/>
          <a:cs typeface="Arial Unicode MS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Unicode MS" pitchFamily="50" charset="-127"/>
          <a:ea typeface="Arial Unicode MS" pitchFamily="50" charset="-127"/>
          <a:cs typeface="Arial Unicode MS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Unicode MS" pitchFamily="50" charset="-127"/>
          <a:ea typeface="Arial Unicode MS" pitchFamily="50" charset="-127"/>
          <a:cs typeface="Arial Unicode MS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Unicode MS" pitchFamily="50" charset="-127"/>
          <a:ea typeface="Arial Unicode MS" pitchFamily="50" charset="-127"/>
          <a:cs typeface="Arial Unicode MS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tx1"/>
          </a:solidFill>
          <a:latin typeface="+mn-ea"/>
          <a:ea typeface="+mn-ea"/>
          <a:cs typeface="Arial Unicode MS" pitchFamily="50" charset="-127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tx1"/>
          </a:solidFill>
          <a:latin typeface="+mn-ea"/>
          <a:ea typeface="+mn-ea"/>
          <a:cs typeface="Arial Unicode MS" pitchFamily="50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+mn-ea"/>
          <a:ea typeface="+mn-ea"/>
          <a:cs typeface="Arial Unicode MS" pitchFamily="50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+mn-ea"/>
          <a:ea typeface="+mn-ea"/>
          <a:cs typeface="Arial Unicode MS" pitchFamily="50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tx1"/>
          </a:solidFill>
          <a:latin typeface="+mn-ea"/>
          <a:ea typeface="+mn-ea"/>
          <a:cs typeface="Arial Unicode MS" pitchFamily="50" charset="-127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98312" y="274638"/>
            <a:ext cx="10984089" cy="766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6572272"/>
            <a:ext cx="12192000" cy="285752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1400" b="1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   DPNM,</a:t>
            </a:r>
            <a:r>
              <a:rPr kumimoji="0" lang="en-US" altLang="ko-KR" sz="1400" b="1" baseline="0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r>
              <a:rPr kumimoji="0" lang="en-US" altLang="ko-KR" sz="1400" b="1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POSTECH						    		</a:t>
            </a:r>
            <a:fld id="{B7F5EAC2-D5EC-44B8-ABB9-9CE1C25C642E}" type="slidenum">
              <a:rPr kumimoji="0" lang="en-US" altLang="ko-KR" sz="1400" b="1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pPr algn="ctr">
                <a:defRPr/>
              </a:pPr>
              <a:t>‹#›</a:t>
            </a:fld>
            <a:r>
              <a:rPr kumimoji="0" lang="en-US" altLang="ko-KR" sz="1400" b="1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/39</a:t>
            </a:r>
            <a:endParaRPr kumimoji="0" lang="ko-KR" altLang="en-US" sz="1400" b="1" dirty="0">
              <a:solidFill>
                <a:schemeClr val="bg1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527382" y="235332"/>
            <a:ext cx="11137237" cy="856869"/>
          </a:xfrm>
          <a:prstGeom prst="rect">
            <a:avLst/>
          </a:prstGeom>
          <a:noFill/>
          <a:ln w="88900">
            <a:solidFill>
              <a:srgbClr val="00009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400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35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hf hdr="0" ftr="0" dt="0"/>
  <p:txStyles>
    <p:titleStyle>
      <a:lvl1pPr algn="l" defTabSz="914400" rtl="0" eaLnBrk="1" latinLnBrk="1" hangingPunct="1">
        <a:spcBef>
          <a:spcPct val="0"/>
        </a:spcBef>
        <a:buNone/>
        <a:defRPr sz="4400" b="1" kern="1200">
          <a:solidFill>
            <a:schemeClr val="tx1"/>
          </a:solidFill>
          <a:latin typeface="Arial" pitchFamily="34" charset="0"/>
          <a:ea typeface="나눔고딕" pitchFamily="50" charset="-127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None/>
        <a:defRPr sz="32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None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None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1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57.png"/><Relationship Id="rId12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56.png"/><Relationship Id="rId11" Type="http://schemas.openxmlformats.org/officeDocument/2006/relationships/image" Target="../media/image29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36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libaba/clusterdata/tree/master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i.stackexchange.com/questions/20127/how-can-i-handle-overfitting-in-reinforcement-learning-problems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7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3">
            <a:extLst>
              <a:ext uri="{FF2B5EF4-FFF2-40B4-BE49-F238E27FC236}">
                <a16:creationId xmlns:a16="http://schemas.microsoft.com/office/drawing/2014/main" id="{3D57062E-DA74-4C20-AF10-215B786F2F75}"/>
              </a:ext>
            </a:extLst>
          </p:cNvPr>
          <p:cNvSpPr txBox="1">
            <a:spLocks/>
          </p:cNvSpPr>
          <p:nvPr/>
        </p:nvSpPr>
        <p:spPr bwMode="auto">
          <a:xfrm>
            <a:off x="619200" y="500042"/>
            <a:ext cx="10953600" cy="2784942"/>
          </a:xfrm>
          <a:prstGeom prst="roundRect">
            <a:avLst>
              <a:gd name="adj" fmla="val 0"/>
            </a:avLst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180000" tIns="46800" rIns="18000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lang="ko-KR" altLang="en-US" sz="4400" b="1" i="0" kern="1200" baseline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 Unicode MS" pitchFamily="50" charset="-127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/>
                <a:ea typeface="맑은 고딕"/>
                <a:cs typeface="맑은 고딕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/>
                <a:ea typeface="맑은 고딕"/>
                <a:cs typeface="맑은 고딕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/>
                <a:ea typeface="맑은 고딕"/>
                <a:cs typeface="맑은 고딕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/>
                <a:ea typeface="맑은 고딕"/>
                <a:cs typeface="맑은 고딕"/>
              </a:defRPr>
            </a:lvl9pPr>
          </a:lstStyle>
          <a:p>
            <a:r>
              <a:rPr lang="en-US" sz="3600" dirty="0"/>
              <a:t>Dynamic Service Placement in </a:t>
            </a:r>
            <a:br>
              <a:rPr lang="en-US" sz="3600" dirty="0"/>
            </a:br>
            <a:r>
              <a:rPr lang="en-US" sz="3600" dirty="0"/>
              <a:t>Edge Computing Environment using </a:t>
            </a:r>
            <a:br>
              <a:rPr lang="en-US" sz="3600" dirty="0"/>
            </a:br>
            <a:r>
              <a:rPr lang="en-US" sz="3600" dirty="0"/>
              <a:t>Reinforcement Learning-based Live Migration</a:t>
            </a:r>
          </a:p>
          <a:p>
            <a:endParaRPr lang="en-US" sz="2400" dirty="0"/>
          </a:p>
          <a:p>
            <a:r>
              <a:rPr lang="en-US" altLang="ko-KR" sz="2800" i="1" dirty="0">
                <a:cs typeface="Arial" panose="020B0604020202020204" pitchFamily="34" charset="0"/>
              </a:rPr>
              <a:t>Ph.D. Thesis Defense</a:t>
            </a:r>
          </a:p>
        </p:txBody>
      </p:sp>
    </p:spTree>
    <p:extLst>
      <p:ext uri="{BB962C8B-B14F-4D97-AF65-F5344CB8AC3E}">
        <p14:creationId xmlns:p14="http://schemas.microsoft.com/office/powerpoint/2010/main" val="125699802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나눔고딕" panose="020D0804000000000000" pitchFamily="50" charset="-127"/>
                <a:cs typeface="Arial" panose="020B0604020202020204" pitchFamily="34" charset="0"/>
              </a:rPr>
              <a:t>Background</a:t>
            </a:r>
            <a:endParaRPr lang="ko-KR" altLang="en-US" dirty="0">
              <a:ea typeface="나눔고딕" panose="020D0804000000000000" pitchFamily="50" charset="-127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191344" y="764704"/>
                <a:ext cx="11809312" cy="5736564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000" b="1" dirty="0">
                    <a:ea typeface="나눔고딕" panose="020D0804000000000000" pitchFamily="50" charset="-127"/>
                  </a:rPr>
                  <a:t>Deep Reinforcement Learning (DRL)</a:t>
                </a:r>
              </a:p>
              <a:p>
                <a:pPr lvl="1"/>
                <a:r>
                  <a:rPr lang="en-US" altLang="ko-KR" sz="1600" dirty="0">
                    <a:ea typeface="나눔고딕" panose="020D0804000000000000" pitchFamily="50" charset="-127"/>
                  </a:rPr>
                  <a:t>Agent: given observed </a:t>
                </a:r>
                <a:r>
                  <a:rPr lang="en-US" altLang="ko-KR" sz="1600" i="1" dirty="0">
                    <a:ea typeface="나눔고딕" panose="020D0804000000000000" pitchFamily="50" charset="-127"/>
                  </a:rPr>
                  <a:t>state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𝑠</m:t>
                    </m:r>
                    <m:r>
                      <a:rPr lang="en-US" altLang="ko-KR" sz="1600" i="1" baseline="-25000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𝑡</m:t>
                    </m:r>
                  </m:oMath>
                </a14:m>
                <a:r>
                  <a:rPr lang="en-US" altLang="ko-KR" sz="1600" dirty="0">
                    <a:ea typeface="나눔고딕" panose="020D0804000000000000" pitchFamily="50" charset="-127"/>
                  </a:rPr>
                  <a:t>, takes </a:t>
                </a:r>
                <a:r>
                  <a:rPr lang="en-US" altLang="ko-KR" sz="1600" i="1" dirty="0">
                    <a:ea typeface="나눔고딕" panose="020D0804000000000000" pitchFamily="50" charset="-127"/>
                  </a:rPr>
                  <a:t>action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𝑎</m:t>
                    </m:r>
                    <m:r>
                      <a:rPr lang="en-US" altLang="ko-KR" sz="1600" i="1" baseline="-25000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𝑡</m:t>
                    </m:r>
                  </m:oMath>
                </a14:m>
                <a:r>
                  <a:rPr lang="en-US" altLang="ko-KR" sz="1600" dirty="0">
                    <a:ea typeface="나눔고딕" panose="020D0804000000000000" pitchFamily="50" charset="-127"/>
                  </a:rPr>
                  <a:t> by Policy</a:t>
                </a:r>
              </a:p>
              <a:p>
                <a:pPr lvl="1"/>
                <a:r>
                  <a:rPr lang="en-US" altLang="ko-KR" sz="1600" dirty="0">
                    <a:ea typeface="나눔고딕" panose="020D0804000000000000" pitchFamily="50" charset="-127"/>
                  </a:rPr>
                  <a:t>Policy </a:t>
                </a:r>
                <a14:m>
                  <m:oMath xmlns:m="http://schemas.openxmlformats.org/officeDocument/2006/math">
                    <m:r>
                      <a:rPr lang="ko-KR" altLang="en-US" sz="1600" i="1" smtClean="0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𝜋</m:t>
                    </m:r>
                    <m:d>
                      <m:dPr>
                        <m:ctrlPr>
                          <a:rPr lang="en-US" altLang="ko-KR" sz="1600" i="1" smtClean="0">
                            <a:latin typeface="Cambria Math" panose="02040503050406030204" pitchFamily="18" charset="0"/>
                            <a:ea typeface="나눔고딕" panose="020D0804000000000000" pitchFamily="50" charset="-127"/>
                          </a:rPr>
                        </m:ctrlPr>
                      </m:d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나눔고딕" panose="020D0804000000000000" pitchFamily="50" charset="-127"/>
                          </a:rPr>
                          <m:t>𝑠</m:t>
                        </m:r>
                        <m:r>
                          <a:rPr lang="en-US" altLang="ko-KR" sz="1600" i="1" baseline="-25000">
                            <a:latin typeface="Cambria Math" panose="02040503050406030204" pitchFamily="18" charset="0"/>
                            <a:ea typeface="나눔고딕" panose="020D0804000000000000" pitchFamily="50" charset="-127"/>
                          </a:rPr>
                          <m:t>𝑡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나눔고딕" panose="020D0804000000000000" pitchFamily="50" charset="-127"/>
                          </a:rPr>
                          <m:t>,</m:t>
                        </m:r>
                        <m:r>
                          <a:rPr lang="en-US" altLang="ko-KR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나눔고딕" panose="020D0804000000000000" pitchFamily="50" charset="-127"/>
                          </a:rPr>
                          <m:t>𝑎</m:t>
                        </m:r>
                        <m:r>
                          <a:rPr lang="en-US" altLang="ko-KR" sz="16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나눔고딕" panose="020D0804000000000000" pitchFamily="50" charset="-127"/>
                          </a:rPr>
                          <m:t>𝑡</m:t>
                        </m:r>
                      </m:e>
                    </m:d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=</m:t>
                    </m:r>
                    <m:r>
                      <a:rPr lang="en-US" altLang="ko-KR" sz="1600" i="1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𝑃</m:t>
                    </m:r>
                    <m:r>
                      <a:rPr lang="en-US" altLang="ko-KR" sz="1600" i="1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(</m:t>
                    </m:r>
                    <m:r>
                      <a:rPr lang="en-US" altLang="ko-K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𝑎</m:t>
                    </m:r>
                    <m:r>
                      <a:rPr lang="en-US" altLang="ko-KR" sz="16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𝑡</m:t>
                    </m:r>
                    <m:r>
                      <a:rPr lang="en-US" altLang="ko-KR" sz="1600" i="1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|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𝑠</m:t>
                    </m:r>
                    <m:r>
                      <a:rPr lang="en-US" altLang="ko-KR" sz="1600" i="1" baseline="-25000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𝑡</m:t>
                    </m:r>
                    <m:r>
                      <a:rPr lang="en-US" altLang="ko-KR" sz="1600" i="1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)</m:t>
                    </m:r>
                  </m:oMath>
                </a14:m>
                <a:r>
                  <a:rPr lang="en-US" altLang="ko-KR" sz="1600" i="1" dirty="0">
                    <a:ea typeface="나눔고딕" panose="020D0804000000000000" pitchFamily="50" charset="-127"/>
                  </a:rPr>
                  <a:t> </a:t>
                </a:r>
                <a:r>
                  <a:rPr lang="en-US" altLang="ko-KR" sz="1600" dirty="0">
                    <a:ea typeface="나눔고딕" panose="020D0804000000000000" pitchFamily="50" charset="-127"/>
                  </a:rPr>
                  <a:t>is represented by Agent’s DNN</a:t>
                </a:r>
              </a:p>
              <a:p>
                <a:pPr lvl="1"/>
                <a:r>
                  <a:rPr lang="en-US" altLang="ko-KR" sz="1600" dirty="0">
                    <a:ea typeface="나눔고딕" panose="020D0804000000000000" pitchFamily="50" charset="-127"/>
                  </a:rPr>
                  <a:t>Environment: sends </a:t>
                </a:r>
                <a:r>
                  <a:rPr lang="en-US" altLang="ko-KR" sz="1600" i="1" dirty="0">
                    <a:ea typeface="나눔고딕" panose="020D0804000000000000" pitchFamily="50" charset="-127"/>
                  </a:rPr>
                  <a:t>reward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𝑟</m:t>
                    </m:r>
                    <m:r>
                      <a:rPr lang="en-US" altLang="ko-KR" sz="1600" i="1" baseline="-25000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𝑡</m:t>
                    </m:r>
                    <m:r>
                      <a:rPr lang="en-US" altLang="ko-KR" sz="1600" i="1" baseline="-25000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 </m:t>
                    </m:r>
                  </m:oMath>
                </a14:m>
                <a:r>
                  <a:rPr lang="en-US" altLang="ko-KR" sz="1600" dirty="0">
                    <a:ea typeface="나눔고딕" panose="020D0804000000000000" pitchFamily="50" charset="-127"/>
                  </a:rPr>
                  <a:t> and </a:t>
                </a:r>
                <a:r>
                  <a:rPr lang="en-US" altLang="ko-KR" sz="1600" i="1" dirty="0">
                    <a:ea typeface="나눔고딕" panose="020D0804000000000000" pitchFamily="50" charset="-127"/>
                  </a:rPr>
                  <a:t>next state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m:rPr>
                        <m:nor/>
                      </m:rPr>
                      <a:rPr lang="en-US" altLang="ko-KR" sz="1600" i="1" baseline="-25000" dirty="0">
                        <a:ea typeface="나눔고딕" panose="020D0804000000000000" pitchFamily="50" charset="-127"/>
                      </a:rPr>
                      <m:t>t</m:t>
                    </m:r>
                    <m:r>
                      <m:rPr>
                        <m:nor/>
                      </m:rPr>
                      <a:rPr lang="en-US" altLang="ko-KR" sz="1600" i="1" baseline="-25000" dirty="0">
                        <a:ea typeface="나눔고딕" panose="020D0804000000000000" pitchFamily="50" charset="-127"/>
                      </a:rPr>
                      <m:t>+</m:t>
                    </m:r>
                    <m:r>
                      <a:rPr lang="en-US" altLang="ko-KR" sz="1600" i="1" baseline="-25000" dirty="0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1</m:t>
                    </m:r>
                  </m:oMath>
                </a14:m>
                <a:r>
                  <a:rPr lang="en-US" altLang="ko-KR" sz="1600" i="1" baseline="-25000" dirty="0">
                    <a:ea typeface="나눔고딕" panose="020D0804000000000000" pitchFamily="50" charset="-127"/>
                  </a:rPr>
                  <a:t> </a:t>
                </a:r>
                <a:r>
                  <a:rPr lang="en-US" altLang="ko-KR" sz="1600" dirty="0">
                    <a:ea typeface="나눔고딕" panose="020D0804000000000000" pitchFamily="50" charset="-127"/>
                  </a:rPr>
                  <a:t>to Agent</a:t>
                </a:r>
              </a:p>
              <a:p>
                <a:pPr lvl="1"/>
                <a:endParaRPr lang="en-US" altLang="ko-KR" sz="1600" b="1" dirty="0">
                  <a:ea typeface="나눔고딕" panose="020D0804000000000000" pitchFamily="50" charset="-127"/>
                </a:endParaRPr>
              </a:p>
              <a:p>
                <a:r>
                  <a:rPr lang="en-US" altLang="ko-KR" sz="2000" b="1" dirty="0">
                    <a:ea typeface="나눔고딕" panose="020D0804000000000000" pitchFamily="50" charset="-127"/>
                  </a:rPr>
                  <a:t>Value-based Agent</a:t>
                </a:r>
              </a:p>
              <a:p>
                <a:pPr lvl="1"/>
                <a:r>
                  <a:rPr lang="en-US" altLang="ko-KR" sz="1600" dirty="0">
                    <a:ea typeface="나눔고딕" panose="020D0804000000000000" pitchFamily="50" charset="-127"/>
                  </a:rPr>
                  <a:t>Deep Q-Network (DQN) algorithm</a:t>
                </a:r>
              </a:p>
              <a:p>
                <a:pPr lvl="2"/>
                <a:r>
                  <a:rPr lang="en-US" altLang="ko-KR" sz="1400" dirty="0">
                    <a:ea typeface="나눔고딕" panose="020D0804000000000000" pitchFamily="50" charset="-127"/>
                  </a:rPr>
                  <a:t>Mostly takes action w/ max Q (exploitation) vs. rarely random action (exploration)</a:t>
                </a:r>
              </a:p>
              <a:p>
                <a:pPr lvl="2"/>
                <a:endParaRPr lang="en-US" altLang="ko-KR" sz="1200" dirty="0">
                  <a:ea typeface="나눔고딕" panose="020D0804000000000000" pitchFamily="50" charset="-127"/>
                </a:endParaRPr>
              </a:p>
              <a:p>
                <a:pPr lvl="2"/>
                <a:endParaRPr lang="en-US" altLang="ko-KR" sz="1200" dirty="0">
                  <a:ea typeface="나눔고딕" panose="020D0804000000000000" pitchFamily="50" charset="-127"/>
                </a:endParaRPr>
              </a:p>
              <a:p>
                <a:pPr lvl="2"/>
                <a:endParaRPr lang="en-US" altLang="ko-KR" sz="1200" dirty="0">
                  <a:ea typeface="나눔고딕" panose="020D0804000000000000" pitchFamily="50" charset="-127"/>
                </a:endParaRPr>
              </a:p>
              <a:p>
                <a:pPr lvl="2"/>
                <a:endParaRPr lang="en-US" altLang="ko-KR" sz="1200" dirty="0">
                  <a:ea typeface="나눔고딕" panose="020D0804000000000000" pitchFamily="50" charset="-127"/>
                </a:endParaRPr>
              </a:p>
              <a:p>
                <a:pPr lvl="2"/>
                <a:r>
                  <a:rPr lang="en-US" altLang="ko-KR" sz="1400" dirty="0">
                    <a:ea typeface="나눔고딕" panose="020D0804000000000000" pitchFamily="50" charset="-127"/>
                  </a:rPr>
                  <a:t>Approximates Q-function by updating DNN</a:t>
                </a:r>
              </a:p>
              <a:p>
                <a:pPr lvl="1"/>
                <a:endParaRPr lang="en-US" altLang="ko-KR" sz="1600" dirty="0">
                  <a:ea typeface="나눔고딕" panose="020D0804000000000000" pitchFamily="50" charset="-127"/>
                </a:endParaRPr>
              </a:p>
              <a:p>
                <a:pPr lvl="1"/>
                <a:endParaRPr lang="en-US" altLang="ko-KR" sz="1600" dirty="0">
                  <a:ea typeface="나눔고딕" panose="020D0804000000000000" pitchFamily="50" charset="-127"/>
                </a:endParaRPr>
              </a:p>
              <a:p>
                <a:r>
                  <a:rPr lang="en-US" altLang="ko-KR" sz="2000" b="1" dirty="0">
                    <a:ea typeface="나눔고딕" panose="020D0804000000000000" pitchFamily="50" charset="-127"/>
                  </a:rPr>
                  <a:t>Actor-Critic Algorithm</a:t>
                </a:r>
              </a:p>
              <a:p>
                <a:pPr lvl="1"/>
                <a:r>
                  <a:rPr lang="en-US" altLang="ko-KR" sz="1600" dirty="0">
                    <a:ea typeface="나눔고딕" panose="020D0804000000000000" pitchFamily="50" charset="-127"/>
                  </a:rPr>
                  <a:t>Loss function of policy-based algorithm</a:t>
                </a:r>
              </a:p>
              <a:p>
                <a:pPr lvl="1"/>
                <a:endParaRPr lang="en-US" altLang="ko-KR" sz="1600" dirty="0">
                  <a:ea typeface="나눔고딕" panose="020D0804000000000000" pitchFamily="50" charset="-127"/>
                </a:endParaRPr>
              </a:p>
              <a:p>
                <a:pPr lvl="1"/>
                <a:endParaRPr lang="en-US" altLang="ko-KR" sz="900" dirty="0">
                  <a:ea typeface="나눔고딕" panose="020D0804000000000000" pitchFamily="50" charset="-127"/>
                </a:endParaRPr>
              </a:p>
              <a:p>
                <a:pPr lvl="1"/>
                <a:r>
                  <a:rPr lang="en-US" altLang="ko-KR" sz="1600" dirty="0">
                    <a:ea typeface="나눔고딕" panose="020D0804000000000000" pitchFamily="50" charset="-127"/>
                  </a:rPr>
                  <a:t>Uses two DNNs; Actor (policy) + Critic (value)</a:t>
                </a:r>
              </a:p>
              <a:p>
                <a:pPr lvl="1"/>
                <a:endParaRPr lang="en-US" altLang="ko-KR" sz="1600" b="1" dirty="0">
                  <a:ea typeface="나눔고딕" panose="020D0804000000000000" pitchFamily="50" charset="-127"/>
                </a:endParaRP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1344" y="764704"/>
                <a:ext cx="11809312" cy="5736564"/>
              </a:xfrm>
              <a:blipFill>
                <a:blip r:embed="rId4"/>
                <a:stretch>
                  <a:fillRect l="-322" t="-664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그룹 17">
            <a:extLst>
              <a:ext uri="{FF2B5EF4-FFF2-40B4-BE49-F238E27FC236}">
                <a16:creationId xmlns:a16="http://schemas.microsoft.com/office/drawing/2014/main" id="{99FF10D9-A68C-4C8D-85BD-D5BA3590AE79}"/>
              </a:ext>
            </a:extLst>
          </p:cNvPr>
          <p:cNvGrpSpPr/>
          <p:nvPr/>
        </p:nvGrpSpPr>
        <p:grpSpPr>
          <a:xfrm>
            <a:off x="6528048" y="591871"/>
            <a:ext cx="4455953" cy="1650754"/>
            <a:chOff x="7572159" y="764704"/>
            <a:chExt cx="4455953" cy="1650754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F7882747-30B2-428A-9D9D-7679492B6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72159" y="764704"/>
              <a:ext cx="4455953" cy="136823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CDA9871-443B-46F0-82D7-CF2F9347CB63}"/>
                </a:ext>
              </a:extLst>
            </p:cNvPr>
            <p:cNvSpPr txBox="1"/>
            <p:nvPr/>
          </p:nvSpPr>
          <p:spPr>
            <a:xfrm>
              <a:off x="8838817" y="2138459"/>
              <a:ext cx="19226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atin typeface="Arial" panose="020B0604020202020204" pitchFamily="34" charset="0"/>
                  <a:ea typeface="나눔고딕" panose="020D0804000000000000" pitchFamily="50" charset="-127"/>
                  <a:cs typeface="Arial" panose="020B0604020202020204" pitchFamily="34" charset="0"/>
                </a:rPr>
                <a:t>&lt;RL framework&gt;</a:t>
              </a:r>
              <a:endParaRPr lang="ko-KR" altLang="en-US" sz="1200" b="1" dirty="0">
                <a:latin typeface="Arial" panose="020B0604020202020204" pitchFamily="34" charset="0"/>
                <a:ea typeface="나눔고딕" panose="020D0804000000000000" pitchFamily="50" charset="-127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9A0F2C2-EA25-4CD4-8763-02D9791C4A88}"/>
                  </a:ext>
                </a:extLst>
              </p:cNvPr>
              <p:cNvSpPr txBox="1"/>
              <p:nvPr/>
            </p:nvSpPr>
            <p:spPr>
              <a:xfrm>
                <a:off x="1306986" y="3244334"/>
                <a:ext cx="6768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ko-KR" b="0" i="1" baseline="-2500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나눔고딕" panose="020D0804000000000000" pitchFamily="50" charset="-127"/>
                            </a:rPr>
                            <m:t>𝑎</m:t>
                          </m:r>
                          <m:r>
                            <a:rPr lang="en-US" altLang="ko-KR" i="1" baseline="-250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나눔고딕" panose="020D0804000000000000" pitchFamily="50" charset="-127"/>
                            </a:rPr>
                            <m:t>𝑡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|"/>
                          <m:ctrlPr>
                            <a:rPr lang="en-US" altLang="ko-KR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ko-KR" b="0" i="1" baseline="-2500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b="0" i="1" baseline="-2500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  <m:r>
                        <a:rPr lang="en-US" altLang="ko-KR" b="0" i="1" baseline="-2500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나눔고딕" panose="020D0804000000000000" pitchFamily="50" charset="-127"/>
                        </a:rPr>
                        <m:t>𝑠</m:t>
                      </m:r>
                      <m:r>
                        <a:rPr lang="en-US" altLang="ko-KR" i="1" baseline="-2500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나눔고딕" panose="020D0804000000000000" pitchFamily="50" charset="-127"/>
                        </a:rPr>
                        <m:t>𝑡</m:t>
                      </m:r>
                      <m:r>
                        <a:rPr lang="en-US" altLang="ko-KR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나눔고딕" panose="020D0804000000000000" pitchFamily="50" charset="-127"/>
                        </a:rPr>
                        <m:t>,</m:t>
                      </m:r>
                      <m:r>
                        <a:rPr lang="en-US" altLang="ko-KR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나눔고딕" panose="020D0804000000000000" pitchFamily="50" charset="-127"/>
                        </a:rPr>
                        <m:t>𝑎</m:t>
                      </m:r>
                      <m:r>
                        <a:rPr lang="en-US" altLang="ko-KR" i="1" baseline="-250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나눔고딕" panose="020D0804000000000000" pitchFamily="50" charset="-127"/>
                        </a:rPr>
                        <m:t>𝑡</m:t>
                      </m:r>
                      <m:r>
                        <a:rPr lang="en-US" altLang="ko-KR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m:rPr>
                              <m:nor/>
                            </m:rPr>
                            <a:rPr lang="en-US" altLang="ko-KR" i="1" baseline="-25000" dirty="0">
                              <a:latin typeface="Arial" panose="020B0604020202020204" pitchFamily="34" charset="0"/>
                              <a:ea typeface="나눔고딕" panose="020D0804000000000000" pitchFamily="50" charset="-127"/>
                              <a:cs typeface="Arial" panose="020B0604020202020204" pitchFamily="34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altLang="ko-KR" i="1" baseline="-25000" dirty="0">
                              <a:latin typeface="Arial" panose="020B0604020202020204" pitchFamily="34" charset="0"/>
                              <a:ea typeface="나눔고딕" panose="020D0804000000000000" pitchFamily="50" charset="-127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altLang="ko-KR" b="0" i="1" baseline="-25000" dirty="0" smtClean="0">
                              <a:latin typeface="Cambria Math" panose="02040503050406030204" pitchFamily="18" charset="0"/>
                              <a:ea typeface="나눔고딕" panose="020D0804000000000000" pitchFamily="50" charset="-127"/>
                            </a:rPr>
                            <m:t>1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m:rPr>
                              <m:nor/>
                            </m:rPr>
                            <a:rPr lang="en-US" altLang="ko-KR" i="1" baseline="-25000" dirty="0">
                              <a:latin typeface="Arial" panose="020B0604020202020204" pitchFamily="34" charset="0"/>
                              <a:ea typeface="나눔고딕" panose="020D0804000000000000" pitchFamily="50" charset="-127"/>
                              <a:cs typeface="Arial" panose="020B0604020202020204" pitchFamily="34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altLang="ko-KR" i="1" baseline="-25000" dirty="0">
                              <a:latin typeface="Arial" panose="020B0604020202020204" pitchFamily="34" charset="0"/>
                              <a:ea typeface="나눔고딕" panose="020D0804000000000000" pitchFamily="50" charset="-127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altLang="ko-KR" b="0" i="1" baseline="-25000" dirty="0" smtClean="0">
                              <a:latin typeface="Cambria Math" panose="02040503050406030204" pitchFamily="18" charset="0"/>
                              <a:ea typeface="나눔고딕" panose="020D0804000000000000" pitchFamily="50" charset="-127"/>
                            </a:rPr>
                            <m:t>2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m:rPr>
                              <m:nor/>
                            </m:rPr>
                            <a:rPr lang="en-US" altLang="ko-KR" i="1" baseline="-25000" dirty="0">
                              <a:latin typeface="Arial" panose="020B0604020202020204" pitchFamily="34" charset="0"/>
                              <a:ea typeface="나눔고딕" panose="020D0804000000000000" pitchFamily="50" charset="-127"/>
                              <a:cs typeface="Arial" panose="020B0604020202020204" pitchFamily="34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altLang="ko-KR" i="1" baseline="-25000" dirty="0">
                              <a:latin typeface="Arial" panose="020B0604020202020204" pitchFamily="34" charset="0"/>
                              <a:ea typeface="나눔고딕" panose="020D0804000000000000" pitchFamily="50" charset="-127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altLang="ko-KR" b="0" i="1" baseline="-25000" dirty="0" smtClean="0">
                              <a:latin typeface="Cambria Math" panose="02040503050406030204" pitchFamily="18" charset="0"/>
                              <a:ea typeface="나눔고딕" panose="020D0804000000000000" pitchFamily="50" charset="-127"/>
                            </a:rPr>
                            <m:t>3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m:rPr>
                              <m:nor/>
                            </m:rPr>
                            <a:rPr lang="en-US" altLang="ko-KR" i="1" baseline="-25000" dirty="0">
                              <a:latin typeface="Arial" panose="020B0604020202020204" pitchFamily="34" charset="0"/>
                              <a:ea typeface="나눔고딕" panose="020D0804000000000000" pitchFamily="50" charset="-127"/>
                              <a:cs typeface="Arial" panose="020B0604020202020204" pitchFamily="34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altLang="ko-KR" i="1" baseline="-25000" dirty="0">
                              <a:latin typeface="Arial" panose="020B0604020202020204" pitchFamily="34" charset="0"/>
                              <a:ea typeface="나눔고딕" panose="020D0804000000000000" pitchFamily="50" charset="-127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altLang="ko-KR" b="0" i="1" baseline="-25000" dirty="0" smtClean="0">
                              <a:latin typeface="Cambria Math" panose="02040503050406030204" pitchFamily="18" charset="0"/>
                              <a:ea typeface="나눔고딕" panose="020D0804000000000000" pitchFamily="50" charset="-127"/>
                            </a:rPr>
                            <m:t>1</m:t>
                          </m:r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  <a:ea typeface="나눔고딕" panose="020D0804000000000000" pitchFamily="50" charset="-127"/>
                            </a:rPr>
                            <m:t>+</m:t>
                          </m:r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  <a:ea typeface="나눔고딕" panose="020D0804000000000000" pitchFamily="50" charset="-127"/>
                            </a:rPr>
                            <m:t>𝑅</m:t>
                          </m:r>
                          <m:r>
                            <m:rPr>
                              <m:nor/>
                            </m:rPr>
                            <a:rPr lang="en-US" altLang="ko-KR" i="1" baseline="-25000" dirty="0">
                              <a:latin typeface="Arial" panose="020B0604020202020204" pitchFamily="34" charset="0"/>
                              <a:ea typeface="나눔고딕" panose="020D0804000000000000" pitchFamily="50" charset="-127"/>
                              <a:cs typeface="Arial" panose="020B0604020202020204" pitchFamily="34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altLang="ko-KR" i="1" baseline="-25000" dirty="0">
                              <a:latin typeface="Arial" panose="020B0604020202020204" pitchFamily="34" charset="0"/>
                              <a:ea typeface="나눔고딕" panose="020D0804000000000000" pitchFamily="50" charset="-127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altLang="ko-KR" b="0" i="1" baseline="-25000" dirty="0" smtClean="0">
                              <a:latin typeface="Cambria Math" panose="02040503050406030204" pitchFamily="18" charset="0"/>
                              <a:ea typeface="나눔고딕" panose="020D0804000000000000" pitchFamily="50" charset="-127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ko-KR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9A0F2C2-EA25-4CD4-8763-02D9791C4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86" y="3244334"/>
                <a:ext cx="6768752" cy="369332"/>
              </a:xfrm>
              <a:prstGeom prst="rect">
                <a:avLst/>
              </a:prstGeom>
              <a:blipFill>
                <a:blip r:embed="rId6"/>
                <a:stretch>
                  <a:fillRect l="-180" b="-163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>
            <a:extLst>
              <a:ext uri="{FF2B5EF4-FFF2-40B4-BE49-F238E27FC236}">
                <a16:creationId xmlns:a16="http://schemas.microsoft.com/office/drawing/2014/main" id="{D2C8572E-1E26-AE4F-884B-AD4FA19F6D9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1464" y="3583570"/>
            <a:ext cx="2844800" cy="508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058F7D0-91B9-7240-9390-AF7AB7CA11C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7306" y="4348100"/>
            <a:ext cx="4648200" cy="533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내용 개체 틀 2">
                <a:extLst>
                  <a:ext uri="{FF2B5EF4-FFF2-40B4-BE49-F238E27FC236}">
                    <a16:creationId xmlns:a16="http://schemas.microsoft.com/office/drawing/2014/main" id="{DB7E83E8-6B5D-41E5-AF5B-32174F04C4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61615" y="2362565"/>
                <a:ext cx="4132372" cy="1932642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rtl="0" eaLnBrk="0" fontAlgn="base" latinLnBrk="0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2800" b="0" kern="1200" baseline="0">
                    <a:solidFill>
                      <a:srgbClr val="000099"/>
                    </a:solidFill>
                    <a:latin typeface="Arial" pitchFamily="34" charset="0"/>
                    <a:ea typeface="HY헤드라인M" panose="02030600000101010101" pitchFamily="18" charset="-127"/>
                    <a:cs typeface="Arial" pitchFamily="34" charset="0"/>
                  </a:defRPr>
                </a:lvl1pPr>
                <a:lvl2pPr marL="742950" indent="-285750" algn="l" rtl="0" eaLnBrk="0" fontAlgn="base" latinLnBrk="0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2400" b="0" kern="1200" baseline="0">
                    <a:solidFill>
                      <a:schemeClr val="tx1"/>
                    </a:solidFill>
                    <a:latin typeface="Arial" pitchFamily="34" charset="0"/>
                    <a:ea typeface="HY헤드라인M" panose="02030600000101010101" pitchFamily="18" charset="-127"/>
                    <a:cs typeface="Arial" pitchFamily="34" charset="0"/>
                  </a:defRPr>
                </a:lvl2pPr>
                <a:lvl3pPr marL="1143000" indent="-228600" algn="l" rtl="0" eaLnBrk="0" fontAlgn="base" latinLnBrk="0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−"/>
                  <a:defRPr sz="2000" b="0" kern="1200" baseline="0">
                    <a:solidFill>
                      <a:schemeClr val="tx1"/>
                    </a:solidFill>
                    <a:latin typeface="Arial" pitchFamily="34" charset="0"/>
                    <a:ea typeface="HY헤드라인M" panose="02030600000101010101" pitchFamily="18" charset="-127"/>
                    <a:cs typeface="Arial" pitchFamily="34" charset="0"/>
                  </a:defRPr>
                </a:lvl3pPr>
                <a:lvl4pPr marL="1600200" indent="-228600" algn="l" rtl="0" eaLnBrk="0" fontAlgn="base" latinLnBrk="0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800" b="0" kern="1200" baseline="0">
                    <a:solidFill>
                      <a:schemeClr val="tx1"/>
                    </a:solidFill>
                    <a:latin typeface="Arial" pitchFamily="34" charset="0"/>
                    <a:ea typeface="HY헤드라인M" panose="02030600000101010101" pitchFamily="18" charset="-127"/>
                    <a:cs typeface="Arial" pitchFamily="34" charset="0"/>
                  </a:defRPr>
                </a:lvl4pPr>
                <a:lvl5pPr marL="2057400" indent="-228600" algn="l" rtl="0" eaLnBrk="0" fontAlgn="base" latinLnBrk="0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 b="0" kern="1200" baseline="0">
                    <a:solidFill>
                      <a:schemeClr val="tx1"/>
                    </a:solidFill>
                    <a:latin typeface="Arial" pitchFamily="34" charset="0"/>
                    <a:ea typeface="HY헤드라인M" panose="02030600000101010101" pitchFamily="18" charset="-127"/>
                    <a:cs typeface="Arial" pitchFamily="34" charset="0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2000" b="1" dirty="0">
                    <a:ea typeface="나눔고딕" panose="020D0804000000000000" pitchFamily="50" charset="-127"/>
                  </a:rPr>
                  <a:t>Policy-based Agent</a:t>
                </a:r>
              </a:p>
              <a:p>
                <a:pPr lvl="1"/>
                <a:r>
                  <a:rPr lang="en-US" altLang="ko-KR" sz="1600" dirty="0">
                    <a:ea typeface="나눔고딕" panose="020D0804000000000000" pitchFamily="50" charset="-127"/>
                  </a:rPr>
                  <a:t>Sample action ~</a:t>
                </a: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𝑃</m:t>
                    </m:r>
                    <m:d>
                      <m:dPr>
                        <m:ctrlPr>
                          <a:rPr lang="en-US" altLang="ko-KR" sz="1600" i="1">
                            <a:latin typeface="Cambria Math" panose="02040503050406030204" pitchFamily="18" charset="0"/>
                            <a:ea typeface="나눔고딕" panose="020D0804000000000000" pitchFamily="50" charset="-127"/>
                          </a:rPr>
                        </m:ctrlPr>
                      </m:d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  <a:ea typeface="나눔고딕" panose="020D0804000000000000" pitchFamily="50" charset="-127"/>
                          </a:rPr>
                          <m:t>𝐴</m:t>
                        </m:r>
                      </m:e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  <a:ea typeface="나눔고딕" panose="020D0804000000000000" pitchFamily="50" charset="-127"/>
                          </a:rPr>
                          <m:t>𝑠</m:t>
                        </m:r>
                        <m:r>
                          <a:rPr lang="en-US" altLang="ko-KR" sz="1600" i="1" baseline="-25000">
                            <a:latin typeface="Cambria Math" panose="02040503050406030204" pitchFamily="18" charset="0"/>
                            <a:ea typeface="나눔고딕" panose="020D0804000000000000" pitchFamily="50" charset="-127"/>
                          </a:rPr>
                          <m:t>𝑡</m:t>
                        </m:r>
                      </m:e>
                    </m:d>
                  </m:oMath>
                </a14:m>
                <a:endParaRPr lang="en-US" altLang="ko-KR" sz="1600" b="1" dirty="0">
                  <a:ea typeface="나눔고딕" panose="020D0804000000000000" pitchFamily="50" charset="-127"/>
                </a:endParaRPr>
              </a:p>
              <a:p>
                <a:pPr lvl="1"/>
                <a:r>
                  <a:rPr lang="en-US" altLang="ko-KR" sz="1600" dirty="0">
                    <a:ea typeface="나눔고딕" panose="020D0804000000000000" pitchFamily="50" charset="-127"/>
                  </a:rPr>
                  <a:t>Adjust prob. of taking action</a:t>
                </a:r>
                <a:br>
                  <a:rPr lang="en-US" altLang="ko-KR" sz="1600" dirty="0">
                    <a:ea typeface="나눔고딕" panose="020D0804000000000000" pitchFamily="50" charset="-127"/>
                  </a:rPr>
                </a:br>
                <a:r>
                  <a:rPr lang="en-US" altLang="ko-KR" sz="1600" dirty="0">
                    <a:ea typeface="나눔고딕" panose="020D0804000000000000" pitchFamily="50" charset="-127"/>
                  </a:rPr>
                  <a:t>according to cumulative reward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ko-KR" sz="1600" i="1" baseline="-250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altLang="ko-KR" sz="1600" dirty="0">
                  <a:ea typeface="나눔고딕" panose="020D0804000000000000" pitchFamily="50" charset="-127"/>
                </a:endParaRPr>
              </a:p>
            </p:txBody>
          </p:sp>
        </mc:Choice>
        <mc:Fallback xmlns="">
          <p:sp>
            <p:nvSpPr>
              <p:cNvPr id="24" name="내용 개체 틀 2">
                <a:extLst>
                  <a:ext uri="{FF2B5EF4-FFF2-40B4-BE49-F238E27FC236}">
                    <a16:creationId xmlns:a16="http://schemas.microsoft.com/office/drawing/2014/main" id="{DB7E83E8-6B5D-41E5-AF5B-32174F04C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615" y="2362565"/>
                <a:ext cx="4132372" cy="1932642"/>
              </a:xfrm>
              <a:prstGeom prst="rect">
                <a:avLst/>
              </a:prstGeom>
              <a:blipFill>
                <a:blip r:embed="rId9"/>
                <a:stretch>
                  <a:fillRect l="-1327" t="-15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그룹 30">
            <a:extLst>
              <a:ext uri="{FF2B5EF4-FFF2-40B4-BE49-F238E27FC236}">
                <a16:creationId xmlns:a16="http://schemas.microsoft.com/office/drawing/2014/main" id="{299DA806-2682-4122-870B-6E4D93B2474A}"/>
              </a:ext>
            </a:extLst>
          </p:cNvPr>
          <p:cNvGrpSpPr/>
          <p:nvPr/>
        </p:nvGrpSpPr>
        <p:grpSpPr>
          <a:xfrm>
            <a:off x="6692721" y="3848087"/>
            <a:ext cx="5268341" cy="2771832"/>
            <a:chOff x="6692721" y="3848087"/>
            <a:chExt cx="5268341" cy="2771832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7EB59EA0-5A94-4E53-86B2-8D11AE531777}"/>
                </a:ext>
              </a:extLst>
            </p:cNvPr>
            <p:cNvGrpSpPr/>
            <p:nvPr/>
          </p:nvGrpSpPr>
          <p:grpSpPr>
            <a:xfrm>
              <a:off x="6692721" y="3848087"/>
              <a:ext cx="5268341" cy="2653181"/>
              <a:chOff x="6692721" y="3848087"/>
              <a:chExt cx="5268341" cy="2653181"/>
            </a:xfrm>
          </p:grpSpPr>
          <p:grpSp>
            <p:nvGrpSpPr>
              <p:cNvPr id="15" name="그룹 14">
                <a:extLst>
                  <a:ext uri="{FF2B5EF4-FFF2-40B4-BE49-F238E27FC236}">
                    <a16:creationId xmlns:a16="http://schemas.microsoft.com/office/drawing/2014/main" id="{D204F600-C4DA-4103-B207-E8B6928E9941}"/>
                  </a:ext>
                </a:extLst>
              </p:cNvPr>
              <p:cNvGrpSpPr/>
              <p:nvPr/>
            </p:nvGrpSpPr>
            <p:grpSpPr>
              <a:xfrm>
                <a:off x="9303223" y="3848087"/>
                <a:ext cx="2657839" cy="2653181"/>
                <a:chOff x="9231576" y="3849103"/>
                <a:chExt cx="2657839" cy="2653181"/>
              </a:xfrm>
            </p:grpSpPr>
            <p:pic>
              <p:nvPicPr>
                <p:cNvPr id="13" name="그림 12">
                  <a:extLst>
                    <a:ext uri="{FF2B5EF4-FFF2-40B4-BE49-F238E27FC236}">
                      <a16:creationId xmlns:a16="http://schemas.microsoft.com/office/drawing/2014/main" id="{8A6E15D3-16BB-4506-8C38-E0A1CD617A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9231576" y="3874820"/>
                  <a:ext cx="2657839" cy="2627464"/>
                </a:xfrm>
                <a:prstGeom prst="rect">
                  <a:avLst/>
                </a:prstGeom>
              </p:spPr>
            </p:pic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F6C846B-6EF8-4C93-B4A7-35F6D86E2BEE}"/>
                    </a:ext>
                  </a:extLst>
                </p:cNvPr>
                <p:cNvSpPr txBox="1"/>
                <p:nvPr/>
              </p:nvSpPr>
              <p:spPr>
                <a:xfrm>
                  <a:off x="10972780" y="5459534"/>
                  <a:ext cx="905414" cy="95410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altLang="ko-KR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en-US" altLang="ko-KR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en-US" altLang="ko-KR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en-US" altLang="ko-KR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B5A6D1F-5F4B-4A64-9ED3-39DC37A7BCFB}"/>
                    </a:ext>
                  </a:extLst>
                </p:cNvPr>
                <p:cNvSpPr txBox="1"/>
                <p:nvPr/>
              </p:nvSpPr>
              <p:spPr>
                <a:xfrm>
                  <a:off x="9559609" y="3849103"/>
                  <a:ext cx="1922636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b="1" dirty="0">
                      <a:latin typeface="Arial" panose="020B0604020202020204" pitchFamily="34" charset="0"/>
                      <a:ea typeface="나눔고딕" panose="020D0804000000000000" pitchFamily="50" charset="-127"/>
                      <a:cs typeface="Arial" panose="020B0604020202020204" pitchFamily="34" charset="0"/>
                    </a:rPr>
                    <a:t>&lt;Policy-based&gt;</a:t>
                  </a:r>
                  <a:endParaRPr lang="ko-KR" altLang="en-US" sz="1200" b="1" dirty="0">
                    <a:latin typeface="Arial" panose="020B0604020202020204" pitchFamily="34" charset="0"/>
                    <a:ea typeface="나눔고딕" panose="020D0804000000000000" pitchFamily="50" charset="-127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8" name="그룹 27">
                <a:extLst>
                  <a:ext uri="{FF2B5EF4-FFF2-40B4-BE49-F238E27FC236}">
                    <a16:creationId xmlns:a16="http://schemas.microsoft.com/office/drawing/2014/main" id="{5DF4C25B-9F8D-4125-8946-07DB3EDA7621}"/>
                  </a:ext>
                </a:extLst>
              </p:cNvPr>
              <p:cNvGrpSpPr/>
              <p:nvPr/>
            </p:nvGrpSpPr>
            <p:grpSpPr>
              <a:xfrm>
                <a:off x="6692721" y="4721239"/>
                <a:ext cx="2576877" cy="1656011"/>
                <a:chOff x="6621074" y="4722255"/>
                <a:chExt cx="2576877" cy="1656011"/>
              </a:xfrm>
            </p:grpSpPr>
            <p:pic>
              <p:nvPicPr>
                <p:cNvPr id="12" name="그림 11">
                  <a:extLst>
                    <a:ext uri="{FF2B5EF4-FFF2-40B4-BE49-F238E27FC236}">
                      <a16:creationId xmlns:a16="http://schemas.microsoft.com/office/drawing/2014/main" id="{879119C3-82D9-480B-BE06-6197CC435D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621074" y="4722255"/>
                  <a:ext cx="2576877" cy="1656011"/>
                </a:xfrm>
                <a:prstGeom prst="rect">
                  <a:avLst/>
                </a:prstGeom>
              </p:spPr>
            </p:pic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1164950-B251-45D8-B7DE-D58CE60D4C85}"/>
                    </a:ext>
                  </a:extLst>
                </p:cNvPr>
                <p:cNvSpPr txBox="1"/>
                <p:nvPr/>
              </p:nvSpPr>
              <p:spPr>
                <a:xfrm>
                  <a:off x="6900297" y="4738871"/>
                  <a:ext cx="1922636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b="1" dirty="0">
                      <a:latin typeface="Arial" panose="020B0604020202020204" pitchFamily="34" charset="0"/>
                      <a:ea typeface="나눔고딕" panose="020D0804000000000000" pitchFamily="50" charset="-127"/>
                      <a:cs typeface="Arial" panose="020B0604020202020204" pitchFamily="34" charset="0"/>
                    </a:rPr>
                    <a:t>&lt;Value-based&gt;</a:t>
                  </a:r>
                  <a:endParaRPr lang="ko-KR" altLang="en-US" sz="1200" b="1" dirty="0">
                    <a:latin typeface="Arial" panose="020B0604020202020204" pitchFamily="34" charset="0"/>
                    <a:ea typeface="나눔고딕" panose="020D0804000000000000" pitchFamily="50" charset="-127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59EE5CF-41C4-4422-A1DD-A3A8A136DD65}"/>
                </a:ext>
              </a:extLst>
            </p:cNvPr>
            <p:cNvSpPr txBox="1"/>
            <p:nvPr/>
          </p:nvSpPr>
          <p:spPr>
            <a:xfrm>
              <a:off x="8062623" y="6389087"/>
              <a:ext cx="248119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latin typeface="Arial" panose="020B0604020202020204" pitchFamily="34" charset="0"/>
                  <a:ea typeface="나눔고딕" panose="020D0804000000000000" pitchFamily="50" charset="-127"/>
                  <a:cs typeface="Arial" panose="020B0604020202020204" pitchFamily="34" charset="0"/>
                </a:rPr>
                <a:t>Source: Programmer Group</a:t>
              </a:r>
              <a:endParaRPr lang="ko-KR" altLang="en-US" sz="900" dirty="0">
                <a:latin typeface="Arial" panose="020B0604020202020204" pitchFamily="34" charset="0"/>
                <a:ea typeface="나눔고딕" panose="020D0804000000000000" pitchFamily="50" charset="-127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6EC6CB0-C4B0-47DD-A491-EE9E2990FEF1}"/>
                  </a:ext>
                </a:extLst>
              </p:cNvPr>
              <p:cNvSpPr txBox="1"/>
              <p:nvPr/>
            </p:nvSpPr>
            <p:spPr>
              <a:xfrm>
                <a:off x="1030009" y="5615934"/>
                <a:ext cx="3292932" cy="374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ko-K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ko-KR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ko-KR" i="1" baseline="-250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ko-K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ko-KR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나눔고딕" panose="020D0804000000000000" pitchFamily="50" charset="-127"/>
                            </a:rPr>
                            <m:t>𝜋</m:t>
                          </m:r>
                          <m:d>
                            <m:dPr>
                              <m:ctrlP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나눔고딕" panose="020D0804000000000000" pitchFamily="50" charset="-127"/>
                                </a:rPr>
                              </m:ctrlPr>
                            </m:dPr>
                            <m:e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나눔고딕" panose="020D0804000000000000" pitchFamily="50" charset="-127"/>
                                </a:rPr>
                                <m:t>𝑠</m:t>
                              </m:r>
                              <m:r>
                                <a:rPr lang="en-US" altLang="ko-KR" i="1" baseline="-25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나눔고딕" panose="020D0804000000000000" pitchFamily="50" charset="-127"/>
                                </a:rPr>
                                <m:t>𝑡</m:t>
                              </m:r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나눔고딕" panose="020D0804000000000000" pitchFamily="50" charset="-127"/>
                                </a:rPr>
                                <m:t>, </m:t>
                              </m:r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나눔고딕" panose="020D0804000000000000" pitchFamily="50" charset="-127"/>
                                </a:rPr>
                                <m:t>𝑎𝑡</m:t>
                              </m:r>
                            </m:e>
                          </m:d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나눔고딕" panose="020D0804000000000000" pitchFamily="50" charset="-127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ko-KR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6EC6CB0-C4B0-47DD-A491-EE9E2990F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009" y="5615934"/>
                <a:ext cx="3292932" cy="374526"/>
              </a:xfrm>
              <a:prstGeom prst="rect">
                <a:avLst/>
              </a:prstGeom>
              <a:blipFill>
                <a:blip r:embed="rId12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41831050"/>
      </p:ext>
    </p:extLst>
  </p:cSld>
  <p:clrMapOvr>
    <a:masterClrMapping/>
  </p:clrMapOvr>
  <p:transition advTm="69225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나눔고딕" panose="020D0804000000000000" pitchFamily="50" charset="-127"/>
                <a:cs typeface="Arial" panose="020B0604020202020204" pitchFamily="34" charset="0"/>
              </a:rPr>
              <a:t>Related Work (1/2)</a:t>
            </a:r>
            <a:endParaRPr lang="ko-KR" altLang="en-US" dirty="0">
              <a:ea typeface="나눔고딕" panose="020D0804000000000000" pitchFamily="50" charset="-127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ko-KR" sz="2000" b="1" dirty="0">
                    <a:ea typeface="나눔고딕" panose="020D0804000000000000" pitchFamily="50" charset="-127"/>
                  </a:rPr>
                  <a:t>DRL-based Service Migration [2]</a:t>
                </a:r>
              </a:p>
              <a:p>
                <a:pPr lvl="1"/>
                <a:r>
                  <a:rPr lang="en-US" altLang="ko-KR" sz="1600" i="1" dirty="0">
                    <a:ea typeface="나눔고딕" panose="020D0804000000000000" pitchFamily="50" charset="-127"/>
                  </a:rPr>
                  <a:t>State</a:t>
                </a:r>
                <a:r>
                  <a:rPr lang="en-US" altLang="ko-KR" sz="1600" dirty="0">
                    <a:ea typeface="나눔고딕" panose="020D0804000000000000" pitchFamily="50" charset="-127"/>
                  </a:rPr>
                  <a:t>: distance between mobile user and service host server</a:t>
                </a:r>
              </a:p>
              <a:p>
                <a:pPr lvl="1"/>
                <a:r>
                  <a:rPr lang="en-US" altLang="ko-KR" sz="1600" i="1" dirty="0">
                    <a:ea typeface="나눔고딕" panose="020D0804000000000000" pitchFamily="50" charset="-127"/>
                  </a:rPr>
                  <a:t>Action</a:t>
                </a:r>
                <a:r>
                  <a:rPr lang="en-US" altLang="ko-KR" sz="1600" dirty="0">
                    <a:ea typeface="나눔고딕" panose="020D0804000000000000" pitchFamily="50" charset="-127"/>
                  </a:rPr>
                  <a:t>: migrate service to the server closest to user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sz="1600" b="1" i="1" smtClean="0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𝑹𝒆𝒘𝒂𝒓𝒅</m:t>
                    </m:r>
                    <m:r>
                      <a:rPr lang="en-US" altLang="ko-KR" sz="1600" b="1" i="1" smtClean="0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=</m:t>
                    </m:r>
                    <m:r>
                      <a:rPr lang="en-US" altLang="ko-KR" sz="1600" b="1" i="1" smtClean="0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𝒎𝒂𝒙𝑸𝒐𝑺</m:t>
                    </m:r>
                    <m:r>
                      <a:rPr lang="en-US" altLang="ko-KR" sz="1600" b="1" i="1" smtClean="0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 −</m:t>
                    </m:r>
                    <m:r>
                      <a:rPr lang="en-US" altLang="ko-KR" sz="1600" b="1" i="1" smtClean="0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𝒎𝒊𝒈𝒓𝒂𝒕𝒊𝒐𝒏</m:t>
                    </m:r>
                    <m:r>
                      <a:rPr lang="en-US" altLang="ko-KR" sz="1600" b="1" i="1" smtClean="0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_</m:t>
                    </m:r>
                    <m:r>
                      <a:rPr lang="en-US" altLang="ko-KR" sz="1600" b="1" i="1" smtClean="0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𝒄𝒐𝒔𝒕</m:t>
                    </m:r>
                    <m:r>
                      <a:rPr lang="en-US" altLang="ko-KR" sz="1600" b="1" i="1" smtClean="0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(</m:t>
                    </m:r>
                    <m:r>
                      <a:rPr lang="en-US" altLang="ko-KR" sz="1600" b="1" i="1" smtClean="0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𝒃𝒂𝒏𝒅𝒘𝒊𝒅𝒕𝒉</m:t>
                    </m:r>
                    <m:r>
                      <a:rPr lang="en-US" altLang="ko-KR" sz="1600" b="1" i="1" smtClean="0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)</m:t>
                    </m:r>
                  </m:oMath>
                </a14:m>
                <a:endParaRPr lang="en-US" altLang="ko-KR" sz="1400" b="1" dirty="0">
                  <a:ea typeface="나눔고딕" panose="020D0804000000000000" pitchFamily="50" charset="-127"/>
                </a:endParaRPr>
              </a:p>
              <a:p>
                <a:pPr lvl="1"/>
                <a:endParaRPr lang="en-US" altLang="ko-KR" sz="1600" b="1" dirty="0">
                  <a:ea typeface="나눔고딕" panose="020D0804000000000000" pitchFamily="50" charset="-127"/>
                </a:endParaRPr>
              </a:p>
              <a:p>
                <a:r>
                  <a:rPr lang="en-US" altLang="ko-KR" sz="2000" b="1" dirty="0">
                    <a:ea typeface="나눔고딕" panose="020D0804000000000000" pitchFamily="50" charset="-127"/>
                  </a:rPr>
                  <a:t>DRL-based Load Balancing [4]</a:t>
                </a:r>
              </a:p>
              <a:p>
                <a:pPr lvl="1"/>
                <a:r>
                  <a:rPr lang="en-US" altLang="ko-KR" sz="1600" i="1" dirty="0">
                    <a:ea typeface="나눔고딕" panose="020D0804000000000000" pitchFamily="50" charset="-127"/>
                  </a:rPr>
                  <a:t>State</a:t>
                </a:r>
                <a:r>
                  <a:rPr lang="en-US" altLang="ko-KR" sz="1600" dirty="0">
                    <a:ea typeface="나눔고딕" panose="020D0804000000000000" pitchFamily="50" charset="-127"/>
                  </a:rPr>
                  <a:t>: CPU utilization of servers</a:t>
                </a:r>
              </a:p>
              <a:p>
                <a:pPr lvl="1"/>
                <a:r>
                  <a:rPr lang="en-US" altLang="ko-KR" sz="1600" i="1" dirty="0">
                    <a:ea typeface="나눔고딕" panose="020D0804000000000000" pitchFamily="50" charset="-127"/>
                  </a:rPr>
                  <a:t>Action</a:t>
                </a:r>
                <a:r>
                  <a:rPr lang="en-US" altLang="ko-KR" sz="1600" dirty="0">
                    <a:ea typeface="나눔고딕" panose="020D0804000000000000" pitchFamily="50" charset="-127"/>
                  </a:rPr>
                  <a:t>: migrate service running in overloaded server to normal server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sz="1600" b="1" i="1" smtClean="0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𝑹𝒆𝒘𝒂𝒓𝒅</m:t>
                    </m:r>
                    <m:r>
                      <a:rPr lang="en-US" altLang="ko-KR" sz="1600" b="1" i="1" smtClean="0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=</m:t>
                    </m:r>
                    <m:f>
                      <m:fPr>
                        <m:ctrlPr>
                          <a:rPr lang="en-US" altLang="ko-KR" sz="1600" b="1" i="1" smtClean="0">
                            <a:latin typeface="Cambria Math" panose="02040503050406030204" pitchFamily="18" charset="0"/>
                            <a:ea typeface="나눔고딕" panose="020D0804000000000000" pitchFamily="50" charset="-127"/>
                          </a:rPr>
                        </m:ctrlPr>
                      </m:fPr>
                      <m:num>
                        <m:r>
                          <a:rPr lang="en-US" altLang="ko-KR" sz="1600" b="1" i="1" smtClean="0">
                            <a:latin typeface="Cambria Math" panose="02040503050406030204" pitchFamily="18" charset="0"/>
                            <a:ea typeface="나눔고딕" panose="020D0804000000000000" pitchFamily="50" charset="-127"/>
                          </a:rPr>
                          <m:t>𝟏</m:t>
                        </m:r>
                      </m:num>
                      <m:den>
                        <m:r>
                          <a:rPr lang="en-US" altLang="ko-KR" sz="1600" b="1" i="1">
                            <a:latin typeface="Cambria Math" panose="02040503050406030204" pitchFamily="18" charset="0"/>
                            <a:ea typeface="나눔고딕" panose="020D0804000000000000" pitchFamily="50" charset="-127"/>
                          </a:rPr>
                          <m:t>𝒎𝒊𝒈𝒓𝒂𝒕𝒊𝒐𝒏</m:t>
                        </m:r>
                        <m:r>
                          <a:rPr lang="en-US" altLang="ko-KR" sz="1600" b="1" i="1" smtClean="0">
                            <a:latin typeface="Cambria Math" panose="02040503050406030204" pitchFamily="18" charset="0"/>
                            <a:ea typeface="나눔고딕" panose="020D0804000000000000" pitchFamily="50" charset="-127"/>
                          </a:rPr>
                          <m:t>_</m:t>
                        </m:r>
                        <m:r>
                          <a:rPr lang="en-US" altLang="ko-KR" sz="1600" b="1" i="1" smtClean="0">
                            <a:latin typeface="Cambria Math" panose="02040503050406030204" pitchFamily="18" charset="0"/>
                            <a:ea typeface="나눔고딕" panose="020D0804000000000000" pitchFamily="50" charset="-127"/>
                          </a:rPr>
                          <m:t>𝒄𝒐𝒔𝒕</m:t>
                        </m:r>
                        <m:r>
                          <a:rPr lang="en-US" altLang="ko-KR" sz="1600" b="1" i="1" smtClean="0">
                            <a:latin typeface="Cambria Math" panose="02040503050406030204" pitchFamily="18" charset="0"/>
                            <a:ea typeface="나눔고딕" panose="020D0804000000000000" pitchFamily="50" charset="-127"/>
                          </a:rPr>
                          <m:t>(</m:t>
                        </m:r>
                        <m:r>
                          <a:rPr lang="en-US" altLang="ko-KR" sz="1600" b="1" i="1" smtClean="0">
                            <a:latin typeface="Cambria Math" panose="02040503050406030204" pitchFamily="18" charset="0"/>
                            <a:ea typeface="나눔고딕" panose="020D0804000000000000" pitchFamily="50" charset="-127"/>
                          </a:rPr>
                          <m:t>𝒆𝒏𝒆𝒓𝒈𝒚</m:t>
                        </m:r>
                        <m:r>
                          <a:rPr lang="en-US" altLang="ko-KR" sz="1600" b="1" i="1" smtClean="0">
                            <a:latin typeface="Cambria Math" panose="02040503050406030204" pitchFamily="18" charset="0"/>
                            <a:ea typeface="나눔고딕" panose="020D0804000000000000" pitchFamily="50" charset="-127"/>
                          </a:rPr>
                          <m:t>) + </m:t>
                        </m:r>
                        <m:r>
                          <a:rPr lang="en-US" altLang="ko-KR" sz="1600" b="1" i="1">
                            <a:latin typeface="Cambria Math" panose="02040503050406030204" pitchFamily="18" charset="0"/>
                            <a:ea typeface="나눔고딕" panose="020D0804000000000000" pitchFamily="50" charset="-127"/>
                          </a:rPr>
                          <m:t>𝑺𝑳𝑨</m:t>
                        </m:r>
                        <m:r>
                          <a:rPr lang="en-US" altLang="ko-KR" sz="1600" b="1" i="1">
                            <a:latin typeface="Cambria Math" panose="02040503050406030204" pitchFamily="18" charset="0"/>
                            <a:ea typeface="나눔고딕" panose="020D0804000000000000" pitchFamily="50" charset="-127"/>
                          </a:rPr>
                          <m:t>_</m:t>
                        </m:r>
                        <m:r>
                          <a:rPr lang="en-US" altLang="ko-KR" sz="1600" b="1" i="1">
                            <a:latin typeface="Cambria Math" panose="02040503050406030204" pitchFamily="18" charset="0"/>
                            <a:ea typeface="나눔고딕" panose="020D0804000000000000" pitchFamily="50" charset="-127"/>
                          </a:rPr>
                          <m:t>𝒗𝒊𝒐𝒍𝒂𝒕𝒊𝒐𝒏</m:t>
                        </m:r>
                        <m:r>
                          <a:rPr lang="en-US" altLang="ko-KR" sz="1600" b="1" i="1">
                            <a:latin typeface="Cambria Math" panose="02040503050406030204" pitchFamily="18" charset="0"/>
                            <a:ea typeface="나눔고딕" panose="020D0804000000000000" pitchFamily="50" charset="-127"/>
                          </a:rPr>
                          <m:t>_</m:t>
                        </m:r>
                        <m:r>
                          <a:rPr lang="en-US" altLang="ko-KR" sz="1600" b="1" i="1">
                            <a:latin typeface="Cambria Math" panose="02040503050406030204" pitchFamily="18" charset="0"/>
                            <a:ea typeface="나눔고딕" panose="020D0804000000000000" pitchFamily="50" charset="-127"/>
                          </a:rPr>
                          <m:t>𝒇𝒆𝒆</m:t>
                        </m:r>
                      </m:den>
                    </m:f>
                  </m:oMath>
                </a14:m>
                <a:endParaRPr lang="en-US" altLang="ko-KR" sz="1600" b="1" dirty="0">
                  <a:ea typeface="나눔고딕" panose="020D0804000000000000" pitchFamily="50" charset="-127"/>
                </a:endParaRPr>
              </a:p>
              <a:p>
                <a:pPr lvl="1"/>
                <a:endParaRPr lang="en-US" altLang="ko-KR" sz="1600" b="1" dirty="0">
                  <a:ea typeface="나눔고딕" panose="020D0804000000000000" pitchFamily="50" charset="-127"/>
                </a:endParaRPr>
              </a:p>
              <a:p>
                <a:r>
                  <a:rPr lang="en-US" altLang="ko-KR" sz="2000" b="1" dirty="0">
                    <a:ea typeface="나눔고딕" panose="020D0804000000000000" pitchFamily="50" charset="-127"/>
                  </a:rPr>
                  <a:t>DRL-based Virtual Network Function (VNF) Placement [5]</a:t>
                </a:r>
              </a:p>
              <a:p>
                <a:pPr lvl="1"/>
                <a:r>
                  <a:rPr lang="en-US" altLang="ko-KR" sz="1600" i="1" dirty="0">
                    <a:ea typeface="나눔고딕" panose="020D0804000000000000" pitchFamily="50" charset="-127"/>
                  </a:rPr>
                  <a:t>State</a:t>
                </a:r>
                <a:r>
                  <a:rPr lang="en-US" altLang="ko-KR" sz="1600" dirty="0">
                    <a:ea typeface="나눔고딕" panose="020D0804000000000000" pitchFamily="50" charset="-127"/>
                  </a:rPr>
                  <a:t>: VNF spec (resources, SLAs), server resources, link bandwidth</a:t>
                </a:r>
              </a:p>
              <a:p>
                <a:pPr lvl="1"/>
                <a:r>
                  <a:rPr lang="en-US" altLang="ko-KR" sz="1600" i="1" dirty="0">
                    <a:ea typeface="나눔고딕" panose="020D0804000000000000" pitchFamily="50" charset="-127"/>
                  </a:rPr>
                  <a:t>Action</a:t>
                </a:r>
                <a:r>
                  <a:rPr lang="en-US" altLang="ko-KR" sz="1600" dirty="0">
                    <a:ea typeface="나눔고딕" panose="020D0804000000000000" pitchFamily="50" charset="-127"/>
                  </a:rPr>
                  <a:t>: migrate service to the server with highest fitness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sz="1600" b="1" i="1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𝑹𝒆𝒘𝒂𝒓𝒅</m:t>
                    </m:r>
                    <m:r>
                      <a:rPr lang="en-US" altLang="ko-KR" sz="1600" b="1" i="1" smtClean="0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=</m:t>
                    </m:r>
                    <m:f>
                      <m:fPr>
                        <m:ctrlPr>
                          <a:rPr lang="en-US" altLang="ko-KR" sz="1600" b="1" i="1" smtClean="0">
                            <a:latin typeface="Cambria Math" panose="02040503050406030204" pitchFamily="18" charset="0"/>
                            <a:ea typeface="나눔고딕" panose="020D0804000000000000" pitchFamily="50" charset="-127"/>
                          </a:rPr>
                        </m:ctrlPr>
                      </m:fPr>
                      <m:num>
                        <m:r>
                          <a:rPr lang="en-US" altLang="ko-KR" sz="1600" b="1" i="1" smtClean="0">
                            <a:latin typeface="Cambria Math" panose="02040503050406030204" pitchFamily="18" charset="0"/>
                            <a:ea typeface="나눔고딕" panose="020D0804000000000000" pitchFamily="50" charset="-127"/>
                          </a:rPr>
                          <m:t>𝟏</m:t>
                        </m:r>
                      </m:num>
                      <m:den>
                        <m:r>
                          <a:rPr lang="en-US" altLang="ko-KR" sz="1600" b="1" i="1" smtClean="0">
                            <a:latin typeface="Cambria Math" panose="02040503050406030204" pitchFamily="18" charset="0"/>
                            <a:ea typeface="나눔고딕" panose="020D0804000000000000" pitchFamily="50" charset="-127"/>
                          </a:rPr>
                          <m:t>𝒂𝒗𝒆𝒓𝒂𝒈𝒆</m:t>
                        </m:r>
                        <m:r>
                          <a:rPr lang="en-US" altLang="ko-KR" sz="1600" b="1" i="1" smtClean="0">
                            <a:latin typeface="Cambria Math" panose="02040503050406030204" pitchFamily="18" charset="0"/>
                            <a:ea typeface="나눔고딕" panose="020D0804000000000000" pitchFamily="50" charset="-127"/>
                          </a:rPr>
                          <m:t>_</m:t>
                        </m:r>
                        <m:r>
                          <a:rPr lang="en-US" altLang="ko-KR" sz="1600" b="1" i="1" smtClean="0">
                            <a:latin typeface="Cambria Math" panose="02040503050406030204" pitchFamily="18" charset="0"/>
                            <a:ea typeface="나눔고딕" panose="020D0804000000000000" pitchFamily="50" charset="-127"/>
                          </a:rPr>
                          <m:t>𝒔𝒆𝒓𝒗𝒊𝒄𝒆</m:t>
                        </m:r>
                        <m:r>
                          <a:rPr lang="en-US" altLang="ko-KR" sz="1600" b="1" i="1" smtClean="0">
                            <a:latin typeface="Cambria Math" panose="02040503050406030204" pitchFamily="18" charset="0"/>
                            <a:ea typeface="나눔고딕" panose="020D0804000000000000" pitchFamily="50" charset="-127"/>
                          </a:rPr>
                          <m:t>_</m:t>
                        </m:r>
                        <m:r>
                          <a:rPr lang="en-US" altLang="ko-KR" sz="1600" b="1" i="1" smtClean="0">
                            <a:latin typeface="Cambria Math" panose="02040503050406030204" pitchFamily="18" charset="0"/>
                            <a:ea typeface="나눔고딕" panose="020D0804000000000000" pitchFamily="50" charset="-127"/>
                          </a:rPr>
                          <m:t>𝒍𝒂𝒕𝒆𝒏𝒄𝒚</m:t>
                        </m:r>
                      </m:den>
                    </m:f>
                  </m:oMath>
                </a14:m>
                <a:endParaRPr lang="en-US" altLang="ko-KR" sz="1600" b="1" dirty="0">
                  <a:ea typeface="나눔고딕" panose="020D0804000000000000" pitchFamily="50" charset="-127"/>
                </a:endParaRPr>
              </a:p>
              <a:p>
                <a:endParaRPr lang="en-US" altLang="ko-KR" sz="800" b="1" dirty="0">
                  <a:ea typeface="나눔고딕" panose="020D0804000000000000" pitchFamily="50" charset="-127"/>
                </a:endParaRPr>
              </a:p>
              <a:p>
                <a:endParaRPr lang="en-US" altLang="ko-KR" sz="1600" dirty="0">
                  <a:ea typeface="나눔고딕" panose="020D0804000000000000" pitchFamily="50" charset="-127"/>
                </a:endParaRPr>
              </a:p>
              <a:p>
                <a:endParaRPr lang="en-US" altLang="ko-KR" sz="2400" b="1" dirty="0">
                  <a:ea typeface="나눔고딕" panose="020D0804000000000000" pitchFamily="50" charset="-127"/>
                </a:endParaRPr>
              </a:p>
              <a:p>
                <a:endParaRPr lang="en-US" altLang="ko-KR" sz="2400" b="1" dirty="0">
                  <a:ea typeface="나눔고딕" panose="020D0804000000000000" pitchFamily="50" charset="-127"/>
                </a:endParaRPr>
              </a:p>
              <a:p>
                <a:endParaRPr lang="en-US" altLang="ko-KR" sz="2400" b="1" dirty="0">
                  <a:ea typeface="나눔고딕" panose="020D0804000000000000" pitchFamily="50" charset="-127"/>
                </a:endParaRPr>
              </a:p>
              <a:p>
                <a:endParaRPr lang="en-US" altLang="ko-KR" sz="2400" b="1" dirty="0">
                  <a:ea typeface="나눔고딕" panose="020D0804000000000000" pitchFamily="50" charset="-127"/>
                </a:endParaRPr>
              </a:p>
              <a:p>
                <a:endParaRPr lang="en-US" altLang="ko-KR" sz="2400" b="1" dirty="0">
                  <a:ea typeface="나눔고딕" panose="020D0804000000000000" pitchFamily="50" charset="-127"/>
                </a:endParaRPr>
              </a:p>
              <a:p>
                <a:endParaRPr lang="en-US" altLang="ko-KR" sz="2400" b="1" dirty="0">
                  <a:ea typeface="나눔고딕" panose="020D0804000000000000" pitchFamily="50" charset="-127"/>
                </a:endParaRPr>
              </a:p>
              <a:p>
                <a:pPr lvl="1"/>
                <a:endParaRPr lang="en-US" altLang="ko-KR" sz="2000" b="1" dirty="0">
                  <a:ea typeface="나눔고딕" panose="020D0804000000000000" pitchFamily="50" charset="-127"/>
                </a:endParaRPr>
              </a:p>
              <a:p>
                <a:pPr lvl="1"/>
                <a:endParaRPr lang="en-US" altLang="ko-KR" sz="2000" b="1" dirty="0">
                  <a:ea typeface="나눔고딕" panose="020D0804000000000000" pitchFamily="50" charset="-127"/>
                </a:endParaRPr>
              </a:p>
              <a:p>
                <a:endParaRPr lang="en-US" altLang="ko-KR" sz="2400" b="1" dirty="0">
                  <a:ea typeface="나눔고딕" panose="020D0804000000000000" pitchFamily="50" charset="-127"/>
                </a:endParaRP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464" t="-43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그룹 4">
            <a:extLst>
              <a:ext uri="{FF2B5EF4-FFF2-40B4-BE49-F238E27FC236}">
                <a16:creationId xmlns:a16="http://schemas.microsoft.com/office/drawing/2014/main" id="{ADDA4D8F-347A-48F7-B1B4-5C406DAFA4D7}"/>
              </a:ext>
            </a:extLst>
          </p:cNvPr>
          <p:cNvGrpSpPr/>
          <p:nvPr/>
        </p:nvGrpSpPr>
        <p:grpSpPr>
          <a:xfrm>
            <a:off x="7968208" y="769218"/>
            <a:ext cx="3810372" cy="2808662"/>
            <a:chOff x="8190284" y="1988840"/>
            <a:chExt cx="3810372" cy="2808662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CF76192B-CBC4-4A51-9B47-02B66D3CA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90284" y="1988840"/>
              <a:ext cx="3810372" cy="249625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449742C-72A6-41C2-8F68-CAD2719A5961}"/>
                </a:ext>
              </a:extLst>
            </p:cNvPr>
            <p:cNvSpPr txBox="1"/>
            <p:nvPr/>
          </p:nvSpPr>
          <p:spPr>
            <a:xfrm>
              <a:off x="9134152" y="4520503"/>
              <a:ext cx="19226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atin typeface="Arial" panose="020B0604020202020204" pitchFamily="34" charset="0"/>
                  <a:ea typeface="나눔고딕" panose="020D0804000000000000" pitchFamily="50" charset="-127"/>
                  <a:cs typeface="Arial" panose="020B0604020202020204" pitchFamily="34" charset="0"/>
                </a:rPr>
                <a:t>&lt;Service migration&gt;</a:t>
              </a:r>
              <a:endParaRPr lang="ko-KR" altLang="en-US" sz="1200" b="1" dirty="0">
                <a:latin typeface="Arial" panose="020B0604020202020204" pitchFamily="34" charset="0"/>
                <a:ea typeface="나눔고딕" panose="020D0804000000000000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659698E8-B06D-4444-BFDA-F4B6CA362DC9}"/>
              </a:ext>
            </a:extLst>
          </p:cNvPr>
          <p:cNvGrpSpPr/>
          <p:nvPr/>
        </p:nvGrpSpPr>
        <p:grpSpPr>
          <a:xfrm>
            <a:off x="7384467" y="4253603"/>
            <a:ext cx="4394168" cy="2127725"/>
            <a:chOff x="7573446" y="1229267"/>
            <a:chExt cx="4394168" cy="2127725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5387C4CF-2CA0-4BB2-9239-36189C93A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73446" y="1229267"/>
              <a:ext cx="4394168" cy="205571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87FC360-37C6-478C-81E9-8121F3105890}"/>
                </a:ext>
              </a:extLst>
            </p:cNvPr>
            <p:cNvSpPr txBox="1"/>
            <p:nvPr/>
          </p:nvSpPr>
          <p:spPr>
            <a:xfrm>
              <a:off x="8404537" y="3079993"/>
              <a:ext cx="273198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atin typeface="Arial" panose="020B0604020202020204" pitchFamily="34" charset="0"/>
                  <a:ea typeface="나눔고딕" panose="020D0804000000000000" pitchFamily="50" charset="-127"/>
                  <a:cs typeface="Arial" panose="020B0604020202020204" pitchFamily="34" charset="0"/>
                </a:rPr>
                <a:t>&lt;Load balancing via migration&gt;</a:t>
              </a:r>
              <a:endParaRPr lang="ko-KR" altLang="en-US" sz="1200" b="1" dirty="0">
                <a:latin typeface="Arial" panose="020B0604020202020204" pitchFamily="34" charset="0"/>
                <a:ea typeface="나눔고딕" panose="020D0804000000000000" pitchFamily="50" charset="-127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83618885"/>
      </p:ext>
    </p:extLst>
  </p:cSld>
  <p:clrMapOvr>
    <a:masterClrMapping/>
  </p:clrMapOvr>
  <p:transition advTm="69225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나눔고딕" panose="020D0804000000000000" pitchFamily="50" charset="-127"/>
                <a:cs typeface="Arial" panose="020B0604020202020204" pitchFamily="34" charset="0"/>
              </a:rPr>
              <a:t>Related Work (2/2)</a:t>
            </a:r>
            <a:endParaRPr lang="ko-KR" altLang="en-US" dirty="0">
              <a:ea typeface="나눔고딕" panose="020D08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1344" y="980728"/>
            <a:ext cx="11809312" cy="5616624"/>
          </a:xfrm>
        </p:spPr>
        <p:txBody>
          <a:bodyPr>
            <a:normAutofit/>
          </a:bodyPr>
          <a:lstStyle/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pPr lvl="1"/>
            <a:endParaRPr lang="en-US" altLang="ko-KR" sz="2000" b="1" dirty="0">
              <a:ea typeface="나눔고딕" panose="020D0804000000000000" pitchFamily="50" charset="-127"/>
            </a:endParaRPr>
          </a:p>
          <a:p>
            <a:pPr lvl="1"/>
            <a:endParaRPr lang="en-US" altLang="ko-KR" sz="2000" b="1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2B930A85-E44D-421B-AEA7-D68508C756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024046"/>
              </p:ext>
            </p:extLst>
          </p:nvPr>
        </p:nvGraphicFramePr>
        <p:xfrm>
          <a:off x="191342" y="908720"/>
          <a:ext cx="11737306" cy="5616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30">
                  <a:extLst>
                    <a:ext uri="{9D8B030D-6E8A-4147-A177-3AD203B41FA5}">
                      <a16:colId xmlns:a16="http://schemas.microsoft.com/office/drawing/2014/main" val="201925613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266789674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993989384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29647323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356868408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51780465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25410695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60043744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927616192"/>
                    </a:ext>
                  </a:extLst>
                </a:gridCol>
              </a:tblGrid>
              <a:tr h="902963"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</a:t>
                      </a:r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DRL algorithm</a:t>
                      </a:r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</a:t>
                      </a:r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</a:t>
                      </a:r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Reward</a:t>
                      </a:r>
                      <a:b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(objectives)</a:t>
                      </a:r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concurrent migration</a:t>
                      </a:r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 SLA latency</a:t>
                      </a:r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 SLA availability</a:t>
                      </a:r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Edge computing topology</a:t>
                      </a:r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191258"/>
                  </a:ext>
                </a:extLst>
              </a:tr>
              <a:tr h="8026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50" charset="-127"/>
                          <a:cs typeface="Arial" panose="020B0604020202020204" pitchFamily="34" charset="0"/>
                        </a:rPr>
                        <a:t>Zhang et al. 2019 [2]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50" charset="-127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DQN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 b/w user and service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Migrate service to closest server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Min. BW consumption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570890"/>
                  </a:ext>
                </a:extLst>
              </a:tr>
              <a:tr h="8026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50" charset="-127"/>
                          <a:cs typeface="Arial" panose="020B0604020202020204" pitchFamily="34" charset="0"/>
                        </a:rPr>
                        <a:t>Wang et al. 2020 [3]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50" charset="-127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DQN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Service delay,</a:t>
                      </a:r>
                      <a:b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# of service request,</a:t>
                      </a:r>
                      <a:b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VM size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Migrate service to server whose migration cost is least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Min. service latency,</a:t>
                      </a:r>
                      <a:br>
                        <a:rPr lang="en-US" altLang="ko-K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altLang="ko-K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Min. BW consumption</a:t>
                      </a:r>
                    </a:p>
                    <a:p>
                      <a:pPr algn="l" latinLnBrk="1"/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107594"/>
                  </a:ext>
                </a:extLst>
              </a:tr>
              <a:tr h="8026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50" charset="-127"/>
                          <a:cs typeface="Arial" panose="020B0604020202020204" pitchFamily="34" charset="0"/>
                        </a:rPr>
                        <a:t>Zeng et al. 2022 [4]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50" charset="-127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DQN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Predicted server loads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Migrate service in overloaded server to another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Min. energy consump.,</a:t>
                      </a:r>
                    </a:p>
                    <a:p>
                      <a:pPr algn="l" latinLnBrk="1"/>
                      <a:r>
                        <a:rPr lang="en-US" altLang="ko-K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Min. # SLA violation (CPU util. 100%)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970028"/>
                  </a:ext>
                </a:extLst>
              </a:tr>
              <a:tr h="8026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50" charset="-127"/>
                          <a:cs typeface="Arial" panose="020B0604020202020204" pitchFamily="34" charset="0"/>
                        </a:rPr>
                        <a:t>Dalgkitsis </a:t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50" charset="-127"/>
                          <a:cs typeface="Arial" panose="020B0604020202020204" pitchFamily="34" charset="0"/>
                        </a:rPr>
                      </a:b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50" charset="-127"/>
                          <a:cs typeface="Arial" panose="020B0604020202020204" pitchFamily="34" charset="0"/>
                        </a:rPr>
                        <a:t>et al. 2020 [5]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50" charset="-127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DDPG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VNF request,</a:t>
                      </a:r>
                    </a:p>
                    <a:p>
                      <a:pPr algn="l" latinLnBrk="1"/>
                      <a:r>
                        <a:rPr lang="en-US" altLang="ko-K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Server loads,</a:t>
                      </a:r>
                    </a:p>
                    <a:p>
                      <a:pPr algn="l" latinLnBrk="1"/>
                      <a:r>
                        <a:rPr lang="en-US" altLang="ko-K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 BW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Migrate VNF to server w/ highest fitness 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Min. service latency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205665"/>
                  </a:ext>
                </a:extLst>
              </a:tr>
              <a:tr h="8026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50" charset="-127"/>
                          <a:cs typeface="Arial" panose="020B0604020202020204" pitchFamily="34" charset="0"/>
                        </a:rPr>
                        <a:t>Dai et al. 2021 [6]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itchFamily="50" charset="-127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Multi-agent Actor-Critic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 request,</a:t>
                      </a:r>
                    </a:p>
                    <a:p>
                      <a:pPr algn="l" latinLnBrk="1"/>
                      <a:r>
                        <a:rPr lang="en-US" altLang="ko-K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Server loads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Migrate service to server w/ highest fitness 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Min. BW consump.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459079"/>
                  </a:ext>
                </a:extLst>
              </a:tr>
              <a:tr h="70049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Proposed</a:t>
                      </a:r>
                      <a:endParaRPr lang="ko-KR" altLang="en-US" sz="12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Multi-agent DQN / </a:t>
                      </a:r>
                      <a:br>
                        <a:rPr lang="en-US" altLang="ko-KR" sz="12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altLang="ko-KR" sz="1200" b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Actor-Critic</a:t>
                      </a:r>
                      <a:endParaRPr lang="ko-KR" altLang="en-US" sz="12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 request (spec),</a:t>
                      </a:r>
                    </a:p>
                    <a:p>
                      <a:pPr algn="l" latinLnBrk="1"/>
                      <a:r>
                        <a:rPr lang="en-US" altLang="ko-KR" sz="12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 loads</a:t>
                      </a:r>
                      <a:endParaRPr lang="ko-KR" altLang="en-US" sz="12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Migrate service to DC w/ highest fitness </a:t>
                      </a:r>
                      <a:endParaRPr lang="ko-KR" altLang="en-US" sz="12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Min. service latency,</a:t>
                      </a:r>
                    </a:p>
                    <a:p>
                      <a:pPr algn="l" latinLnBrk="1"/>
                      <a:r>
                        <a:rPr lang="en-US" altLang="ko-KR" sz="12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Max. service availability</a:t>
                      </a:r>
                      <a:endParaRPr lang="ko-KR" altLang="en-US" sz="12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ko-KR" altLang="en-US" sz="12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ko-KR" altLang="en-US" sz="12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ko-KR" altLang="en-US" sz="12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ko-KR" altLang="en-US" sz="12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436189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89A9C225-74D8-4C52-ADDF-98F0C9AFFD53}"/>
              </a:ext>
            </a:extLst>
          </p:cNvPr>
          <p:cNvSpPr txBox="1"/>
          <p:nvPr/>
        </p:nvSpPr>
        <p:spPr>
          <a:xfrm>
            <a:off x="2527855" y="628533"/>
            <a:ext cx="713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latin typeface="Arial" panose="020B0604020202020204" pitchFamily="34" charset="0"/>
                <a:ea typeface="나눔고딕" panose="020D0804000000000000" pitchFamily="50" charset="-127"/>
                <a:cs typeface="Arial" panose="020B0604020202020204" pitchFamily="34" charset="0"/>
              </a:rPr>
              <a:t>&lt;Comparison of related work in DRL-based dynamic service placement via migration &gt;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1691796"/>
      </p:ext>
    </p:extLst>
  </p:cSld>
  <p:clrMapOvr>
    <a:masterClrMapping/>
  </p:clrMapOvr>
  <p:transition advTm="69225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-4071" y="-13713"/>
            <a:ext cx="12192000" cy="6609029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617134" y="609776"/>
            <a:ext cx="2365218" cy="1470025"/>
          </a:xfrm>
        </p:spPr>
        <p:txBody>
          <a:bodyPr>
            <a:noAutofit/>
          </a:bodyPr>
          <a:lstStyle/>
          <a:p>
            <a:pPr algn="l"/>
            <a:r>
              <a:rPr lang="en-US" altLang="ko-KR" sz="3200" dirty="0">
                <a:latin typeface="Arial" panose="020B0604020202020204" pitchFamily="34" charset="0"/>
                <a:cs typeface="Arial" pitchFamily="34" charset="0"/>
              </a:rPr>
              <a:t>Table of </a:t>
            </a:r>
            <a:br>
              <a:rPr lang="en-US" altLang="ko-KR" sz="3200" dirty="0">
                <a:latin typeface="Arial" panose="020B0604020202020204" pitchFamily="34" charset="0"/>
                <a:cs typeface="Arial" pitchFamily="34" charset="0"/>
              </a:rPr>
            </a:br>
            <a:r>
              <a:rPr lang="en-US" altLang="ko-KR" sz="3200" dirty="0">
                <a:latin typeface="Arial" panose="020B0604020202020204" pitchFamily="34" charset="0"/>
                <a:cs typeface="Arial" pitchFamily="34" charset="0"/>
              </a:rPr>
              <a:t>Contents</a:t>
            </a:r>
            <a:endParaRPr lang="ko-KR" altLang="en-US" sz="32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0" name="부제목 2"/>
          <p:cNvSpPr txBox="1">
            <a:spLocks/>
          </p:cNvSpPr>
          <p:nvPr/>
        </p:nvSpPr>
        <p:spPr>
          <a:xfrm>
            <a:off x="5377731" y="845108"/>
            <a:ext cx="6814269" cy="5608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1450" indent="-51435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altLang="ko-KR" sz="2400" spc="-20" dirty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Introduction</a:t>
            </a:r>
          </a:p>
          <a:p>
            <a:pPr marL="171450" indent="-51435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altLang="ko-KR" sz="2400" spc="-20" dirty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Background and Related Work</a:t>
            </a:r>
          </a:p>
          <a:p>
            <a:pPr marL="171450" indent="-51435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altLang="ko-KR" sz="2400" u="sng" spc="-20" dirty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Dynamic Service Placement Control using Reinforcement Learning-based Live Migration</a:t>
            </a:r>
          </a:p>
          <a:p>
            <a:pPr marL="171450" indent="-51435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altLang="ko-KR" sz="2400" spc="-20" dirty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Implementation</a:t>
            </a:r>
          </a:p>
          <a:p>
            <a:pPr marL="171450" indent="-51435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altLang="ko-KR" sz="2400" spc="-20" dirty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Evaluation</a:t>
            </a:r>
          </a:p>
          <a:p>
            <a:pPr marL="171450" indent="-51435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altLang="ko-KR" sz="2400" spc="-20" dirty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Conclusion</a:t>
            </a:r>
          </a:p>
          <a:p>
            <a:pPr indent="-34290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ko-KR" sz="2400" spc="-20" dirty="0">
              <a:solidFill>
                <a:schemeClr val="bg1"/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  <a:p>
            <a:pPr indent="-34290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ko-KR" sz="2400" spc="-20" dirty="0">
              <a:solidFill>
                <a:schemeClr val="bg1"/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  <a:p>
            <a:pPr indent="-34290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ko-KR" sz="2400" spc="-2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나눔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256767"/>
      </p:ext>
    </p:extLst>
  </p:cSld>
  <p:clrMapOvr>
    <a:masterClrMapping/>
  </p:clrMapOvr>
  <p:transition advTm="19246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>
                <a:ea typeface="나눔고딕" panose="020D0804000000000000" pitchFamily="50" charset="-127"/>
                <a:cs typeface="Arial" panose="020B0604020202020204" pitchFamily="34" charset="0"/>
              </a:rPr>
              <a:t>Design of </a:t>
            </a:r>
            <a:r>
              <a:rPr lang="en-US" altLang="ko-KR" sz="3200" spc="-20" dirty="0">
                <a:ea typeface="나눔고딕" pitchFamily="50" charset="-127"/>
                <a:cs typeface="Arial" panose="020B0604020202020204" pitchFamily="34" charset="0"/>
              </a:rPr>
              <a:t>Dynamic Service Placement Control</a:t>
            </a:r>
            <a:r>
              <a:rPr lang="ko-KR" altLang="en-US" sz="3200" dirty="0">
                <a:ea typeface="나눔고딕" panose="020D0804000000000000" pitchFamily="50" charset="-127"/>
                <a:cs typeface="Arial" panose="020B0604020202020204" pitchFamily="34" charset="0"/>
              </a:rPr>
              <a:t> </a:t>
            </a:r>
            <a:r>
              <a:rPr lang="en-US" altLang="ko-KR" sz="3200" dirty="0">
                <a:ea typeface="나눔고딕" panose="020D0804000000000000" pitchFamily="50" charset="-127"/>
                <a:cs typeface="Arial" panose="020B0604020202020204" pitchFamily="34" charset="0"/>
              </a:rPr>
              <a:t>(1/5)</a:t>
            </a:r>
            <a:r>
              <a:rPr lang="ko-KR" altLang="en-US" sz="3200" dirty="0">
                <a:ea typeface="나눔고딕" panose="020D0804000000000000" pitchFamily="50" charset="-12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1344" y="764704"/>
            <a:ext cx="12000656" cy="5904656"/>
          </a:xfrm>
        </p:spPr>
        <p:txBody>
          <a:bodyPr>
            <a:normAutofit/>
          </a:bodyPr>
          <a:lstStyle/>
          <a:p>
            <a:r>
              <a:rPr lang="en-US" altLang="ko-KR" sz="2200" b="1" dirty="0">
                <a:ea typeface="나눔고딕" panose="020D0804000000000000" pitchFamily="50" charset="-127"/>
              </a:rPr>
              <a:t>Single-agent DRL Model for</a:t>
            </a:r>
            <a:r>
              <a:rPr lang="ko-KR" altLang="en-US" sz="2200" b="1" dirty="0">
                <a:ea typeface="나눔고딕" panose="020D0804000000000000" pitchFamily="50" charset="-127"/>
              </a:rPr>
              <a:t> </a:t>
            </a:r>
            <a:r>
              <a:rPr lang="en-US" altLang="ko-KR" sz="2200" b="1" dirty="0">
                <a:ea typeface="나눔고딕" panose="020D0804000000000000" pitchFamily="50" charset="-127"/>
              </a:rPr>
              <a:t>Dynamic Service Placement</a:t>
            </a:r>
          </a:p>
          <a:p>
            <a:pPr lvl="1"/>
            <a:r>
              <a:rPr lang="en-US" altLang="ko-KR" sz="1800" dirty="0">
                <a:solidFill>
                  <a:srgbClr val="0000FF"/>
                </a:solidFill>
                <a:ea typeface="나눔고딕" panose="020D0804000000000000" pitchFamily="50" charset="-127"/>
              </a:rPr>
              <a:t>Service-machine map </a:t>
            </a:r>
            <a:r>
              <a:rPr lang="en-US" altLang="ko-KR" sz="1800" dirty="0">
                <a:ea typeface="나눔고딕" panose="020D0804000000000000" pitchFamily="50" charset="-127"/>
              </a:rPr>
              <a:t>includes current metric to evaluate fitness b/w services and machines</a:t>
            </a:r>
          </a:p>
          <a:p>
            <a:pPr lvl="1"/>
            <a:r>
              <a:rPr lang="en-US" altLang="ko-KR" sz="1800" dirty="0">
                <a:solidFill>
                  <a:srgbClr val="0000FF"/>
                </a:solidFill>
                <a:ea typeface="나눔고딕" panose="020D0804000000000000" pitchFamily="50" charset="-127"/>
              </a:rPr>
              <a:t>Fitness score</a:t>
            </a:r>
            <a:r>
              <a:rPr lang="en-US" altLang="ko-KR" sz="1800" dirty="0">
                <a:ea typeface="나눔고딕" panose="020D0804000000000000" pitchFamily="50" charset="-127"/>
              </a:rPr>
              <a:t> of each service-machine pair represents how well they are matched in the given state (context)</a:t>
            </a:r>
          </a:p>
          <a:p>
            <a:pPr lvl="1"/>
            <a:r>
              <a:rPr lang="en-US" altLang="ko-KR" sz="1800" dirty="0">
                <a:solidFill>
                  <a:srgbClr val="0000FF"/>
                </a:solidFill>
                <a:ea typeface="나눔고딕" panose="020D0804000000000000" pitchFamily="50" charset="-127"/>
              </a:rPr>
              <a:t>Placement criteria</a:t>
            </a:r>
            <a:r>
              <a:rPr lang="en-US" altLang="ko-KR" sz="1800" dirty="0">
                <a:ea typeface="나눔고딕" panose="020D0804000000000000" pitchFamily="50" charset="-127"/>
              </a:rPr>
              <a:t>: a service instance should be placed in the machine with highest fitness score </a:t>
            </a:r>
          </a:p>
          <a:p>
            <a:pPr lvl="1"/>
            <a:endParaRPr lang="en-US" altLang="ko-KR" sz="1600" dirty="0">
              <a:ea typeface="나눔고딕" panose="020D0804000000000000" pitchFamily="50" charset="-127"/>
            </a:endParaRPr>
          </a:p>
          <a:p>
            <a:pPr lvl="1"/>
            <a:endParaRPr lang="en-US" altLang="ko-KR" sz="1600" dirty="0">
              <a:ea typeface="나눔고딕" panose="020D0804000000000000" pitchFamily="50" charset="-127"/>
            </a:endParaRPr>
          </a:p>
          <a:p>
            <a:pPr lvl="1"/>
            <a:endParaRPr lang="en-US" altLang="ko-KR" sz="1600" dirty="0">
              <a:ea typeface="나눔고딕" panose="020D0804000000000000" pitchFamily="50" charset="-127"/>
            </a:endParaRPr>
          </a:p>
        </p:txBody>
      </p:sp>
      <p:pic>
        <p:nvPicPr>
          <p:cNvPr id="61" name="그림 60">
            <a:extLst>
              <a:ext uri="{FF2B5EF4-FFF2-40B4-BE49-F238E27FC236}">
                <a16:creationId xmlns:a16="http://schemas.microsoft.com/office/drawing/2014/main" id="{037DCEC1-865D-48EC-A1CA-117D8346D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5263" y="4754258"/>
            <a:ext cx="2468049" cy="1840544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64A0EF2B-2334-499B-A207-11BD9761A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2827" y="4687622"/>
            <a:ext cx="4303173" cy="1907180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B9C7E02C-D5C2-49A3-B4C2-4B4AF24016AC}"/>
              </a:ext>
            </a:extLst>
          </p:cNvPr>
          <p:cNvSpPr txBox="1"/>
          <p:nvPr/>
        </p:nvSpPr>
        <p:spPr>
          <a:xfrm>
            <a:off x="9157381" y="2832833"/>
            <a:ext cx="3188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① Monitored observation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5" name="연결선: 꺾임 104">
            <a:extLst>
              <a:ext uri="{FF2B5EF4-FFF2-40B4-BE49-F238E27FC236}">
                <a16:creationId xmlns:a16="http://schemas.microsoft.com/office/drawing/2014/main" id="{8E5A8821-C90C-419D-B88C-C5ACF9F91C0A}"/>
              </a:ext>
            </a:extLst>
          </p:cNvPr>
          <p:cNvCxnSpPr>
            <a:cxnSpLocks/>
            <a:stCxn id="61" idx="3"/>
            <a:endCxn id="9" idx="3"/>
          </p:cNvCxnSpPr>
          <p:nvPr/>
        </p:nvCxnSpPr>
        <p:spPr>
          <a:xfrm flipH="1" flipV="1">
            <a:off x="9365745" y="3245945"/>
            <a:ext cx="897567" cy="2428585"/>
          </a:xfrm>
          <a:prstGeom prst="bentConnector3">
            <a:avLst>
              <a:gd name="adj1" fmla="val -54334"/>
            </a:avLst>
          </a:prstGeom>
          <a:ln w="38100">
            <a:solidFill>
              <a:schemeClr val="tx1"/>
            </a:solidFill>
            <a:prstDash val="sys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연결선: 꺾임 105">
            <a:extLst>
              <a:ext uri="{FF2B5EF4-FFF2-40B4-BE49-F238E27FC236}">
                <a16:creationId xmlns:a16="http://schemas.microsoft.com/office/drawing/2014/main" id="{813A950F-3CC0-4EFB-99CF-83A1093552BE}"/>
              </a:ext>
            </a:extLst>
          </p:cNvPr>
          <p:cNvCxnSpPr>
            <a:cxnSpLocks/>
            <a:stCxn id="9" idx="1"/>
            <a:endCxn id="67" idx="1"/>
          </p:cNvCxnSpPr>
          <p:nvPr/>
        </p:nvCxnSpPr>
        <p:spPr>
          <a:xfrm rot="10800000" flipV="1">
            <a:off x="1792827" y="3245944"/>
            <a:ext cx="1236816" cy="2395267"/>
          </a:xfrm>
          <a:prstGeom prst="bentConnector3">
            <a:avLst>
              <a:gd name="adj1" fmla="val 148261"/>
            </a:avLst>
          </a:prstGeom>
          <a:ln w="38100">
            <a:solidFill>
              <a:schemeClr val="tx1"/>
            </a:solidFill>
            <a:prstDash val="sys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CD644955-D78E-4280-9519-67556F420903}"/>
              </a:ext>
            </a:extLst>
          </p:cNvPr>
          <p:cNvSpPr txBox="1"/>
          <p:nvPr/>
        </p:nvSpPr>
        <p:spPr>
          <a:xfrm>
            <a:off x="690761" y="2850024"/>
            <a:ext cx="2468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② Input to Agent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4" name="연결선: 꺾임 113">
            <a:extLst>
              <a:ext uri="{FF2B5EF4-FFF2-40B4-BE49-F238E27FC236}">
                <a16:creationId xmlns:a16="http://schemas.microsoft.com/office/drawing/2014/main" id="{3ED25639-781F-4965-A7C0-C148E6717CED}"/>
              </a:ext>
            </a:extLst>
          </p:cNvPr>
          <p:cNvCxnSpPr>
            <a:cxnSpLocks/>
          </p:cNvCxnSpPr>
          <p:nvPr/>
        </p:nvCxnSpPr>
        <p:spPr>
          <a:xfrm flipV="1">
            <a:off x="2926460" y="5273898"/>
            <a:ext cx="380548" cy="34572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연결선: 꺾임 116">
            <a:extLst>
              <a:ext uri="{FF2B5EF4-FFF2-40B4-BE49-F238E27FC236}">
                <a16:creationId xmlns:a16="http://schemas.microsoft.com/office/drawing/2014/main" id="{FB6B6C4D-BBE2-4E83-BFC8-E8061F383F95}"/>
              </a:ext>
            </a:extLst>
          </p:cNvPr>
          <p:cNvCxnSpPr>
            <a:cxnSpLocks/>
          </p:cNvCxnSpPr>
          <p:nvPr/>
        </p:nvCxnSpPr>
        <p:spPr>
          <a:xfrm rot="5400000">
            <a:off x="4766211" y="5691365"/>
            <a:ext cx="207777" cy="3528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연결선: 꺾임 119">
            <a:extLst>
              <a:ext uri="{FF2B5EF4-FFF2-40B4-BE49-F238E27FC236}">
                <a16:creationId xmlns:a16="http://schemas.microsoft.com/office/drawing/2014/main" id="{BC3057EB-5C70-4D43-B09E-E2FE0ABF972A}"/>
              </a:ext>
            </a:extLst>
          </p:cNvPr>
          <p:cNvCxnSpPr>
            <a:cxnSpLocks/>
            <a:endCxn id="61" idx="1"/>
          </p:cNvCxnSpPr>
          <p:nvPr/>
        </p:nvCxnSpPr>
        <p:spPr>
          <a:xfrm flipV="1">
            <a:off x="5918307" y="5674530"/>
            <a:ext cx="1876956" cy="469168"/>
          </a:xfrm>
          <a:prstGeom prst="bentConnector3">
            <a:avLst>
              <a:gd name="adj1" fmla="val 90090"/>
            </a:avLst>
          </a:prstGeom>
          <a:ln w="38100">
            <a:solidFill>
              <a:schemeClr val="tx1"/>
            </a:solidFill>
            <a:prstDash val="sys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연결선: 꺾임 122">
            <a:extLst>
              <a:ext uri="{FF2B5EF4-FFF2-40B4-BE49-F238E27FC236}">
                <a16:creationId xmlns:a16="http://schemas.microsoft.com/office/drawing/2014/main" id="{2BE87441-7019-4D59-9FC2-98C580D16117}"/>
              </a:ext>
            </a:extLst>
          </p:cNvPr>
          <p:cNvCxnSpPr>
            <a:cxnSpLocks/>
            <a:endCxn id="67" idx="0"/>
          </p:cNvCxnSpPr>
          <p:nvPr/>
        </p:nvCxnSpPr>
        <p:spPr>
          <a:xfrm rot="10800000">
            <a:off x="3944415" y="4687622"/>
            <a:ext cx="3850849" cy="360890"/>
          </a:xfrm>
          <a:prstGeom prst="bentConnector4">
            <a:avLst>
              <a:gd name="adj1" fmla="val 22063"/>
              <a:gd name="adj2" fmla="val 163343"/>
            </a:avLst>
          </a:prstGeom>
          <a:ln w="38100">
            <a:solidFill>
              <a:schemeClr val="tx1"/>
            </a:solidFill>
            <a:prstDash val="sys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5BE1333B-586F-45BE-B2E1-6628703662DB}"/>
              </a:ext>
            </a:extLst>
          </p:cNvPr>
          <p:cNvSpPr txBox="1"/>
          <p:nvPr/>
        </p:nvSpPr>
        <p:spPr>
          <a:xfrm>
            <a:off x="1032143" y="4850546"/>
            <a:ext cx="284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③ Compute fitness</a:t>
            </a:r>
            <a:endParaRPr lang="en-US" altLang="ko-K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06A478CA-0308-4F12-992A-2DC9D10EDDA3}"/>
              </a:ext>
            </a:extLst>
          </p:cNvPr>
          <p:cNvSpPr txBox="1"/>
          <p:nvPr/>
        </p:nvSpPr>
        <p:spPr>
          <a:xfrm>
            <a:off x="5616429" y="5225712"/>
            <a:ext cx="2468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⑤ Perform </a:t>
            </a:r>
          </a:p>
          <a:p>
            <a:pPr algn="ctr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live migration of Service</a:t>
            </a:r>
            <a:r>
              <a:rPr lang="en-US" altLang="ko-KR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1..n</a:t>
            </a:r>
            <a:endParaRPr lang="ko-KR" altLang="en-US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ABC275E-67C0-4446-B468-22695CB11E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9643" y="2161045"/>
            <a:ext cx="6336102" cy="2169799"/>
          </a:xfrm>
          <a:prstGeom prst="rect">
            <a:avLst/>
          </a:prstGeom>
        </p:spPr>
      </p:pic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941B8D5D-6E62-4ADB-ADA7-326404D603E0}"/>
              </a:ext>
            </a:extLst>
          </p:cNvPr>
          <p:cNvSpPr/>
          <p:nvPr/>
        </p:nvSpPr>
        <p:spPr>
          <a:xfrm>
            <a:off x="3017599" y="3055058"/>
            <a:ext cx="945020" cy="25563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211396C3-674B-4786-AD3C-EB03D7F3BA4C}"/>
              </a:ext>
            </a:extLst>
          </p:cNvPr>
          <p:cNvSpPr/>
          <p:nvPr/>
        </p:nvSpPr>
        <p:spPr>
          <a:xfrm>
            <a:off x="5349789" y="2494095"/>
            <a:ext cx="945020" cy="25563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</p:txBody>
      </p:sp>
      <p:cxnSp>
        <p:nvCxnSpPr>
          <p:cNvPr id="14" name="연결선: 꺾임 13">
            <a:extLst>
              <a:ext uri="{FF2B5EF4-FFF2-40B4-BE49-F238E27FC236}">
                <a16:creationId xmlns:a16="http://schemas.microsoft.com/office/drawing/2014/main" id="{667DBEB4-E8A7-4AE1-902A-030AACEF0829}"/>
              </a:ext>
            </a:extLst>
          </p:cNvPr>
          <p:cNvCxnSpPr>
            <a:cxnSpLocks/>
            <a:stCxn id="20" idx="0"/>
            <a:endCxn id="23" idx="1"/>
          </p:cNvCxnSpPr>
          <p:nvPr/>
        </p:nvCxnSpPr>
        <p:spPr>
          <a:xfrm rot="5400000" flipH="1" flipV="1">
            <a:off x="4203376" y="1908646"/>
            <a:ext cx="433144" cy="1859680"/>
          </a:xfrm>
          <a:prstGeom prst="bentConnector2">
            <a:avLst/>
          </a:prstGeom>
          <a:ln w="1905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사각형: 둥근 모서리 45">
            <a:extLst>
              <a:ext uri="{FF2B5EF4-FFF2-40B4-BE49-F238E27FC236}">
                <a16:creationId xmlns:a16="http://schemas.microsoft.com/office/drawing/2014/main" id="{885114F6-4C7D-4AD3-BA55-0A87569C89F6}"/>
              </a:ext>
            </a:extLst>
          </p:cNvPr>
          <p:cNvSpPr/>
          <p:nvPr/>
        </p:nvSpPr>
        <p:spPr>
          <a:xfrm>
            <a:off x="8212361" y="2494095"/>
            <a:ext cx="945020" cy="25563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</p:txBody>
      </p:sp>
      <p:sp>
        <p:nvSpPr>
          <p:cNvPr id="47" name="사각형: 둥근 모서리 46">
            <a:extLst>
              <a:ext uri="{FF2B5EF4-FFF2-40B4-BE49-F238E27FC236}">
                <a16:creationId xmlns:a16="http://schemas.microsoft.com/office/drawing/2014/main" id="{14711106-8E36-4F3B-BF66-40618279696C}"/>
              </a:ext>
            </a:extLst>
          </p:cNvPr>
          <p:cNvSpPr/>
          <p:nvPr/>
        </p:nvSpPr>
        <p:spPr>
          <a:xfrm>
            <a:off x="3017599" y="4039449"/>
            <a:ext cx="945020" cy="25563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</p:txBody>
      </p:sp>
      <p:cxnSp>
        <p:nvCxnSpPr>
          <p:cNvPr id="48" name="연결선: 꺾임 47">
            <a:extLst>
              <a:ext uri="{FF2B5EF4-FFF2-40B4-BE49-F238E27FC236}">
                <a16:creationId xmlns:a16="http://schemas.microsoft.com/office/drawing/2014/main" id="{52F79D6B-E77B-465C-9013-B1A54DA90B21}"/>
              </a:ext>
            </a:extLst>
          </p:cNvPr>
          <p:cNvCxnSpPr>
            <a:cxnSpLocks/>
            <a:stCxn id="20" idx="3"/>
            <a:endCxn id="46" idx="2"/>
          </p:cNvCxnSpPr>
          <p:nvPr/>
        </p:nvCxnSpPr>
        <p:spPr>
          <a:xfrm flipV="1">
            <a:off x="3962619" y="2749734"/>
            <a:ext cx="4722252" cy="433144"/>
          </a:xfrm>
          <a:prstGeom prst="bentConnector2">
            <a:avLst/>
          </a:prstGeom>
          <a:ln w="1905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연결선: 꺾임 50">
            <a:extLst>
              <a:ext uri="{FF2B5EF4-FFF2-40B4-BE49-F238E27FC236}">
                <a16:creationId xmlns:a16="http://schemas.microsoft.com/office/drawing/2014/main" id="{1ED72661-78D2-488D-A471-E18FFFE1242D}"/>
              </a:ext>
            </a:extLst>
          </p:cNvPr>
          <p:cNvCxnSpPr>
            <a:cxnSpLocks/>
            <a:stCxn id="47" idx="3"/>
            <a:endCxn id="23" idx="2"/>
          </p:cNvCxnSpPr>
          <p:nvPr/>
        </p:nvCxnSpPr>
        <p:spPr>
          <a:xfrm flipV="1">
            <a:off x="3962619" y="2749733"/>
            <a:ext cx="1859680" cy="1417535"/>
          </a:xfrm>
          <a:prstGeom prst="bentConnector2">
            <a:avLst/>
          </a:prstGeom>
          <a:ln w="1905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30E8352E-E2F9-4FB2-877C-EE9B493DDD9E}"/>
              </a:ext>
            </a:extLst>
          </p:cNvPr>
          <p:cNvGrpSpPr/>
          <p:nvPr/>
        </p:nvGrpSpPr>
        <p:grpSpPr>
          <a:xfrm>
            <a:off x="1196196" y="5860166"/>
            <a:ext cx="2516694" cy="665331"/>
            <a:chOff x="2270195" y="5678730"/>
            <a:chExt cx="2516694" cy="665331"/>
          </a:xfrm>
        </p:grpSpPr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6AB8F867-DF32-422A-A8BC-1A4CC4889517}"/>
                </a:ext>
              </a:extLst>
            </p:cNvPr>
            <p:cNvSpPr txBox="1"/>
            <p:nvPr/>
          </p:nvSpPr>
          <p:spPr>
            <a:xfrm>
              <a:off x="2318840" y="5678730"/>
              <a:ext cx="246804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latin typeface="Arial" panose="020B0604020202020204" pitchFamily="34" charset="0"/>
                  <a:cs typeface="Arial" panose="020B0604020202020204" pitchFamily="34" charset="0"/>
                </a:rPr>
                <a:t>④ Generate action</a:t>
              </a:r>
            </a:p>
            <a:p>
              <a:pPr algn="ctr"/>
              <a:endParaRPr lang="ko-KR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8" name="그림 87">
              <a:extLst>
                <a:ext uri="{FF2B5EF4-FFF2-40B4-BE49-F238E27FC236}">
                  <a16:creationId xmlns:a16="http://schemas.microsoft.com/office/drawing/2014/main" id="{8F871ADD-6DEE-4596-ACC4-1BFD645CC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70195" y="5908378"/>
              <a:ext cx="2439826" cy="435683"/>
            </a:xfrm>
            <a:prstGeom prst="rect">
              <a:avLst/>
            </a:prstGeom>
          </p:spPr>
        </p:pic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79255E20-CDB3-47A7-A2DB-9797BA5508C2}"/>
              </a:ext>
            </a:extLst>
          </p:cNvPr>
          <p:cNvSpPr txBox="1"/>
          <p:nvPr/>
        </p:nvSpPr>
        <p:spPr>
          <a:xfrm>
            <a:off x="6897176" y="4382386"/>
            <a:ext cx="2132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⑥ Generate </a:t>
            </a:r>
            <a:r>
              <a:rPr lang="en-US" altLang="ko-KR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Reward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EE1DAE0D-303C-46A1-885E-55CE23139A8A}"/>
              </a:ext>
            </a:extLst>
          </p:cNvPr>
          <p:cNvGrpSpPr/>
          <p:nvPr/>
        </p:nvGrpSpPr>
        <p:grpSpPr>
          <a:xfrm>
            <a:off x="472576" y="4660149"/>
            <a:ext cx="3850850" cy="752006"/>
            <a:chOff x="-22862" y="4217337"/>
            <a:chExt cx="3850850" cy="752006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B855355F-B186-42BB-B672-147FD0C22593}"/>
                </a:ext>
              </a:extLst>
            </p:cNvPr>
            <p:cNvSpPr txBox="1"/>
            <p:nvPr/>
          </p:nvSpPr>
          <p:spPr>
            <a:xfrm>
              <a:off x="-8925" y="4217337"/>
              <a:ext cx="3836913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latin typeface="Arial" panose="020B0604020202020204" pitchFamily="34" charset="0"/>
                  <a:cs typeface="Arial" panose="020B0604020202020204" pitchFamily="34" charset="0"/>
                </a:rPr>
                <a:t>⑦ Update policy (DNN)</a:t>
              </a:r>
            </a:p>
            <a:p>
              <a:pPr algn="ctr"/>
              <a:endParaRPr lang="ko-KR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2" name="그림 91">
              <a:extLst>
                <a:ext uri="{FF2B5EF4-FFF2-40B4-BE49-F238E27FC236}">
                  <a16:creationId xmlns:a16="http://schemas.microsoft.com/office/drawing/2014/main" id="{C686BB9E-2FAA-4596-9DD9-B3BE11119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862" y="4496882"/>
              <a:ext cx="3850850" cy="47246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95556932"/>
      </p:ext>
    </p:extLst>
  </p:cSld>
  <p:clrMapOvr>
    <a:masterClrMapping/>
  </p:clrMapOvr>
  <p:transition advTm="6922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110" grpId="0"/>
      <p:bldP spid="132" grpId="0"/>
      <p:bldP spid="135" grpId="0"/>
      <p:bldP spid="20" grpId="0" animBg="1"/>
      <p:bldP spid="23" grpId="0" animBg="1"/>
      <p:bldP spid="46" grpId="0" animBg="1"/>
      <p:bldP spid="47" grpId="0" animBg="1"/>
      <p:bldP spid="1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>
                <a:ea typeface="나눔고딕" panose="020D0804000000000000" pitchFamily="50" charset="-127"/>
                <a:cs typeface="Arial" panose="020B0604020202020204" pitchFamily="34" charset="0"/>
              </a:rPr>
              <a:t>Design of </a:t>
            </a:r>
            <a:r>
              <a:rPr lang="en-US" altLang="ko-KR" sz="3200" spc="-20" dirty="0">
                <a:ea typeface="나눔고딕" pitchFamily="50" charset="-127"/>
                <a:cs typeface="Arial" panose="020B0604020202020204" pitchFamily="34" charset="0"/>
              </a:rPr>
              <a:t>Dynamic Service Placement Control</a:t>
            </a:r>
            <a:r>
              <a:rPr lang="ko-KR" altLang="en-US" sz="3200" dirty="0">
                <a:ea typeface="나눔고딕" panose="020D0804000000000000" pitchFamily="50" charset="-127"/>
                <a:cs typeface="Arial" panose="020B0604020202020204" pitchFamily="34" charset="0"/>
              </a:rPr>
              <a:t> </a:t>
            </a:r>
            <a:r>
              <a:rPr lang="en-US" altLang="ko-KR" sz="3200" dirty="0">
                <a:ea typeface="나눔고딕" panose="020D0804000000000000" pitchFamily="50" charset="-127"/>
                <a:cs typeface="Arial" panose="020B0604020202020204" pitchFamily="34" charset="0"/>
              </a:rPr>
              <a:t>(2/5)</a:t>
            </a:r>
            <a:r>
              <a:rPr lang="ko-KR" altLang="en-US" sz="3200" dirty="0">
                <a:latin typeface="나눔고딕" panose="020D0804000000000000" pitchFamily="50" charset="-127"/>
                <a:ea typeface="나눔고딕" panose="020D0804000000000000" pitchFamily="50" charset="-127"/>
              </a:rPr>
              <a:t>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1344" y="692696"/>
            <a:ext cx="12000656" cy="5904656"/>
          </a:xfrm>
        </p:spPr>
        <p:txBody>
          <a:bodyPr>
            <a:normAutofit/>
          </a:bodyPr>
          <a:lstStyle/>
          <a:p>
            <a:r>
              <a:rPr lang="en-US" altLang="ko-KR" sz="2000" b="1" dirty="0">
                <a:ea typeface="나눔고딕" panose="020D0804000000000000" pitchFamily="50" charset="-127"/>
              </a:rPr>
              <a:t>Multi-agent DRL Model for</a:t>
            </a:r>
            <a:r>
              <a:rPr lang="ko-KR" altLang="en-US" sz="2000" b="1" dirty="0">
                <a:ea typeface="나눔고딕" panose="020D0804000000000000" pitchFamily="50" charset="-127"/>
              </a:rPr>
              <a:t> </a:t>
            </a:r>
            <a:r>
              <a:rPr lang="en-US" altLang="ko-KR" sz="2000" b="1" dirty="0">
                <a:ea typeface="나눔고딕" panose="020D0804000000000000" pitchFamily="50" charset="-127"/>
              </a:rPr>
              <a:t>Dynamic Service Placement (proposed) </a:t>
            </a:r>
            <a:r>
              <a:rPr lang="en-US" altLang="ko-KR" sz="2000" b="1" dirty="0">
                <a:ea typeface="나눔고딕" panose="020D0804000000000000" pitchFamily="50" charset="-127"/>
                <a:sym typeface="Wingdings" panose="05000000000000000000" pitchFamily="2" charset="2"/>
              </a:rPr>
              <a:t> Scalability</a:t>
            </a:r>
            <a:endParaRPr lang="en-US" altLang="ko-KR" sz="2000" b="1" dirty="0">
              <a:ea typeface="나눔고딕" panose="020D0804000000000000" pitchFamily="50" charset="-127"/>
            </a:endParaRPr>
          </a:p>
          <a:p>
            <a:pPr lvl="1"/>
            <a:r>
              <a:rPr lang="en-US" altLang="ko-KR" sz="1600" dirty="0">
                <a:ea typeface="나눔고딕" panose="020D0804000000000000" pitchFamily="50" charset="-127"/>
                <a:sym typeface="Wingdings" panose="05000000000000000000" pitchFamily="2" charset="2"/>
              </a:rPr>
              <a:t>Assign </a:t>
            </a:r>
            <a:r>
              <a:rPr lang="en-US" altLang="ko-KR" sz="1600" dirty="0">
                <a:solidFill>
                  <a:srgbClr val="0000FF"/>
                </a:solidFill>
                <a:ea typeface="나눔고딕" panose="020D0804000000000000" pitchFamily="50" charset="-127"/>
                <a:sym typeface="Wingdings" panose="05000000000000000000" pitchFamily="2" charset="2"/>
              </a:rPr>
              <a:t>a dedicated migration agent to each (edge) DC</a:t>
            </a:r>
            <a:r>
              <a:rPr lang="en-US" altLang="ko-KR" sz="1600" dirty="0">
                <a:ea typeface="나눔고딕" panose="020D0804000000000000" pitchFamily="50" charset="-127"/>
                <a:sym typeface="Wingdings" panose="05000000000000000000" pitchFamily="2" charset="2"/>
              </a:rPr>
              <a:t> in edge computing env.</a:t>
            </a:r>
          </a:p>
          <a:p>
            <a:pPr lvl="1"/>
            <a:r>
              <a:rPr lang="en-US" altLang="ko-KR" sz="1600" dirty="0">
                <a:ea typeface="나눔고딕" panose="020D0804000000000000" pitchFamily="50" charset="-127"/>
                <a:sym typeface="Wingdings" panose="05000000000000000000" pitchFamily="2" charset="2"/>
              </a:rPr>
              <a:t>Each agent (DNN) makes placement decisions </a:t>
            </a:r>
            <a:r>
              <a:rPr lang="en-US" altLang="ko-KR" sz="1600" dirty="0">
                <a:solidFill>
                  <a:srgbClr val="0000FF"/>
                </a:solidFill>
                <a:ea typeface="나눔고딕" panose="020D0804000000000000" pitchFamily="50" charset="-127"/>
                <a:sym typeface="Wingdings" panose="05000000000000000000" pitchFamily="2" charset="2"/>
              </a:rPr>
              <a:t>between its local services and destination DCs</a:t>
            </a:r>
            <a:r>
              <a:rPr lang="en-US" altLang="ko-KR" sz="1600" dirty="0">
                <a:ea typeface="나눔고딕" panose="020D0804000000000000" pitchFamily="50" charset="-127"/>
                <a:sym typeface="Wingdings" panose="05000000000000000000" pitchFamily="2" charset="2"/>
              </a:rPr>
              <a:t> (not machines)</a:t>
            </a:r>
          </a:p>
          <a:p>
            <a:pPr lvl="1"/>
            <a:r>
              <a:rPr lang="en-US" altLang="ko-KR" sz="1600" dirty="0">
                <a:solidFill>
                  <a:srgbClr val="0000FF"/>
                </a:solidFill>
                <a:ea typeface="나눔고딕" panose="020D0804000000000000" pitchFamily="50" charset="-127"/>
                <a:sym typeface="Wingdings" panose="05000000000000000000" pitchFamily="2" charset="2"/>
              </a:rPr>
              <a:t>Central migration controller</a:t>
            </a:r>
            <a:r>
              <a:rPr lang="en-US" altLang="ko-KR" sz="1600" dirty="0">
                <a:ea typeface="나눔고딕" panose="020D0804000000000000" pitchFamily="50" charset="-127"/>
                <a:sym typeface="Wingdings" panose="05000000000000000000" pitchFamily="2" charset="2"/>
              </a:rPr>
              <a:t> arbitrates concurrent behavior of multiple agents (e.g., reward in whole system perf., conflict) </a:t>
            </a:r>
            <a:endParaRPr lang="en-US" altLang="ko-KR" sz="1800" dirty="0">
              <a:ea typeface="나눔고딕" panose="020D0804000000000000" pitchFamily="50" charset="-127"/>
              <a:sym typeface="Wingdings" panose="05000000000000000000" pitchFamily="2" charset="2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4CF4D56-B0C2-45CE-A8D0-7882BFCE1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5539" y="1988840"/>
            <a:ext cx="8372265" cy="4547845"/>
          </a:xfrm>
          <a:prstGeom prst="rect">
            <a:avLst/>
          </a:prstGeom>
        </p:spPr>
      </p:pic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FB8540B7-AC08-4DD6-8B9C-6E4ECDC41073}"/>
              </a:ext>
            </a:extLst>
          </p:cNvPr>
          <p:cNvSpPr/>
          <p:nvPr/>
        </p:nvSpPr>
        <p:spPr>
          <a:xfrm>
            <a:off x="5172236" y="1988840"/>
            <a:ext cx="2088232" cy="28027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7A458473-FC12-413A-B8EB-4A297A596647}"/>
              </a:ext>
            </a:extLst>
          </p:cNvPr>
          <p:cNvSpPr/>
          <p:nvPr/>
        </p:nvSpPr>
        <p:spPr>
          <a:xfrm>
            <a:off x="3575720" y="4005064"/>
            <a:ext cx="936104" cy="2160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DD040DAE-DF64-4025-B3E9-7CD0AD3B5DA5}"/>
              </a:ext>
            </a:extLst>
          </p:cNvPr>
          <p:cNvSpPr/>
          <p:nvPr/>
        </p:nvSpPr>
        <p:spPr>
          <a:xfrm>
            <a:off x="3575720" y="5215514"/>
            <a:ext cx="936104" cy="2160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95B82597-F010-457A-A856-C7DDABAA14D4}"/>
              </a:ext>
            </a:extLst>
          </p:cNvPr>
          <p:cNvSpPr/>
          <p:nvPr/>
        </p:nvSpPr>
        <p:spPr>
          <a:xfrm>
            <a:off x="2279576" y="2572660"/>
            <a:ext cx="720080" cy="10723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61045AD1-C401-4859-B71D-AD17EE57AA34}"/>
              </a:ext>
            </a:extLst>
          </p:cNvPr>
          <p:cNvSpPr/>
          <p:nvPr/>
        </p:nvSpPr>
        <p:spPr>
          <a:xfrm>
            <a:off x="3431704" y="2349194"/>
            <a:ext cx="2520280" cy="14370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D79DF744-DAB4-4436-893E-68D0E758AEFB}"/>
              </a:ext>
            </a:extLst>
          </p:cNvPr>
          <p:cNvSpPr/>
          <p:nvPr/>
        </p:nvSpPr>
        <p:spPr>
          <a:xfrm>
            <a:off x="6456042" y="4078864"/>
            <a:ext cx="3888430" cy="2158448"/>
          </a:xfrm>
          <a:prstGeom prst="roundRect">
            <a:avLst>
              <a:gd name="adj" fmla="val 1344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A904590D-A13F-4FA7-A709-40404261DAB5}"/>
              </a:ext>
            </a:extLst>
          </p:cNvPr>
          <p:cNvSpPr/>
          <p:nvPr/>
        </p:nvSpPr>
        <p:spPr>
          <a:xfrm>
            <a:off x="8544272" y="2161104"/>
            <a:ext cx="1296144" cy="2160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A85E81E5-D39A-BA46-8941-4295E0A286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9902" y="5483598"/>
            <a:ext cx="1956266" cy="498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2360209"/>
      </p:ext>
    </p:extLst>
  </p:cSld>
  <p:clrMapOvr>
    <a:masterClrMapping/>
  </p:clrMapOvr>
  <p:transition advTm="6922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D2CCB1E0-B2A3-4A73-A251-1A43A2BA49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286" y="3184240"/>
            <a:ext cx="4581191" cy="248852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>
                <a:ea typeface="나눔고딕" panose="020D0804000000000000" pitchFamily="50" charset="-127"/>
                <a:cs typeface="Arial" panose="020B0604020202020204" pitchFamily="34" charset="0"/>
              </a:rPr>
              <a:t>Design of </a:t>
            </a:r>
            <a:r>
              <a:rPr lang="en-US" altLang="ko-KR" sz="3200" spc="-20" dirty="0">
                <a:ea typeface="나눔고딕" pitchFamily="50" charset="-127"/>
                <a:cs typeface="Arial" panose="020B0604020202020204" pitchFamily="34" charset="0"/>
              </a:rPr>
              <a:t>Dynamic Service Placement Control</a:t>
            </a:r>
            <a:r>
              <a:rPr lang="ko-KR" altLang="en-US" sz="3200" dirty="0">
                <a:ea typeface="나눔고딕" panose="020D0804000000000000" pitchFamily="50" charset="-127"/>
                <a:cs typeface="Arial" panose="020B0604020202020204" pitchFamily="34" charset="0"/>
              </a:rPr>
              <a:t> </a:t>
            </a:r>
            <a:r>
              <a:rPr lang="en-US" altLang="ko-KR" sz="3200" dirty="0">
                <a:ea typeface="나눔고딕" panose="020D0804000000000000" pitchFamily="50" charset="-127"/>
                <a:cs typeface="Arial" panose="020B0604020202020204" pitchFamily="34" charset="0"/>
              </a:rPr>
              <a:t>(3/5)</a:t>
            </a:r>
            <a:r>
              <a:rPr lang="ko-KR" altLang="en-US" sz="3200" dirty="0">
                <a:ea typeface="나눔고딕" panose="020D0804000000000000" pitchFamily="50" charset="-127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191344" y="764704"/>
                <a:ext cx="11881320" cy="5904656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400" b="1" dirty="0">
                    <a:ea typeface="나눔고딕" panose="020D0804000000000000" pitchFamily="50" charset="-127"/>
                  </a:rPr>
                  <a:t>Multi-agent DRL Model for</a:t>
                </a:r>
                <a:r>
                  <a:rPr lang="ko-KR" altLang="en-US" sz="2400" b="1" dirty="0">
                    <a:ea typeface="나눔고딕" panose="020D0804000000000000" pitchFamily="50" charset="-127"/>
                  </a:rPr>
                  <a:t> </a:t>
                </a:r>
                <a:r>
                  <a:rPr lang="en-US" altLang="ko-KR" sz="2400" b="1" dirty="0">
                    <a:ea typeface="나눔고딕" panose="020D0804000000000000" pitchFamily="50" charset="-127"/>
                  </a:rPr>
                  <a:t>Dynamic Service Placement (proposed)</a:t>
                </a:r>
                <a:endParaRPr lang="en-US" altLang="ko-KR" sz="2000" b="1" dirty="0">
                  <a:ea typeface="나눔고딕" panose="020D0804000000000000" pitchFamily="50" charset="-127"/>
                </a:endParaRPr>
              </a:p>
              <a:p>
                <a:pPr lvl="1"/>
                <a:r>
                  <a:rPr lang="en-US" altLang="ko-KR" sz="2000" i="1" dirty="0">
                    <a:ea typeface="나눔고딕" panose="020D0804000000000000" pitchFamily="50" charset="-127"/>
                  </a:rPr>
                  <a:t>Map_Features</a:t>
                </a:r>
                <a:r>
                  <a:rPr lang="en-US" altLang="ko-KR" sz="2000" dirty="0">
                    <a:ea typeface="나눔고딕" panose="020D0804000000000000" pitchFamily="50" charset="-127"/>
                  </a:rPr>
                  <a:t>: feature vector to represent fitness between service and DC</a:t>
                </a:r>
              </a:p>
              <a:p>
                <a:pPr lvl="1"/>
                <a:r>
                  <a:rPr lang="en-US" altLang="ko-KR" sz="2000" dirty="0">
                    <a:ea typeface="나눔고딕" panose="020D0804000000000000" pitchFamily="50" charset="-127"/>
                  </a:rPr>
                  <a:t>State size per agent</a:t>
                </a:r>
              </a:p>
              <a:p>
                <a:pPr lvl="2"/>
                <a:r>
                  <a:rPr lang="en-US" altLang="ko-KR" sz="1600" dirty="0">
                    <a:ea typeface="나눔고딕" panose="020D0804000000000000" pitchFamily="50" charset="-127"/>
                  </a:rPr>
                  <a:t>Single-agent model: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# 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𝑜𝑓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 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𝑎𝑙𝑙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 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𝑠𝑒𝑟𝑣𝑖𝑐𝑒𝑠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 </m:t>
                    </m:r>
                    <m:d>
                      <m:dPr>
                        <m:ctrlPr>
                          <a:rPr lang="en-US" altLang="ko-KR" sz="1600" i="1" smtClean="0">
                            <a:latin typeface="Cambria Math" panose="02040503050406030204" pitchFamily="18" charset="0"/>
                            <a:ea typeface="나눔고딕" panose="020D0804000000000000" pitchFamily="50" charset="-127"/>
                          </a:rPr>
                        </m:ctrlPr>
                      </m:d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나눔고딕" panose="020D0804000000000000" pitchFamily="50" charset="-127"/>
                          </a:rPr>
                          <m:t>𝑁</m:t>
                        </m:r>
                      </m:e>
                    </m:d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∗# 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𝑜𝑓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 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𝑎𝑙𝑙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 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𝑚𝑎𝑐h𝑖𝑛𝑒𝑠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 </m:t>
                    </m:r>
                    <m:d>
                      <m:dPr>
                        <m:ctrlPr>
                          <a:rPr lang="en-US" altLang="ko-KR" sz="1600" i="1" smtClean="0">
                            <a:latin typeface="Cambria Math" panose="02040503050406030204" pitchFamily="18" charset="0"/>
                            <a:ea typeface="나눔고딕" panose="020D0804000000000000" pitchFamily="50" charset="-127"/>
                          </a:rPr>
                        </m:ctrlPr>
                      </m:d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나눔고딕" panose="020D0804000000000000" pitchFamily="50" charset="-127"/>
                          </a:rPr>
                          <m:t>𝑀</m:t>
                        </m:r>
                      </m:e>
                    </m:d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∗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𝑙𝑒𝑛𝑔𝑡h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(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𝑀𝑎𝑝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_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𝐹𝑒𝑎𝑡𝑢𝑟𝑒𝑠</m:t>
                    </m:r>
                  </m:oMath>
                </a14:m>
                <a:r>
                  <a:rPr lang="en-US" altLang="ko-KR" sz="1600" dirty="0">
                    <a:ea typeface="나눔고딕" panose="020D0804000000000000" pitchFamily="50" charset="-127"/>
                  </a:rPr>
                  <a:t>)</a:t>
                </a:r>
              </a:p>
              <a:p>
                <a:pPr lvl="2"/>
                <a:r>
                  <a:rPr lang="en-US" altLang="ko-KR" sz="1600" dirty="0">
                    <a:ea typeface="나눔고딕" panose="020D0804000000000000" pitchFamily="50" charset="-127"/>
                  </a:rPr>
                  <a:t>Multi-agent model:   </a:t>
                </a:r>
                <a14:m>
                  <m:oMath xmlns:m="http://schemas.openxmlformats.org/officeDocument/2006/math">
                    <m:r>
                      <a:rPr lang="en-US" altLang="ko-KR" sz="1600" b="0" i="1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# </m:t>
                    </m:r>
                    <m:r>
                      <a:rPr lang="en-US" altLang="ko-KR" sz="1600" b="0" i="1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𝑜𝑓</m:t>
                    </m:r>
                    <m:r>
                      <a:rPr lang="en-US" altLang="ko-KR" sz="1600" b="0" i="1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 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𝐷𝐶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 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𝑙𝑜𝑐𝑎𝑙</m:t>
                    </m:r>
                    <m:r>
                      <a:rPr lang="en-US" altLang="ko-KR" sz="1600" b="0" i="1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 </m:t>
                    </m:r>
                    <m:r>
                      <a:rPr lang="en-US" altLang="ko-KR" sz="1600" b="0" i="1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𝑠𝑒𝑟𝑣𝑖𝑐𝑒𝑠</m:t>
                    </m:r>
                    <m:r>
                      <a:rPr lang="en-US" altLang="ko-KR" sz="1600" b="0" i="1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 </m:t>
                    </m:r>
                    <m:d>
                      <m:dPr>
                        <m:ctrlPr>
                          <a:rPr lang="en-US" altLang="ko-KR" sz="1600" i="1">
                            <a:latin typeface="Cambria Math" panose="02040503050406030204" pitchFamily="18" charset="0"/>
                            <a:ea typeface="나눔고딕" panose="020D0804000000000000" pitchFamily="50" charset="-127"/>
                          </a:rPr>
                        </m:ctrlPr>
                      </m:d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나눔고딕" panose="020D0804000000000000" pitchFamily="50" charset="-127"/>
                          </a:rPr>
                          <m:t>𝑛</m:t>
                        </m:r>
                      </m:e>
                    </m:d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 </m:t>
                    </m:r>
                    <m:r>
                      <a:rPr lang="en-US" altLang="ko-KR" sz="1600" b="0" i="1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∗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 </m:t>
                    </m:r>
                    <m:r>
                      <a:rPr lang="en-US" altLang="ko-KR" sz="1600" b="0" i="1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# </m:t>
                    </m:r>
                    <m:r>
                      <a:rPr lang="en-US" altLang="ko-KR" sz="1600" b="0" i="1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𝑜𝑓</m:t>
                    </m:r>
                    <m:r>
                      <a:rPr lang="en-US" altLang="ko-KR" sz="1600" b="0" i="1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 </m:t>
                    </m:r>
                    <m:r>
                      <a:rPr lang="en-US" altLang="ko-KR" sz="1600" b="0" i="1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𝑎𝑙𝑙</m:t>
                    </m:r>
                    <m:r>
                      <a:rPr lang="en-US" altLang="ko-KR" sz="1600" b="0" i="1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 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𝐷𝐶𝑠</m:t>
                    </m:r>
                    <m:r>
                      <a:rPr lang="en-US" altLang="ko-KR" sz="1600" b="0" i="1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 </m:t>
                    </m:r>
                    <m:d>
                      <m:dPr>
                        <m:ctrlPr>
                          <a:rPr lang="en-US" altLang="ko-KR" sz="1600" i="1">
                            <a:latin typeface="Cambria Math" panose="02040503050406030204" pitchFamily="18" charset="0"/>
                            <a:ea typeface="나눔고딕" panose="020D0804000000000000" pitchFamily="50" charset="-127"/>
                          </a:rPr>
                        </m:ctrlPr>
                      </m:d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나눔고딕" panose="020D0804000000000000" pitchFamily="50" charset="-127"/>
                          </a:rPr>
                          <m:t>𝑚</m:t>
                        </m:r>
                      </m:e>
                    </m:d>
                    <m:r>
                      <a:rPr lang="en-US" altLang="ko-KR" sz="1600" b="0" i="1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∗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𝑙𝑒𝑛𝑔𝑡h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(</m:t>
                    </m:r>
                    <m:r>
                      <a:rPr lang="en-US" altLang="ko-KR" sz="1600" b="0" i="1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𝑀𝑎𝑝</m:t>
                    </m:r>
                    <m:r>
                      <a:rPr lang="en-US" altLang="ko-KR" sz="1600" b="0" i="1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_</m:t>
                    </m:r>
                    <m:r>
                      <a:rPr lang="en-US" altLang="ko-KR" sz="1600" b="0" i="1"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𝐹𝑒𝑎𝑡𝑢𝑟𝑒𝑠</m:t>
                    </m:r>
                  </m:oMath>
                </a14:m>
                <a:r>
                  <a:rPr lang="en-US" altLang="ko-KR" sz="1600" dirty="0">
                    <a:ea typeface="나눔고딕" panose="020D0804000000000000" pitchFamily="50" charset="-127"/>
                  </a:rPr>
                  <a:t>)</a:t>
                </a: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1344" y="764704"/>
                <a:ext cx="11881320" cy="5904656"/>
              </a:xfrm>
              <a:blipFill>
                <a:blip r:embed="rId5"/>
                <a:stretch>
                  <a:fillRect l="-667" t="-7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B5111FBF-1233-4794-BA16-CCC4E968F9A2}"/>
              </a:ext>
            </a:extLst>
          </p:cNvPr>
          <p:cNvSpPr/>
          <p:nvPr/>
        </p:nvSpPr>
        <p:spPr>
          <a:xfrm>
            <a:off x="839417" y="3184240"/>
            <a:ext cx="2952328" cy="964840"/>
          </a:xfrm>
          <a:prstGeom prst="roundRect">
            <a:avLst>
              <a:gd name="adj" fmla="val 491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</p:txBody>
      </p:sp>
      <p:cxnSp>
        <p:nvCxnSpPr>
          <p:cNvPr id="23" name="연결선: 꺾임 22">
            <a:extLst>
              <a:ext uri="{FF2B5EF4-FFF2-40B4-BE49-F238E27FC236}">
                <a16:creationId xmlns:a16="http://schemas.microsoft.com/office/drawing/2014/main" id="{88E1392D-EA2A-4631-AFB0-8D83AE20B8BC}"/>
              </a:ext>
            </a:extLst>
          </p:cNvPr>
          <p:cNvCxnSpPr>
            <a:cxnSpLocks/>
            <a:stCxn id="20" idx="0"/>
          </p:cNvCxnSpPr>
          <p:nvPr/>
        </p:nvCxnSpPr>
        <p:spPr>
          <a:xfrm rot="5400000" flipH="1" flipV="1">
            <a:off x="3874416" y="1294127"/>
            <a:ext cx="331279" cy="3448948"/>
          </a:xfrm>
          <a:prstGeom prst="bentConnector2">
            <a:avLst/>
          </a:prstGeom>
          <a:ln w="28575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사각형: 둥근 모서리 51">
            <a:extLst>
              <a:ext uri="{FF2B5EF4-FFF2-40B4-BE49-F238E27FC236}">
                <a16:creationId xmlns:a16="http://schemas.microsoft.com/office/drawing/2014/main" id="{D22CBE8E-FBFF-4EB0-91AE-00D00369B4F0}"/>
              </a:ext>
            </a:extLst>
          </p:cNvPr>
          <p:cNvSpPr/>
          <p:nvPr/>
        </p:nvSpPr>
        <p:spPr>
          <a:xfrm>
            <a:off x="5807968" y="2636912"/>
            <a:ext cx="5472608" cy="3819538"/>
          </a:xfrm>
          <a:prstGeom prst="roundRect">
            <a:avLst>
              <a:gd name="adj" fmla="val 428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035F7992-DC62-4976-AE64-554DAA9CE4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6446" y="2758293"/>
            <a:ext cx="5315651" cy="35767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9527366"/>
      </p:ext>
    </p:extLst>
  </p:cSld>
  <p:clrMapOvr>
    <a:masterClrMapping/>
  </p:clrMapOvr>
  <p:transition advTm="69225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>
                <a:ea typeface="나눔고딕" panose="020D0804000000000000" pitchFamily="50" charset="-127"/>
                <a:cs typeface="Arial" panose="020B0604020202020204" pitchFamily="34" charset="0"/>
              </a:rPr>
              <a:t>Design of </a:t>
            </a:r>
            <a:r>
              <a:rPr lang="en-US" altLang="ko-KR" sz="3200" spc="-20" dirty="0">
                <a:ea typeface="나눔고딕" pitchFamily="50" charset="-127"/>
                <a:cs typeface="Arial" panose="020B0604020202020204" pitchFamily="34" charset="0"/>
              </a:rPr>
              <a:t>Dynamic Service Placement Control</a:t>
            </a:r>
            <a:r>
              <a:rPr lang="ko-KR" altLang="en-US" sz="3200" dirty="0">
                <a:ea typeface="나눔고딕" panose="020D0804000000000000" pitchFamily="50" charset="-127"/>
                <a:cs typeface="Arial" panose="020B0604020202020204" pitchFamily="34" charset="0"/>
              </a:rPr>
              <a:t> </a:t>
            </a:r>
            <a:r>
              <a:rPr lang="en-US" altLang="ko-KR" sz="3200" dirty="0">
                <a:ea typeface="나눔고딕" panose="020D0804000000000000" pitchFamily="50" charset="-127"/>
                <a:cs typeface="Arial" panose="020B0604020202020204" pitchFamily="34" charset="0"/>
              </a:rPr>
              <a:t>(4/5)</a:t>
            </a:r>
            <a:r>
              <a:rPr lang="ko-KR" altLang="en-US" sz="3200" dirty="0">
                <a:ea typeface="나눔고딕" panose="020D0804000000000000" pitchFamily="50" charset="-127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191344" y="764704"/>
                <a:ext cx="11809312" cy="5616624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400" b="1" dirty="0">
                    <a:ea typeface="나눔고딕" panose="020D0804000000000000" pitchFamily="50" charset="-127"/>
                  </a:rPr>
                  <a:t>Reward Model</a:t>
                </a: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ko-KR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𝑹𝒆𝒘𝒂𝒓𝒅</m:t>
                    </m:r>
                    <m:r>
                      <a:rPr lang="en-US" altLang="ko-KR" sz="2000" b="1" i="1" baseline="-250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𝒌</m:t>
                    </m:r>
                    <m:r>
                      <a:rPr lang="en-US" altLang="ko-KR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=</m:t>
                    </m:r>
                    <m:r>
                      <a:rPr lang="en-US" altLang="ko-KR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𝒘𝑳𝑩𝑳</m:t>
                    </m:r>
                    <m:r>
                      <a:rPr lang="en-US" altLang="ko-KR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+</m:t>
                    </m:r>
                    <m:r>
                      <a:rPr lang="en-US" altLang="ko-KR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𝒘𝑨𝑩𝑨</m:t>
                    </m:r>
                  </m:oMath>
                </a14:m>
                <a:r>
                  <a:rPr lang="en-US" altLang="ko-KR" sz="2000" b="1" dirty="0">
                    <a:solidFill>
                      <a:srgbClr val="0000FF"/>
                    </a:solidFill>
                    <a:ea typeface="나눔고딕" panose="020D0804000000000000" pitchFamily="50" charset="-127"/>
                    <a:sym typeface="Wingdings" panose="05000000000000000000" pitchFamily="2" charset="2"/>
                  </a:rPr>
                  <a:t> </a:t>
                </a:r>
                <a:r>
                  <a:rPr lang="en-US" altLang="ko-KR" sz="2000" dirty="0">
                    <a:solidFill>
                      <a:srgbClr val="0000FF"/>
                    </a:solidFill>
                    <a:ea typeface="나눔고딕" panose="020D0804000000000000" pitchFamily="50" charset="-127"/>
                    <a:sym typeface="Wingdings" panose="05000000000000000000" pitchFamily="2" charset="2"/>
                  </a:rPr>
                  <a:t> avg. service latency benefit + avg. service availability benefit</a:t>
                </a:r>
                <a:r>
                  <a:rPr lang="en-US" altLang="ko-KR" sz="2000" baseline="-25000" dirty="0">
                    <a:solidFill>
                      <a:srgbClr val="0000FF"/>
                    </a:solidFill>
                    <a:ea typeface="나눔고딕" panose="020D0804000000000000" pitchFamily="50" charset="-127"/>
                  </a:rPr>
                  <a:t> </a:t>
                </a:r>
              </a:p>
              <a:p>
                <a:pPr lvl="2">
                  <a:lnSpc>
                    <a:spcPct val="120000"/>
                  </a:lnSpc>
                </a:pPr>
                <a:r>
                  <a:rPr lang="en-US" altLang="ko-KR" sz="1600" dirty="0">
                    <a:solidFill>
                      <a:srgbClr val="0000FF"/>
                    </a:solidFill>
                    <a:ea typeface="나눔고딕" panose="020D0804000000000000" pitchFamily="50" charset="-127"/>
                  </a:rPr>
                  <a:t>Evaluate performance benefit before and after migration actions by Agent</a:t>
                </a:r>
                <a:r>
                  <a:rPr lang="en-US" altLang="ko-KR" sz="1600" baseline="-25000" dirty="0">
                    <a:solidFill>
                      <a:srgbClr val="0000FF"/>
                    </a:solidFill>
                    <a:ea typeface="나눔고딕" panose="020D0804000000000000" pitchFamily="50" charset="-127"/>
                  </a:rPr>
                  <a:t>k</a:t>
                </a:r>
              </a:p>
              <a:p>
                <a:pPr lvl="2">
                  <a:lnSpc>
                    <a:spcPct val="120000"/>
                  </a:lnSpc>
                </a:pPr>
                <a:endParaRPr lang="en-US" altLang="ko-KR" sz="1200" i="1" dirty="0">
                  <a:ea typeface="나눔고딕" panose="020D0804000000000000" pitchFamily="50" charset="-127"/>
                </a:endParaRPr>
              </a:p>
              <a:p>
                <a:pPr lvl="1">
                  <a:lnSpc>
                    <a:spcPct val="120000"/>
                  </a:lnSpc>
                </a:pPr>
                <a:endParaRPr lang="en-US" altLang="ko-KR" sz="1600" i="1" dirty="0">
                  <a:ea typeface="나눔고딕" panose="020D0804000000000000" pitchFamily="50" charset="-127"/>
                </a:endParaRPr>
              </a:p>
              <a:p>
                <a:pPr lvl="1">
                  <a:lnSpc>
                    <a:spcPct val="120000"/>
                  </a:lnSpc>
                </a:pPr>
                <a:endParaRPr lang="en-US" altLang="ko-KR" sz="1600" i="1" dirty="0">
                  <a:ea typeface="나눔고딕" panose="020D0804000000000000" pitchFamily="50" charset="-127"/>
                </a:endParaRPr>
              </a:p>
              <a:p>
                <a:pPr lvl="2">
                  <a:lnSpc>
                    <a:spcPct val="120000"/>
                  </a:lnSpc>
                </a:pPr>
                <a:endParaRPr lang="en-US" altLang="ko-KR" sz="1600" i="1" dirty="0">
                  <a:ea typeface="나눔고딕" panose="020D0804000000000000" pitchFamily="50" charset="-127"/>
                </a:endParaRPr>
              </a:p>
              <a:p>
                <a:pPr lvl="1"/>
                <a:endParaRPr lang="en-US" altLang="ko-KR" sz="2000" b="1" dirty="0">
                  <a:ea typeface="나눔고딕" panose="020D0804000000000000" pitchFamily="50" charset="-127"/>
                </a:endParaRPr>
              </a:p>
              <a:p>
                <a:pPr lvl="1"/>
                <a:endParaRPr lang="en-US" altLang="ko-KR" sz="2000" b="1" dirty="0">
                  <a:ea typeface="나눔고딕" panose="020D0804000000000000" pitchFamily="50" charset="-127"/>
                </a:endParaRPr>
              </a:p>
              <a:p>
                <a:pPr lvl="1"/>
                <a:endParaRPr lang="en-US" altLang="ko-KR" sz="2000" b="1" dirty="0">
                  <a:ea typeface="나눔고딕" panose="020D0804000000000000" pitchFamily="50" charset="-127"/>
                </a:endParaRPr>
              </a:p>
              <a:p>
                <a:pPr lvl="1"/>
                <a:endParaRPr lang="en-US" altLang="ko-KR" sz="2000" b="1" dirty="0">
                  <a:ea typeface="나눔고딕" panose="020D0804000000000000" pitchFamily="50" charset="-127"/>
                </a:endParaRPr>
              </a:p>
              <a:p>
                <a:endParaRPr lang="en-US" altLang="ko-KR" b="1" dirty="0">
                  <a:ea typeface="나눔고딕" panose="020D0804000000000000" pitchFamily="50" charset="-127"/>
                </a:endParaRP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1344" y="764704"/>
                <a:ext cx="11809312" cy="5616624"/>
              </a:xfrm>
              <a:blipFill>
                <a:blip r:embed="rId4"/>
                <a:stretch>
                  <a:fillRect l="-644" t="-903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E1E2FE75-AA6D-420C-A9B3-454D3B6534D7}"/>
              </a:ext>
            </a:extLst>
          </p:cNvPr>
          <p:cNvSpPr txBox="1">
            <a:spLocks/>
          </p:cNvSpPr>
          <p:nvPr/>
        </p:nvSpPr>
        <p:spPr>
          <a:xfrm>
            <a:off x="-253285" y="3216725"/>
            <a:ext cx="6925349" cy="16667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b="0" kern="1200" baseline="0">
                <a:solidFill>
                  <a:srgbClr val="000099"/>
                </a:solidFill>
                <a:latin typeface="Arial" pitchFamily="34" charset="0"/>
                <a:ea typeface="HY헤드라인M" panose="02030600000101010101" pitchFamily="18" charset="-127"/>
                <a:cs typeface="Arial" pitchFamily="34" charset="0"/>
              </a:defRPr>
            </a:lvl1pPr>
            <a:lvl2pPr marL="742950" indent="-285750" algn="l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b="0" kern="1200" baseline="0">
                <a:solidFill>
                  <a:schemeClr val="tx1"/>
                </a:solidFill>
                <a:latin typeface="Arial" pitchFamily="34" charset="0"/>
                <a:ea typeface="HY헤드라인M" panose="02030600000101010101" pitchFamily="18" charset="-127"/>
                <a:cs typeface="Arial" pitchFamily="34" charset="0"/>
              </a:defRPr>
            </a:lvl2pPr>
            <a:lvl3pPr marL="11430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−"/>
              <a:defRPr sz="2000" b="0" kern="1200" baseline="0">
                <a:solidFill>
                  <a:schemeClr val="tx1"/>
                </a:solidFill>
                <a:latin typeface="Arial" pitchFamily="34" charset="0"/>
                <a:ea typeface="HY헤드라인M" panose="02030600000101010101" pitchFamily="18" charset="-127"/>
                <a:cs typeface="Arial" pitchFamily="34" charset="0"/>
              </a:defRPr>
            </a:lvl3pPr>
            <a:lvl4pPr marL="16002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b="0" kern="1200" baseline="0">
                <a:solidFill>
                  <a:schemeClr val="tx1"/>
                </a:solidFill>
                <a:latin typeface="Arial" pitchFamily="34" charset="0"/>
                <a:ea typeface="HY헤드라인M" panose="02030600000101010101" pitchFamily="18" charset="-127"/>
                <a:cs typeface="Arial" pitchFamily="34" charset="0"/>
              </a:defRPr>
            </a:lvl4pPr>
            <a:lvl5pPr marL="20574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b="0" kern="1200" baseline="0">
                <a:solidFill>
                  <a:schemeClr val="tx1"/>
                </a:solidFill>
                <a:latin typeface="Arial" pitchFamily="34" charset="0"/>
                <a:ea typeface="HY헤드라인M" panose="02030600000101010101" pitchFamily="18" charset="-127"/>
                <a:cs typeface="Arial" pitchFamily="34" charset="0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ko-KR" sz="2000" dirty="0">
                <a:ea typeface="나눔고딕" panose="020D0804000000000000" pitchFamily="50" charset="-127"/>
              </a:rPr>
              <a:t>Server/service availability </a:t>
            </a:r>
          </a:p>
          <a:p>
            <a:pPr lvl="2"/>
            <a:r>
              <a:rPr lang="en-US" altLang="ko-KR" sz="1600" dirty="0">
                <a:ea typeface="나눔고딕" panose="020D0804000000000000" pitchFamily="50" charset="-127"/>
              </a:rPr>
              <a:t>If a server shows 95% disk utilization for N monitoring intervals in a row, treat the server as failed with its running service instances [7]</a:t>
            </a:r>
          </a:p>
          <a:p>
            <a:pPr lvl="2"/>
            <a:r>
              <a:rPr lang="en-US" altLang="ko-KR" sz="1600" dirty="0">
                <a:ea typeface="나눔고딕" panose="020D0804000000000000" pitchFamily="50" charset="-127"/>
              </a:rPr>
              <a:t>Stability of storage is highly related to live migration since</a:t>
            </a:r>
            <a:br>
              <a:rPr lang="en-US" altLang="ko-KR" sz="1600" dirty="0">
                <a:ea typeface="나눔고딕" panose="020D0804000000000000" pitchFamily="50" charset="-127"/>
              </a:rPr>
            </a:br>
            <a:r>
              <a:rPr lang="en-US" altLang="ko-KR" sz="1600" dirty="0">
                <a:ea typeface="나눔고딕" panose="020D0804000000000000" pitchFamily="50" charset="-127"/>
              </a:rPr>
              <a:t>NAS (Network Attached Storage) is effective inside a DC </a:t>
            </a:r>
          </a:p>
          <a:p>
            <a:pPr lvl="1"/>
            <a:endParaRPr lang="en-US" altLang="ko-KR" sz="2000" dirty="0">
              <a:ea typeface="나눔고딕" panose="020D0804000000000000" pitchFamily="50" charset="-127"/>
            </a:endParaRPr>
          </a:p>
          <a:p>
            <a:pPr marL="457200" lvl="1" indent="0">
              <a:buNone/>
            </a:pPr>
            <a:endParaRPr lang="en-US" altLang="ko-KR" sz="2000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83858EC7-703A-4053-AAF0-D106EDB880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475" y="4844893"/>
            <a:ext cx="3469140" cy="1639227"/>
          </a:xfrm>
          <a:prstGeom prst="rect">
            <a:avLst/>
          </a:prstGeom>
        </p:spPr>
      </p:pic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1FFC4F1F-9EBA-4174-8F3D-5B11B6138B8D}"/>
              </a:ext>
            </a:extLst>
          </p:cNvPr>
          <p:cNvSpPr txBox="1">
            <a:spLocks/>
          </p:cNvSpPr>
          <p:nvPr/>
        </p:nvSpPr>
        <p:spPr>
          <a:xfrm>
            <a:off x="-133210" y="4703829"/>
            <a:ext cx="4717041" cy="16667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b="0" kern="1200" baseline="0">
                <a:solidFill>
                  <a:srgbClr val="000099"/>
                </a:solidFill>
                <a:latin typeface="Arial" pitchFamily="34" charset="0"/>
                <a:ea typeface="HY헤드라인M" panose="02030600000101010101" pitchFamily="18" charset="-127"/>
                <a:cs typeface="Arial" pitchFamily="34" charset="0"/>
              </a:defRPr>
            </a:lvl1pPr>
            <a:lvl2pPr marL="742950" indent="-285750" algn="l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b="0" kern="1200" baseline="0">
                <a:solidFill>
                  <a:schemeClr val="tx1"/>
                </a:solidFill>
                <a:latin typeface="Arial" pitchFamily="34" charset="0"/>
                <a:ea typeface="HY헤드라인M" panose="02030600000101010101" pitchFamily="18" charset="-127"/>
                <a:cs typeface="Arial" pitchFamily="34" charset="0"/>
              </a:defRPr>
            </a:lvl2pPr>
            <a:lvl3pPr marL="11430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−"/>
              <a:defRPr sz="2000" b="0" kern="1200" baseline="0">
                <a:solidFill>
                  <a:schemeClr val="tx1"/>
                </a:solidFill>
                <a:latin typeface="Arial" pitchFamily="34" charset="0"/>
                <a:ea typeface="HY헤드라인M" panose="02030600000101010101" pitchFamily="18" charset="-127"/>
                <a:cs typeface="Arial" pitchFamily="34" charset="0"/>
              </a:defRPr>
            </a:lvl3pPr>
            <a:lvl4pPr marL="16002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b="0" kern="1200" baseline="0">
                <a:solidFill>
                  <a:schemeClr val="tx1"/>
                </a:solidFill>
                <a:latin typeface="Arial" pitchFamily="34" charset="0"/>
                <a:ea typeface="HY헤드라인M" panose="02030600000101010101" pitchFamily="18" charset="-127"/>
                <a:cs typeface="Arial" pitchFamily="34" charset="0"/>
              </a:defRPr>
            </a:lvl4pPr>
            <a:lvl5pPr marL="20574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b="0" kern="1200" baseline="0">
                <a:solidFill>
                  <a:schemeClr val="tx1"/>
                </a:solidFill>
                <a:latin typeface="Arial" pitchFamily="34" charset="0"/>
                <a:ea typeface="HY헤드라인M" panose="02030600000101010101" pitchFamily="18" charset="-127"/>
                <a:cs typeface="Arial" pitchFamily="34" charset="0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altLang="ko-KR" sz="1600" b="1" dirty="0">
              <a:ea typeface="나눔고딕" panose="020D0804000000000000" pitchFamily="50" charset="-127"/>
            </a:endParaRPr>
          </a:p>
          <a:p>
            <a:pPr lvl="1"/>
            <a:r>
              <a:rPr lang="en-US" altLang="ko-KR" sz="2000" dirty="0">
                <a:ea typeface="나눔고딕" panose="020D0804000000000000" pitchFamily="50" charset="-127"/>
              </a:rPr>
              <a:t>Reward calibration</a:t>
            </a:r>
          </a:p>
          <a:p>
            <a:pPr lvl="2"/>
            <a:r>
              <a:rPr lang="en-US" altLang="ko-KR" sz="1600" dirty="0">
                <a:ea typeface="나눔고딕" panose="020D0804000000000000" pitchFamily="50" charset="-127"/>
              </a:rPr>
              <a:t>Project Reward</a:t>
            </a:r>
            <a:r>
              <a:rPr lang="en-US" altLang="ko-KR" sz="1600" baseline="-25000" dirty="0">
                <a:ea typeface="나눔고딕" panose="020D0804000000000000" pitchFamily="50" charset="-127"/>
              </a:rPr>
              <a:t>k</a:t>
            </a:r>
            <a:r>
              <a:rPr lang="en-US" altLang="ko-KR" sz="1600" dirty="0">
                <a:ea typeface="나눔고딕" panose="020D0804000000000000" pitchFamily="50" charset="-127"/>
              </a:rPr>
              <a:t> on </a:t>
            </a:r>
            <a:br>
              <a:rPr lang="en-US" altLang="ko-KR" sz="1600" dirty="0">
                <a:ea typeface="나눔고딕" panose="020D0804000000000000" pitchFamily="50" charset="-127"/>
              </a:rPr>
            </a:br>
            <a:r>
              <a:rPr lang="en-US" altLang="ko-KR" sz="1600" dirty="0">
                <a:ea typeface="나눔고딕" panose="020D0804000000000000" pitchFamily="50" charset="-127"/>
              </a:rPr>
              <a:t>a non-linear function</a:t>
            </a:r>
            <a:br>
              <a:rPr lang="en-US" altLang="ko-KR" sz="1600" dirty="0">
                <a:ea typeface="나눔고딕" panose="020D0804000000000000" pitchFamily="50" charset="-127"/>
              </a:rPr>
            </a:br>
            <a:r>
              <a:rPr lang="en-US" altLang="ko-KR" sz="1600" dirty="0">
                <a:ea typeface="나눔고딕" panose="020D0804000000000000" pitchFamily="50" charset="-127"/>
              </a:rPr>
              <a:t>to accelerate learning</a:t>
            </a:r>
          </a:p>
          <a:p>
            <a:pPr lvl="1"/>
            <a:endParaRPr lang="en-US" altLang="ko-KR" sz="2000" dirty="0">
              <a:ea typeface="나눔고딕" panose="020D0804000000000000" pitchFamily="50" charset="-127"/>
            </a:endParaRPr>
          </a:p>
          <a:p>
            <a:pPr marL="457200" lvl="1" indent="0">
              <a:buNone/>
            </a:pPr>
            <a:endParaRPr lang="en-US" altLang="ko-KR" sz="2000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30F2AED7-D258-4EE8-A4B8-0EB12410E19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3912" y="696773"/>
            <a:ext cx="6264696" cy="5396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659BC226-FD9C-6D48-9190-CA1003E8BC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416" y="2027631"/>
            <a:ext cx="4800597" cy="11187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419C292E-5ABB-0240-900D-DDCDCAF9D4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8828" y="2027631"/>
            <a:ext cx="5813233" cy="11349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59EBEAA-3646-AE4D-94B3-5B895FE80B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6222" y="3329942"/>
            <a:ext cx="5275839" cy="15097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EC1E58F5-DF62-124C-B605-D5503408C2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57267" y="5192961"/>
            <a:ext cx="4508431" cy="9430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448973"/>
      </p:ext>
    </p:extLst>
  </p:cSld>
  <p:clrMapOvr>
    <a:masterClrMapping/>
  </p:clrMapOvr>
  <p:transition advTm="6922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1344" y="764704"/>
            <a:ext cx="11809312" cy="5616624"/>
          </a:xfrm>
        </p:spPr>
        <p:txBody>
          <a:bodyPr>
            <a:normAutofit/>
          </a:bodyPr>
          <a:lstStyle/>
          <a:p>
            <a:r>
              <a:rPr lang="en-US" altLang="ko-KR" sz="2400" b="1" dirty="0">
                <a:ea typeface="나눔고딕" panose="020D0804000000000000" pitchFamily="50" charset="-127"/>
              </a:rPr>
              <a:t>Migration Cost Model</a:t>
            </a:r>
          </a:p>
          <a:p>
            <a:pPr lvl="1">
              <a:lnSpc>
                <a:spcPct val="120000"/>
              </a:lnSpc>
            </a:pPr>
            <a:r>
              <a:rPr lang="en-US" altLang="ko-KR" sz="2000" dirty="0">
                <a:ea typeface="나눔고딕" panose="020D0804000000000000" pitchFamily="50" charset="-127"/>
              </a:rPr>
              <a:t>Live migration service downtime</a:t>
            </a:r>
          </a:p>
          <a:p>
            <a:pPr lvl="2">
              <a:lnSpc>
                <a:spcPct val="120000"/>
              </a:lnSpc>
            </a:pPr>
            <a:r>
              <a:rPr lang="en-US" altLang="ko-KR" sz="1600" dirty="0">
                <a:ea typeface="나눔고딕" panose="020D0804000000000000" pitchFamily="50" charset="-127"/>
              </a:rPr>
              <a:t>Live migration in real cloud operating system (e.g., OpenStack) involves service downtime of</a:t>
            </a:r>
            <a:r>
              <a:rPr lang="ko-KR" altLang="en-US" sz="1600" dirty="0">
                <a:ea typeface="나눔고딕" panose="020D0804000000000000" pitchFamily="50" charset="-127"/>
              </a:rPr>
              <a:t> </a:t>
            </a:r>
            <a:r>
              <a:rPr lang="en-US" altLang="ko-KR" sz="1600" dirty="0">
                <a:ea typeface="나눔고딕" panose="020D0804000000000000" pitchFamily="50" charset="-127"/>
              </a:rPr>
              <a:t>500~2000ms [8]</a:t>
            </a:r>
          </a:p>
          <a:p>
            <a:pPr lvl="3">
              <a:lnSpc>
                <a:spcPct val="120000"/>
              </a:lnSpc>
            </a:pPr>
            <a:r>
              <a:rPr lang="en-US" altLang="ko-KR" sz="1400" dirty="0">
                <a:ea typeface="나눔고딕" panose="020D0804000000000000" pitchFamily="50" charset="-127"/>
              </a:rPr>
              <a:t>Post-migration overhead: binding virtual network interfaces, IP address reconfiguration (DHCP), etc.</a:t>
            </a:r>
          </a:p>
          <a:p>
            <a:pPr lvl="2">
              <a:lnSpc>
                <a:spcPct val="120000"/>
              </a:lnSpc>
            </a:pPr>
            <a:r>
              <a:rPr lang="en-US" altLang="ko-KR" sz="1600" dirty="0">
                <a:ea typeface="나눔고딕" panose="020D0804000000000000" pitchFamily="50" charset="-127"/>
              </a:rPr>
              <a:t>Relate estimated migration downtime to</a:t>
            </a:r>
            <a:r>
              <a:rPr lang="en-US" altLang="ko-KR" sz="1600" dirty="0">
                <a:ea typeface="나눔고딕" panose="020D0804000000000000" pitchFamily="50" charset="-127"/>
                <a:sym typeface="Wingdings" panose="05000000000000000000" pitchFamily="2" charset="2"/>
              </a:rPr>
              <a:t> memory usage intensity of the service app. and network condition</a:t>
            </a:r>
            <a:endParaRPr lang="en-US" altLang="ko-KR" sz="1600" dirty="0">
              <a:ea typeface="나눔고딕" panose="020D0804000000000000" pitchFamily="50" charset="-127"/>
            </a:endParaRPr>
          </a:p>
          <a:p>
            <a:pPr lvl="2">
              <a:lnSpc>
                <a:spcPct val="120000"/>
              </a:lnSpc>
            </a:pPr>
            <a:endParaRPr lang="en-US" altLang="ko-KR" sz="1400" dirty="0">
              <a:ea typeface="나눔고딕" panose="020D0804000000000000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>
                <a:ea typeface="나눔고딕" panose="020D0804000000000000" pitchFamily="50" charset="-127"/>
                <a:cs typeface="Arial" panose="020B0604020202020204" pitchFamily="34" charset="0"/>
              </a:rPr>
              <a:t>Design of </a:t>
            </a:r>
            <a:r>
              <a:rPr lang="en-US" altLang="ko-KR" sz="3200" spc="-20" dirty="0">
                <a:ea typeface="나눔고딕" pitchFamily="50" charset="-127"/>
                <a:cs typeface="Arial" panose="020B0604020202020204" pitchFamily="34" charset="0"/>
              </a:rPr>
              <a:t>Dynamic Service Placement Control</a:t>
            </a:r>
            <a:r>
              <a:rPr lang="ko-KR" altLang="en-US" sz="3200" dirty="0">
                <a:ea typeface="나눔고딕" panose="020D0804000000000000" pitchFamily="50" charset="-127"/>
                <a:cs typeface="Arial" panose="020B0604020202020204" pitchFamily="34" charset="0"/>
              </a:rPr>
              <a:t> </a:t>
            </a:r>
            <a:r>
              <a:rPr lang="en-US" altLang="ko-KR" sz="3200" dirty="0">
                <a:ea typeface="나눔고딕" panose="020D0804000000000000" pitchFamily="50" charset="-127"/>
                <a:cs typeface="Arial" panose="020B0604020202020204" pitchFamily="34" charset="0"/>
              </a:rPr>
              <a:t>(5/5)</a:t>
            </a:r>
            <a:r>
              <a:rPr lang="ko-KR" altLang="en-US" sz="3200" dirty="0">
                <a:ea typeface="나눔고딕" panose="020D0804000000000000" pitchFamily="50" charset="-12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D3C7D4-807A-4247-86FE-1D5F7AE003B4}"/>
              </a:ext>
            </a:extLst>
          </p:cNvPr>
          <p:cNvSpPr txBox="1"/>
          <p:nvPr/>
        </p:nvSpPr>
        <p:spPr>
          <a:xfrm>
            <a:off x="2441993" y="4365104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Arial" panose="020B0604020202020204" pitchFamily="34" charset="0"/>
                <a:ea typeface="나눔고딕" panose="020D0804000000000000" pitchFamily="50" charset="-127"/>
                <a:cs typeface="Arial" panose="020B0604020202020204" pitchFamily="34" charset="0"/>
              </a:rPr>
              <a:t>SLA availability (e.g., 99.9%)</a:t>
            </a:r>
            <a:endParaRPr lang="ko-KR" altLang="en-US" sz="1400" dirty="0">
              <a:latin typeface="Arial" panose="020B0604020202020204" pitchFamily="34" charset="0"/>
              <a:ea typeface="나눔고딕" panose="020D08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132E4435-7966-485D-9645-CA5FD2296AF7}"/>
              </a:ext>
            </a:extLst>
          </p:cNvPr>
          <p:cNvSpPr txBox="1">
            <a:spLocks/>
          </p:cNvSpPr>
          <p:nvPr/>
        </p:nvSpPr>
        <p:spPr>
          <a:xfrm>
            <a:off x="191344" y="3593013"/>
            <a:ext cx="11809312" cy="97690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b="0" kern="1200" baseline="0">
                <a:solidFill>
                  <a:srgbClr val="000099"/>
                </a:solidFill>
                <a:latin typeface="Arial" pitchFamily="34" charset="0"/>
                <a:ea typeface="HY헤드라인M" panose="02030600000101010101" pitchFamily="18" charset="-127"/>
                <a:cs typeface="Arial" pitchFamily="34" charset="0"/>
              </a:defRPr>
            </a:lvl1pPr>
            <a:lvl2pPr marL="742950" indent="-285750" algn="l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b="0" kern="1200" baseline="0">
                <a:solidFill>
                  <a:schemeClr val="tx1"/>
                </a:solidFill>
                <a:latin typeface="Arial" pitchFamily="34" charset="0"/>
                <a:ea typeface="HY헤드라인M" panose="02030600000101010101" pitchFamily="18" charset="-127"/>
                <a:cs typeface="Arial" pitchFamily="34" charset="0"/>
              </a:defRPr>
            </a:lvl2pPr>
            <a:lvl3pPr marL="11430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−"/>
              <a:defRPr sz="2000" b="0" kern="1200" baseline="0">
                <a:solidFill>
                  <a:schemeClr val="tx1"/>
                </a:solidFill>
                <a:latin typeface="Arial" pitchFamily="34" charset="0"/>
                <a:ea typeface="HY헤드라인M" panose="02030600000101010101" pitchFamily="18" charset="-127"/>
                <a:cs typeface="Arial" pitchFamily="34" charset="0"/>
              </a:defRPr>
            </a:lvl3pPr>
            <a:lvl4pPr marL="16002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b="0" kern="1200" baseline="0">
                <a:solidFill>
                  <a:schemeClr val="tx1"/>
                </a:solidFill>
                <a:latin typeface="Arial" pitchFamily="34" charset="0"/>
                <a:ea typeface="HY헤드라인M" panose="02030600000101010101" pitchFamily="18" charset="-127"/>
                <a:cs typeface="Arial" pitchFamily="34" charset="0"/>
              </a:defRPr>
            </a:lvl4pPr>
            <a:lvl5pPr marL="20574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b="0" kern="1200" baseline="0">
                <a:solidFill>
                  <a:schemeClr val="tx1"/>
                </a:solidFill>
                <a:latin typeface="Arial" pitchFamily="34" charset="0"/>
                <a:ea typeface="HY헤드라인M" panose="02030600000101010101" pitchFamily="18" charset="-127"/>
                <a:cs typeface="Arial" pitchFamily="34" charset="0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</a:pPr>
            <a:r>
              <a:rPr lang="en-US" altLang="ko-KR" sz="2000" dirty="0">
                <a:ea typeface="나눔고딕" panose="020D0804000000000000" pitchFamily="50" charset="-127"/>
              </a:rPr>
              <a:t>Condition to permit migration</a:t>
            </a:r>
          </a:p>
          <a:p>
            <a:pPr lvl="2">
              <a:lnSpc>
                <a:spcPct val="120000"/>
              </a:lnSpc>
            </a:pPr>
            <a:r>
              <a:rPr lang="en-US" altLang="ko-KR" sz="1600" dirty="0">
                <a:ea typeface="나눔고딕" panose="020D0804000000000000" pitchFamily="50" charset="-127"/>
              </a:rPr>
              <a:t>If the migration action is expected to violate SLA, revoke the action (“do not migrate”) </a:t>
            </a:r>
            <a:r>
              <a:rPr lang="en-US" altLang="ko-KR" sz="1600" dirty="0">
                <a:ea typeface="나눔고딕" panose="020D0804000000000000" pitchFamily="50" charset="-127"/>
                <a:sym typeface="Wingdings" panose="05000000000000000000" pitchFamily="2" charset="2"/>
              </a:rPr>
              <a:t> reduce # of total migrations </a:t>
            </a:r>
            <a:r>
              <a:rPr lang="en-US" altLang="ko-KR" sz="1600" dirty="0">
                <a:ea typeface="나눔고딕" panose="020D0804000000000000" pitchFamily="50" charset="-127"/>
              </a:rPr>
              <a:t>   </a:t>
            </a:r>
          </a:p>
          <a:p>
            <a:pPr lvl="2">
              <a:lnSpc>
                <a:spcPct val="120000"/>
              </a:lnSpc>
            </a:pPr>
            <a:endParaRPr lang="en-US" altLang="ko-KR" sz="1400" dirty="0">
              <a:ea typeface="나눔고딕" panose="020D0804000000000000" pitchFamily="50" charset="-127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F14E4B2C-DD29-4E55-85EB-9114C32D02FA}"/>
              </a:ext>
            </a:extLst>
          </p:cNvPr>
          <p:cNvGrpSpPr/>
          <p:nvPr/>
        </p:nvGrpSpPr>
        <p:grpSpPr>
          <a:xfrm>
            <a:off x="6944627" y="2560310"/>
            <a:ext cx="5144406" cy="1314215"/>
            <a:chOff x="6961185" y="2556220"/>
            <a:chExt cx="5144406" cy="1314215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51CD6C39-6061-4089-B79F-C14C1DCCB516}"/>
                </a:ext>
              </a:extLst>
            </p:cNvPr>
            <p:cNvGrpSpPr/>
            <p:nvPr/>
          </p:nvGrpSpPr>
          <p:grpSpPr>
            <a:xfrm>
              <a:off x="6961185" y="2556220"/>
              <a:ext cx="4598543" cy="1314215"/>
              <a:chOff x="6887340" y="2560289"/>
              <a:chExt cx="4598543" cy="1314215"/>
            </a:xfrm>
          </p:grpSpPr>
          <p:pic>
            <p:nvPicPr>
              <p:cNvPr id="6" name="그림 5">
                <a:extLst>
                  <a:ext uri="{FF2B5EF4-FFF2-40B4-BE49-F238E27FC236}">
                    <a16:creationId xmlns:a16="http://schemas.microsoft.com/office/drawing/2014/main" id="{EE03D480-9B55-4CE3-8088-BCADCF048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87340" y="2560289"/>
                <a:ext cx="4598543" cy="1047597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E0991A3-600D-46A0-B3A1-FEC80AA9BA2C}"/>
                  </a:ext>
                </a:extLst>
              </p:cNvPr>
              <p:cNvSpPr txBox="1"/>
              <p:nvPr/>
            </p:nvSpPr>
            <p:spPr>
              <a:xfrm>
                <a:off x="7270902" y="3597505"/>
                <a:ext cx="38314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latin typeface="Arial" panose="020B0604020202020204" pitchFamily="34" charset="0"/>
                    <a:ea typeface="나눔고딕" panose="020D0804000000000000" pitchFamily="50" charset="-127"/>
                    <a:cs typeface="Arial" panose="020B0604020202020204" pitchFamily="34" charset="0"/>
                  </a:rPr>
                  <a:t>&lt;Features related to migration downtime&gt;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9BB2DEC-95B9-4690-B9BF-11CC0F58053D}"/>
                </a:ext>
              </a:extLst>
            </p:cNvPr>
            <p:cNvSpPr txBox="1"/>
            <p:nvPr/>
          </p:nvSpPr>
          <p:spPr>
            <a:xfrm>
              <a:off x="9624392" y="2612070"/>
              <a:ext cx="248119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latin typeface="Arial" panose="020B0604020202020204" pitchFamily="34" charset="0"/>
                  <a:ea typeface="나눔고딕" panose="020D0804000000000000" pitchFamily="50" charset="-127"/>
                  <a:cs typeface="Arial" panose="020B0604020202020204" pitchFamily="34" charset="0"/>
                </a:rPr>
                <a:t>Source: Jo et al. [9]</a:t>
              </a:r>
              <a:endParaRPr lang="ko-KR" altLang="en-US" sz="900" dirty="0">
                <a:latin typeface="Arial" panose="020B0604020202020204" pitchFamily="34" charset="0"/>
                <a:ea typeface="나눔고딕" panose="020D0804000000000000" pitchFamily="50" charset="-127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>
                <a:extLst>
                  <a:ext uri="{FF2B5EF4-FFF2-40B4-BE49-F238E27FC236}">
                    <a16:creationId xmlns:a16="http://schemas.microsoft.com/office/drawing/2014/main" id="{AC5AD955-5F38-4E0A-95BD-8FF37FF0312C}"/>
                  </a:ext>
                </a:extLst>
              </p:cNvPr>
              <p:cNvSpPr/>
              <p:nvPr/>
            </p:nvSpPr>
            <p:spPr>
              <a:xfrm>
                <a:off x="1089807" y="2813910"/>
                <a:ext cx="4956357" cy="40350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𝒅𝒐𝒘𝒏𝒕𝒊𝒎𝒆</m:t>
                    </m:r>
                    <m:d>
                      <m:dPr>
                        <m:ctrlPr>
                          <a:rPr lang="en-US" altLang="ko-K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나눔고딕" panose="020D0804000000000000" pitchFamily="50" charset="-127"/>
                          </a:rPr>
                        </m:ctrlPr>
                      </m:dPr>
                      <m:e>
                        <m:r>
                          <a:rPr lang="en-US" altLang="ko-K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나눔고딕" panose="020D0804000000000000" pitchFamily="50" charset="-127"/>
                          </a:rPr>
                          <m:t>𝒔</m:t>
                        </m:r>
                      </m:e>
                    </m:d>
                    <m:r>
                      <a:rPr lang="en-US" altLang="ko-KR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=</m:t>
                    </m:r>
                    <m:r>
                      <a:rPr lang="en-US" altLang="ko-KR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 </m:t>
                    </m:r>
                    <m:f>
                      <m:fPr>
                        <m:ctrlPr>
                          <a:rPr lang="en-US" altLang="ko-K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나눔고딕" panose="020D0804000000000000" pitchFamily="50" charset="-127"/>
                          </a:rPr>
                        </m:ctrlPr>
                      </m:fPr>
                      <m:num>
                        <m:r>
                          <a:rPr lang="en-US" altLang="ko-K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나눔고딕" panose="020D0804000000000000" pitchFamily="50" charset="-127"/>
                          </a:rPr>
                          <m:t>𝒔</m:t>
                        </m:r>
                        <m:r>
                          <a:rPr lang="en-US" altLang="ko-K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나눔고딕" panose="020D0804000000000000" pitchFamily="50" charset="-127"/>
                          </a:rPr>
                          <m:t>.</m:t>
                        </m:r>
                        <m:r>
                          <a:rPr lang="en-US" altLang="ko-K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나눔고딕" panose="020D0804000000000000" pitchFamily="50" charset="-127"/>
                          </a:rPr>
                          <m:t>𝒎𝒆𝒎𝒐𝒓𝒚</m:t>
                        </m:r>
                      </m:num>
                      <m:den>
                        <m:r>
                          <a:rPr lang="en-US" altLang="ko-K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나눔고딕" panose="020D0804000000000000" pitchFamily="50" charset="-127"/>
                          </a:rPr>
                          <m:t>𝒔</m:t>
                        </m:r>
                        <m:r>
                          <a:rPr lang="en-US" altLang="ko-K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나눔고딕" panose="020D0804000000000000" pitchFamily="50" charset="-127"/>
                          </a:rPr>
                          <m:t>.</m:t>
                        </m:r>
                        <m:r>
                          <a:rPr lang="en-US" altLang="ko-K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나눔고딕" panose="020D0804000000000000" pitchFamily="50" charset="-127"/>
                          </a:rPr>
                          <m:t>𝒅𝒖𝒓𝒂𝒕𝒊𝒐𝒏</m:t>
                        </m:r>
                      </m:den>
                    </m:f>
                    <m:r>
                      <a:rPr lang="en-US" altLang="ko-KR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 ∗ </m:t>
                    </m:r>
                    <m:f>
                      <m:fPr>
                        <m:ctrlPr>
                          <a:rPr lang="en-US" altLang="ko-K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나눔고딕" panose="020D0804000000000000" pitchFamily="50" charset="-127"/>
                          </a:rPr>
                        </m:ctrlPr>
                      </m:fPr>
                      <m:num>
                        <m:r>
                          <a:rPr lang="en-US" altLang="ko-K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나눔고딕" panose="020D0804000000000000" pitchFamily="50" charset="-127"/>
                          </a:rPr>
                          <m:t>𝟏</m:t>
                        </m:r>
                      </m:num>
                      <m:den>
                        <m:r>
                          <a:rPr lang="en-US" altLang="ko-K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나눔고딕" panose="020D0804000000000000" pitchFamily="50" charset="-127"/>
                          </a:rPr>
                          <m:t>𝒂𝒗𝒂𝒊𝒍</m:t>
                        </m:r>
                        <m:r>
                          <a:rPr lang="en-US" altLang="ko-K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나눔고딕" panose="020D0804000000000000" pitchFamily="50" charset="-127"/>
                          </a:rPr>
                          <m:t>.  </m:t>
                        </m:r>
                        <m:r>
                          <a:rPr lang="en-US" altLang="ko-K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나눔고딕" panose="020D0804000000000000" pitchFamily="50" charset="-127"/>
                          </a:rPr>
                          <m:t>𝑩𝑾</m:t>
                        </m:r>
                      </m:den>
                    </m:f>
                    <m:r>
                      <a:rPr lang="en-US" altLang="ko-KR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+</m:t>
                    </m:r>
                    <m:r>
                      <a:rPr lang="en-US" altLang="ko-KR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𝒄𝒐𝒏𝒔𝒕𝒂𝒏𝒕</m:t>
                    </m:r>
                    <m:r>
                      <a:rPr lang="en-US" altLang="ko-KR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_</m:t>
                    </m:r>
                    <m:r>
                      <a:rPr lang="en-US" altLang="ko-KR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나눔고딕" panose="020D0804000000000000" pitchFamily="50" charset="-127"/>
                      </a:rPr>
                      <m:t>𝒑𝒐𝒔𝒕𝒎𝒊𝒈</m:t>
                    </m:r>
                  </m:oMath>
                </a14:m>
                <a:r>
                  <a:rPr lang="ko-KR" altLang="en-US" sz="1400" dirty="0"/>
                  <a:t> </a:t>
                </a:r>
              </a:p>
            </p:txBody>
          </p:sp>
        </mc:Choice>
        <mc:Fallback xmlns="">
          <p:sp>
            <p:nvSpPr>
              <p:cNvPr id="4" name="직사각형 3">
                <a:extLst>
                  <a:ext uri="{FF2B5EF4-FFF2-40B4-BE49-F238E27FC236}">
                    <a16:creationId xmlns:a16="http://schemas.microsoft.com/office/drawing/2014/main" id="{AC5AD955-5F38-4E0A-95BD-8FF37FF031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807" y="2813910"/>
                <a:ext cx="4956357" cy="4035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그룹 20">
            <a:extLst>
              <a:ext uri="{FF2B5EF4-FFF2-40B4-BE49-F238E27FC236}">
                <a16:creationId xmlns:a16="http://schemas.microsoft.com/office/drawing/2014/main" id="{66880CB1-7706-4C08-9D86-92AA06E38249}"/>
              </a:ext>
            </a:extLst>
          </p:cNvPr>
          <p:cNvGrpSpPr/>
          <p:nvPr/>
        </p:nvGrpSpPr>
        <p:grpSpPr>
          <a:xfrm>
            <a:off x="6822605" y="4841797"/>
            <a:ext cx="5310034" cy="1360522"/>
            <a:chOff x="6822605" y="4841797"/>
            <a:chExt cx="5310034" cy="136052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5B29B0A-5B63-4A41-8ECE-CDBBBAEFC31C}"/>
                </a:ext>
              </a:extLst>
            </p:cNvPr>
            <p:cNvSpPr txBox="1"/>
            <p:nvPr/>
          </p:nvSpPr>
          <p:spPr>
            <a:xfrm>
              <a:off x="7692125" y="5925320"/>
              <a:ext cx="38314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atin typeface="Arial" panose="020B0604020202020204" pitchFamily="34" charset="0"/>
                  <a:ea typeface="나눔고딕" panose="020D0804000000000000" pitchFamily="50" charset="-127"/>
                  <a:cs typeface="Arial" panose="020B0604020202020204" pitchFamily="34" charset="0"/>
                </a:rPr>
                <a:t>&lt;VM live migration (pre-copy)&gt;</a:t>
              </a:r>
            </a:p>
          </p:txBody>
        </p:sp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D58F2473-AB80-4D03-A6F6-ED6E5AB5A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22605" y="4841797"/>
              <a:ext cx="5310034" cy="1123432"/>
            </a:xfrm>
            <a:prstGeom prst="rect">
              <a:avLst/>
            </a:prstGeom>
          </p:spPr>
        </p:pic>
      </p:grpSp>
      <p:pic>
        <p:nvPicPr>
          <p:cNvPr id="9" name="그림 8">
            <a:extLst>
              <a:ext uri="{FF2B5EF4-FFF2-40B4-BE49-F238E27FC236}">
                <a16:creationId xmlns:a16="http://schemas.microsoft.com/office/drawing/2014/main" id="{D5E9A1A6-6A64-CE4F-B8E2-BD326BA7DE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384" y="4676058"/>
            <a:ext cx="5715915" cy="18375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446E71F7-3907-4BC3-8759-F512FE4D1115}"/>
              </a:ext>
            </a:extLst>
          </p:cNvPr>
          <p:cNvSpPr/>
          <p:nvPr/>
        </p:nvSpPr>
        <p:spPr>
          <a:xfrm>
            <a:off x="3143671" y="4785940"/>
            <a:ext cx="1224137" cy="2992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0D71ED5A-1013-4C59-82EF-38F61C71E7EA}"/>
              </a:ext>
            </a:extLst>
          </p:cNvPr>
          <p:cNvSpPr/>
          <p:nvPr/>
        </p:nvSpPr>
        <p:spPr>
          <a:xfrm>
            <a:off x="1098242" y="5952826"/>
            <a:ext cx="4656120" cy="5607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351BF6-2B5D-4A27-A64F-590FDCC7F86A}"/>
              </a:ext>
            </a:extLst>
          </p:cNvPr>
          <p:cNvSpPr txBox="1"/>
          <p:nvPr/>
        </p:nvSpPr>
        <p:spPr>
          <a:xfrm>
            <a:off x="1098241" y="5633898"/>
            <a:ext cx="4643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Arial" panose="020B0604020202020204" pitchFamily="34" charset="0"/>
                <a:ea typeface="나눔고딕" panose="020D0804000000000000" pitchFamily="50" charset="-127"/>
                <a:cs typeface="Arial" panose="020B0604020202020204" pitchFamily="34" charset="0"/>
              </a:rPr>
              <a:t>Ratio of downtime over total service duration</a:t>
            </a:r>
            <a:r>
              <a:rPr lang="ko-KR" altLang="en-US" sz="1400" dirty="0">
                <a:latin typeface="Arial" panose="020B0604020202020204" pitchFamily="34" charset="0"/>
                <a:ea typeface="나눔고딕" panose="020D0804000000000000" pitchFamily="50" charset="-127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latin typeface="Arial" panose="020B0604020202020204" pitchFamily="34" charset="0"/>
                <a:ea typeface="나눔고딕" panose="020D0804000000000000" pitchFamily="50" charset="-127"/>
                <a:cs typeface="Arial" panose="020B0604020202020204" pitchFamily="34" charset="0"/>
              </a:rPr>
              <a:t>(e.g., 0.2%)</a:t>
            </a:r>
            <a:endParaRPr lang="ko-KR" altLang="en-US" sz="1400" dirty="0">
              <a:latin typeface="Arial" panose="020B0604020202020204" pitchFamily="34" charset="0"/>
              <a:ea typeface="나눔고딕" panose="020D0804000000000000" pitchFamily="50" charset="-127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1614233"/>
      </p:ext>
    </p:extLst>
  </p:cSld>
  <p:clrMapOvr>
    <a:masterClrMapping/>
  </p:clrMapOvr>
  <p:transition advTm="6922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8" grpId="0" animBg="1"/>
      <p:bldP spid="12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-4071" y="-13713"/>
            <a:ext cx="12192000" cy="6609029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617134" y="609776"/>
            <a:ext cx="2365218" cy="1470025"/>
          </a:xfrm>
        </p:spPr>
        <p:txBody>
          <a:bodyPr>
            <a:noAutofit/>
          </a:bodyPr>
          <a:lstStyle/>
          <a:p>
            <a:pPr algn="l"/>
            <a:r>
              <a:rPr lang="en-US" altLang="ko-KR" sz="3200" dirty="0">
                <a:latin typeface="Arial" panose="020B0604020202020204" pitchFamily="34" charset="0"/>
                <a:cs typeface="Arial" pitchFamily="34" charset="0"/>
              </a:rPr>
              <a:t>Table of </a:t>
            </a:r>
            <a:br>
              <a:rPr lang="en-US" altLang="ko-KR" sz="3200" dirty="0">
                <a:latin typeface="Arial" panose="020B0604020202020204" pitchFamily="34" charset="0"/>
                <a:cs typeface="Arial" pitchFamily="34" charset="0"/>
              </a:rPr>
            </a:br>
            <a:r>
              <a:rPr lang="en-US" altLang="ko-KR" sz="3200" dirty="0">
                <a:latin typeface="Arial" panose="020B0604020202020204" pitchFamily="34" charset="0"/>
                <a:cs typeface="Arial" pitchFamily="34" charset="0"/>
              </a:rPr>
              <a:t>Contents</a:t>
            </a:r>
            <a:endParaRPr lang="ko-KR" altLang="en-US" sz="32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0" name="부제목 2"/>
          <p:cNvSpPr txBox="1">
            <a:spLocks/>
          </p:cNvSpPr>
          <p:nvPr/>
        </p:nvSpPr>
        <p:spPr>
          <a:xfrm>
            <a:off x="5377731" y="845108"/>
            <a:ext cx="6814269" cy="5608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1450" indent="-51435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altLang="ko-KR" sz="2400" spc="-20" dirty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Introduction</a:t>
            </a:r>
          </a:p>
          <a:p>
            <a:pPr marL="171450" indent="-51435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altLang="ko-KR" sz="2400" spc="-20" dirty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Background and Related Work</a:t>
            </a:r>
          </a:p>
          <a:p>
            <a:pPr marL="171450" indent="-51435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altLang="ko-KR" sz="2400" spc="-20" dirty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Dynamic Service Placement Control using Reinforcement Learning-based Live Migration</a:t>
            </a:r>
          </a:p>
          <a:p>
            <a:pPr marL="171450" indent="-51435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altLang="ko-KR" sz="2400" u="sng" spc="-20" dirty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Implementation</a:t>
            </a:r>
          </a:p>
          <a:p>
            <a:pPr marL="171450" indent="-51435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altLang="ko-KR" sz="2400" spc="-20" dirty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Evaluation</a:t>
            </a:r>
          </a:p>
          <a:p>
            <a:pPr marL="171450" indent="-51435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altLang="ko-KR" sz="2400" spc="-20" dirty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Conclusion</a:t>
            </a:r>
          </a:p>
          <a:p>
            <a:pPr indent="-34290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ko-KR" sz="2400" spc="-20" dirty="0">
              <a:solidFill>
                <a:schemeClr val="bg1"/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  <a:p>
            <a:pPr indent="-34290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ko-KR" sz="2400" spc="-20" dirty="0">
              <a:solidFill>
                <a:schemeClr val="bg1"/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  <a:p>
            <a:pPr indent="-34290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ko-KR" sz="2400" spc="-2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나눔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566838"/>
      </p:ext>
    </p:extLst>
  </p:cSld>
  <p:clrMapOvr>
    <a:masterClrMapping/>
  </p:clrMapOvr>
  <p:transition advTm="19246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-4071" y="-13713"/>
            <a:ext cx="12192000" cy="6609029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617134" y="609776"/>
            <a:ext cx="2365218" cy="1470025"/>
          </a:xfrm>
        </p:spPr>
        <p:txBody>
          <a:bodyPr>
            <a:noAutofit/>
          </a:bodyPr>
          <a:lstStyle/>
          <a:p>
            <a:pPr algn="l"/>
            <a:r>
              <a:rPr lang="en-US" altLang="ko-KR" sz="3200" dirty="0">
                <a:latin typeface="Arial" panose="020B0604020202020204" pitchFamily="34" charset="0"/>
                <a:cs typeface="Arial" pitchFamily="34" charset="0"/>
              </a:rPr>
              <a:t>Table of </a:t>
            </a:r>
            <a:br>
              <a:rPr lang="en-US" altLang="ko-KR" sz="3200" dirty="0">
                <a:latin typeface="Arial" panose="020B0604020202020204" pitchFamily="34" charset="0"/>
                <a:cs typeface="Arial" pitchFamily="34" charset="0"/>
              </a:rPr>
            </a:br>
            <a:r>
              <a:rPr lang="en-US" altLang="ko-KR" sz="3200" dirty="0">
                <a:latin typeface="Arial" panose="020B0604020202020204" pitchFamily="34" charset="0"/>
                <a:cs typeface="Arial" pitchFamily="34" charset="0"/>
              </a:rPr>
              <a:t>Contents</a:t>
            </a:r>
            <a:endParaRPr lang="ko-KR" altLang="en-US" sz="32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0" name="부제목 2"/>
          <p:cNvSpPr txBox="1">
            <a:spLocks/>
          </p:cNvSpPr>
          <p:nvPr/>
        </p:nvSpPr>
        <p:spPr>
          <a:xfrm>
            <a:off x="5377731" y="845108"/>
            <a:ext cx="6814269" cy="5608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1450" indent="-51435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altLang="ko-KR" sz="2400" spc="-20" dirty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Introduction</a:t>
            </a:r>
          </a:p>
          <a:p>
            <a:pPr marL="171450" indent="-51435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altLang="ko-KR" sz="2400" spc="-20" dirty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Background and Related Work</a:t>
            </a:r>
          </a:p>
          <a:p>
            <a:pPr marL="171450" indent="-51435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altLang="ko-KR" sz="2400" spc="-20" dirty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Dynamic Service Placement Control using Reinforcement Learning-based Live Migration</a:t>
            </a:r>
          </a:p>
          <a:p>
            <a:pPr marL="171450" indent="-51435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altLang="ko-KR" sz="2400" spc="-20" dirty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Implementation</a:t>
            </a:r>
          </a:p>
          <a:p>
            <a:pPr marL="171450" indent="-51435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altLang="ko-KR" sz="2400" spc="-20" dirty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Evaluation</a:t>
            </a:r>
          </a:p>
          <a:p>
            <a:pPr marL="171450" indent="-51435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altLang="ko-KR" sz="2400" spc="-20" dirty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Conclusion</a:t>
            </a:r>
          </a:p>
          <a:p>
            <a:pPr indent="-34290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ko-KR" sz="2400" spc="-20" dirty="0">
              <a:solidFill>
                <a:schemeClr val="bg1"/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  <a:p>
            <a:pPr indent="-34290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ko-KR" sz="2400" spc="-20" dirty="0">
              <a:solidFill>
                <a:schemeClr val="bg1"/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  <a:p>
            <a:pPr indent="-34290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ko-KR" sz="2400" spc="-2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나눔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644971"/>
      </p:ext>
    </p:extLst>
  </p:cSld>
  <p:clrMapOvr>
    <a:masterClrMapping/>
  </p:clrMapOvr>
  <p:transition advTm="19246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나눔고딕" panose="020D0804000000000000" pitchFamily="50" charset="-127"/>
                <a:cs typeface="Arial" panose="020B0604020202020204" pitchFamily="34" charset="0"/>
              </a:rPr>
              <a:t>Implementation</a:t>
            </a:r>
            <a:r>
              <a:rPr lang="ko-KR" altLang="en-US" dirty="0">
                <a:ea typeface="나눔고딕" panose="020D0804000000000000" pitchFamily="50" charset="-127"/>
                <a:cs typeface="Arial" panose="020B0604020202020204" pitchFamily="34" charset="0"/>
              </a:rPr>
              <a:t> </a:t>
            </a:r>
            <a:r>
              <a:rPr lang="en-US" altLang="ko-KR" dirty="0">
                <a:ea typeface="나눔고딕" panose="020D0804000000000000" pitchFamily="50" charset="-127"/>
                <a:cs typeface="Arial" panose="020B0604020202020204" pitchFamily="34" charset="0"/>
              </a:rPr>
              <a:t>(1/5)</a:t>
            </a:r>
            <a:r>
              <a:rPr lang="ko-KR" altLang="en-US" dirty="0">
                <a:ea typeface="나눔고딕" panose="020D0804000000000000" pitchFamily="50" charset="-12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b="1" dirty="0">
                <a:ea typeface="나눔고딕" panose="020D0804000000000000" pitchFamily="50" charset="-127"/>
              </a:rPr>
              <a:t>Edge</a:t>
            </a:r>
            <a:r>
              <a:rPr lang="ko-KR" altLang="en-US" sz="2400" b="1" dirty="0">
                <a:ea typeface="나눔고딕" panose="020D0804000000000000" pitchFamily="50" charset="-127"/>
              </a:rPr>
              <a:t> </a:t>
            </a:r>
            <a:r>
              <a:rPr lang="en-US" altLang="ko-KR" sz="2400" b="1" dirty="0">
                <a:ea typeface="나눔고딕" panose="020D0804000000000000" pitchFamily="50" charset="-127"/>
              </a:rPr>
              <a:t>Computing</a:t>
            </a:r>
            <a:r>
              <a:rPr lang="ko-KR" altLang="en-US" sz="2400" b="1" dirty="0">
                <a:ea typeface="나눔고딕" panose="020D0804000000000000" pitchFamily="50" charset="-127"/>
              </a:rPr>
              <a:t> </a:t>
            </a:r>
            <a:r>
              <a:rPr lang="en-US" altLang="ko-KR" sz="2400" b="1" dirty="0">
                <a:ea typeface="나눔고딕" panose="020D0804000000000000" pitchFamily="50" charset="-127"/>
              </a:rPr>
              <a:t>Simulator</a:t>
            </a:r>
            <a:r>
              <a:rPr lang="en-US" altLang="ko-KR" sz="2000" dirty="0">
                <a:ea typeface="나눔고딕" panose="020D0804000000000000" pitchFamily="50" charset="-127"/>
              </a:rPr>
              <a:t> </a:t>
            </a:r>
          </a:p>
          <a:p>
            <a:pPr lvl="1"/>
            <a:r>
              <a:rPr lang="en-US" altLang="ko-KR" sz="2000" dirty="0">
                <a:ea typeface="나눔고딕" panose="020D0804000000000000" pitchFamily="50" charset="-127"/>
              </a:rPr>
              <a:t>Supports development of service orchestration algorithms and </a:t>
            </a:r>
            <a:br>
              <a:rPr lang="en-US" altLang="ko-KR" sz="2000" dirty="0">
                <a:ea typeface="나눔고딕" panose="020D0804000000000000" pitchFamily="50" charset="-127"/>
              </a:rPr>
            </a:br>
            <a:r>
              <a:rPr lang="en-US" altLang="ko-KR" sz="2000" dirty="0">
                <a:ea typeface="나눔고딕" panose="020D0804000000000000" pitchFamily="50" charset="-127"/>
              </a:rPr>
              <a:t>evaluation in edge computing environment</a:t>
            </a:r>
          </a:p>
          <a:p>
            <a:pPr lvl="2"/>
            <a:r>
              <a:rPr lang="en-US" altLang="ko-KR" sz="1600" dirty="0">
                <a:ea typeface="나눔고딕" panose="020D0804000000000000" pitchFamily="50" charset="-127"/>
              </a:rPr>
              <a:t>Library: </a:t>
            </a:r>
            <a:r>
              <a:rPr lang="en-US" altLang="ko-KR" sz="1600" dirty="0" err="1">
                <a:ea typeface="나눔고딕" panose="020D0804000000000000" pitchFamily="50" charset="-127"/>
              </a:rPr>
              <a:t>SimPy</a:t>
            </a:r>
            <a:r>
              <a:rPr lang="en-US" altLang="ko-KR" sz="1600" dirty="0">
                <a:ea typeface="나눔고딕" panose="020D0804000000000000" pitchFamily="50" charset="-127"/>
              </a:rPr>
              <a:t>, </a:t>
            </a:r>
            <a:r>
              <a:rPr lang="en-US" altLang="ko-KR" sz="1600" dirty="0" err="1">
                <a:ea typeface="나눔고딕" panose="020D0804000000000000" pitchFamily="50" charset="-127"/>
              </a:rPr>
              <a:t>NetworkX</a:t>
            </a:r>
            <a:r>
              <a:rPr lang="en-US" altLang="ko-KR" sz="1600" dirty="0">
                <a:ea typeface="나눔고딕" panose="020D0804000000000000" pitchFamily="50" charset="-127"/>
              </a:rPr>
              <a:t>, </a:t>
            </a:r>
            <a:r>
              <a:rPr lang="en-US" altLang="ko-KR" sz="1600" dirty="0" err="1">
                <a:ea typeface="나눔고딕" panose="020D0804000000000000" pitchFamily="50" charset="-127"/>
              </a:rPr>
              <a:t>PyTorch</a:t>
            </a:r>
            <a:r>
              <a:rPr lang="en-US" altLang="ko-KR" sz="1600" dirty="0">
                <a:ea typeface="나눔고딕" panose="020D0804000000000000" pitchFamily="50" charset="-127"/>
              </a:rPr>
              <a:t>, </a:t>
            </a:r>
            <a:r>
              <a:rPr lang="en-US" altLang="ko-KR" sz="1600" dirty="0" err="1">
                <a:ea typeface="나눔고딕" panose="020D0804000000000000" pitchFamily="50" charset="-127"/>
              </a:rPr>
              <a:t>scikit</a:t>
            </a:r>
            <a:r>
              <a:rPr lang="en-US" altLang="ko-KR" sz="1600" dirty="0">
                <a:ea typeface="나눔고딕" panose="020D0804000000000000" pitchFamily="50" charset="-127"/>
              </a:rPr>
              <a:t>-learn, NumPy</a:t>
            </a:r>
          </a:p>
          <a:p>
            <a:pPr lvl="1"/>
            <a:r>
              <a:rPr lang="en-US" altLang="ko-KR" sz="2000" dirty="0">
                <a:highlight>
                  <a:srgbClr val="00FF00"/>
                </a:highlight>
                <a:ea typeface="나눔고딕" panose="020D0804000000000000" pitchFamily="50" charset="-127"/>
              </a:rPr>
              <a:t>Edge computing components</a:t>
            </a:r>
          </a:p>
          <a:p>
            <a:pPr lvl="2"/>
            <a:r>
              <a:rPr lang="en-US" altLang="ko-KR" sz="1600" dirty="0">
                <a:ea typeface="나눔고딕" panose="020D0804000000000000" pitchFamily="50" charset="-127"/>
              </a:rPr>
              <a:t>Python objects to abstract topology, service instances, machines, </a:t>
            </a:r>
            <a:br>
              <a:rPr lang="en-US" altLang="ko-KR" sz="1600" dirty="0">
                <a:ea typeface="나눔고딕" panose="020D0804000000000000" pitchFamily="50" charset="-127"/>
              </a:rPr>
            </a:br>
            <a:r>
              <a:rPr lang="en-US" altLang="ko-KR" sz="1600" dirty="0">
                <a:ea typeface="나눔고딕" panose="020D0804000000000000" pitchFamily="50" charset="-127"/>
              </a:rPr>
              <a:t>resources and migration controller</a:t>
            </a:r>
            <a:r>
              <a:rPr lang="en-US" altLang="ko-KR" dirty="0">
                <a:ea typeface="나눔고딕" panose="020D0804000000000000" pitchFamily="50" charset="-127"/>
              </a:rPr>
              <a:t> </a:t>
            </a:r>
          </a:p>
          <a:p>
            <a:pPr marL="457200" lvl="1" indent="0">
              <a:buNone/>
            </a:pPr>
            <a:r>
              <a:rPr lang="en-US" altLang="ko-KR" sz="2000" dirty="0">
                <a:ea typeface="나눔고딕" panose="020D0804000000000000" pitchFamily="50" charset="-127"/>
              </a:rPr>
              <a:t> </a:t>
            </a:r>
          </a:p>
          <a:p>
            <a:endParaRPr lang="en-US" altLang="ko-KR" sz="2400" b="1" dirty="0">
              <a:ea typeface="나눔고딕" panose="020D0804000000000000" pitchFamily="50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48AECB9-9706-4512-BE9F-C23B51A754B6}"/>
              </a:ext>
            </a:extLst>
          </p:cNvPr>
          <p:cNvSpPr/>
          <p:nvPr/>
        </p:nvSpPr>
        <p:spPr>
          <a:xfrm>
            <a:off x="4943872" y="849062"/>
            <a:ext cx="40286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https://github.com/dpnm-ni/ni-migration-simulation-public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42A0465-D4AC-4B30-BA9C-3FE6507F9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691" y="3499982"/>
            <a:ext cx="6706840" cy="2508956"/>
          </a:xfrm>
          <a:prstGeom prst="rect">
            <a:avLst/>
          </a:prstGeom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0F68347B-BCBA-4813-B503-0B8E2FA5075E}"/>
              </a:ext>
            </a:extLst>
          </p:cNvPr>
          <p:cNvGrpSpPr/>
          <p:nvPr/>
        </p:nvGrpSpPr>
        <p:grpSpPr>
          <a:xfrm>
            <a:off x="8369157" y="73865"/>
            <a:ext cx="3776956" cy="6710269"/>
            <a:chOff x="8010558" y="147731"/>
            <a:chExt cx="3776956" cy="6710269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02EC5237-35B9-41AB-AA33-620D55DA9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10558" y="2422746"/>
              <a:ext cx="2049156" cy="4435254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1D6B6572-3575-4FE7-BC81-015618915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26832" y="147731"/>
              <a:ext cx="1760682" cy="670777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58725816"/>
      </p:ext>
    </p:extLst>
  </p:cSld>
  <p:clrMapOvr>
    <a:masterClrMapping/>
  </p:clrMapOvr>
  <p:transition advTm="69225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나눔고딕" panose="020D0804000000000000" pitchFamily="50" charset="-127"/>
                <a:cs typeface="Arial" panose="020B0604020202020204" pitchFamily="34" charset="0"/>
              </a:rPr>
              <a:t>Implementation</a:t>
            </a:r>
            <a:r>
              <a:rPr lang="ko-KR" altLang="en-US" dirty="0">
                <a:ea typeface="나눔고딕" panose="020D0804000000000000" pitchFamily="50" charset="-127"/>
                <a:cs typeface="Arial" panose="020B0604020202020204" pitchFamily="34" charset="0"/>
              </a:rPr>
              <a:t> </a:t>
            </a:r>
            <a:r>
              <a:rPr lang="en-US" altLang="ko-KR" dirty="0">
                <a:ea typeface="나눔고딕" panose="020D0804000000000000" pitchFamily="50" charset="-127"/>
                <a:cs typeface="Arial" panose="020B0604020202020204" pitchFamily="34" charset="0"/>
              </a:rPr>
              <a:t>(2/5)</a:t>
            </a:r>
            <a:r>
              <a:rPr lang="ko-KR" altLang="en-US" dirty="0">
                <a:ea typeface="나눔고딕" panose="020D0804000000000000" pitchFamily="50" charset="-12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b="1" dirty="0">
                <a:ea typeface="나눔고딕" panose="020D0804000000000000" pitchFamily="50" charset="-127"/>
              </a:rPr>
              <a:t>Edge</a:t>
            </a:r>
            <a:r>
              <a:rPr lang="ko-KR" altLang="en-US" sz="2400" b="1" dirty="0">
                <a:ea typeface="나눔고딕" panose="020D0804000000000000" pitchFamily="50" charset="-127"/>
              </a:rPr>
              <a:t> </a:t>
            </a:r>
            <a:r>
              <a:rPr lang="en-US" altLang="ko-KR" sz="2400" b="1" dirty="0">
                <a:ea typeface="나눔고딕" panose="020D0804000000000000" pitchFamily="50" charset="-127"/>
              </a:rPr>
              <a:t>Computing</a:t>
            </a:r>
            <a:r>
              <a:rPr lang="ko-KR" altLang="en-US" sz="2400" b="1" dirty="0">
                <a:ea typeface="나눔고딕" panose="020D0804000000000000" pitchFamily="50" charset="-127"/>
              </a:rPr>
              <a:t> </a:t>
            </a:r>
            <a:r>
              <a:rPr lang="en-US" altLang="ko-KR" sz="2400" b="1" dirty="0">
                <a:ea typeface="나눔고딕" panose="020D0804000000000000" pitchFamily="50" charset="-127"/>
              </a:rPr>
              <a:t>Simulator (cont’d)</a:t>
            </a:r>
          </a:p>
          <a:p>
            <a:pPr lvl="1"/>
            <a:r>
              <a:rPr lang="en-US" altLang="ko-KR" sz="2000" dirty="0">
                <a:highlight>
                  <a:srgbClr val="FFFF00"/>
                </a:highlight>
                <a:ea typeface="나눔고딕" panose="020D0804000000000000" pitchFamily="50" charset="-127"/>
              </a:rPr>
              <a:t>Simulation components</a:t>
            </a:r>
          </a:p>
          <a:p>
            <a:pPr lvl="2"/>
            <a:r>
              <a:rPr lang="en-US" altLang="ko-KR" sz="1600" dirty="0" err="1">
                <a:ea typeface="나눔고딕" panose="020D0804000000000000" pitchFamily="50" charset="-127"/>
              </a:rPr>
              <a:t>SimPy</a:t>
            </a:r>
            <a:r>
              <a:rPr lang="en-US" altLang="ko-KR" sz="1600" dirty="0">
                <a:ea typeface="나눔고딕" panose="020D0804000000000000" pitchFamily="50" charset="-127"/>
              </a:rPr>
              <a:t> processes aligned with the common simulation timeline</a:t>
            </a:r>
          </a:p>
          <a:p>
            <a:pPr lvl="2"/>
            <a:r>
              <a:rPr lang="en-US" altLang="ko-KR" sz="1600" dirty="0">
                <a:ea typeface="나눔고딕" panose="020D0804000000000000" pitchFamily="50" charset="-127"/>
              </a:rPr>
              <a:t>Event-driven discrete simulation for service request arrival, service deployment, server failure, etc.  </a:t>
            </a:r>
          </a:p>
          <a:p>
            <a:endParaRPr lang="en-US" altLang="ko-KR" sz="2400" b="1" dirty="0">
              <a:ea typeface="나눔고딕" panose="020D0804000000000000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038D787-783F-4A55-AE10-4B3A140BB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5689" y="2303555"/>
            <a:ext cx="7000621" cy="407777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A76400F-D983-4E64-A350-E8ABEA78C8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0136" y="652136"/>
            <a:ext cx="4752528" cy="12209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1196295"/>
      </p:ext>
    </p:extLst>
  </p:cSld>
  <p:clrMapOvr>
    <a:masterClrMapping/>
  </p:clrMapOvr>
  <p:transition advTm="69225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나눔고딕" panose="020D0804000000000000" pitchFamily="50" charset="-127"/>
                <a:cs typeface="Arial" panose="020B0604020202020204" pitchFamily="34" charset="0"/>
              </a:rPr>
              <a:t>Implementation</a:t>
            </a:r>
            <a:r>
              <a:rPr lang="ko-KR" altLang="en-US" dirty="0">
                <a:ea typeface="나눔고딕" panose="020D0804000000000000" pitchFamily="50" charset="-127"/>
                <a:cs typeface="Arial" panose="020B0604020202020204" pitchFamily="34" charset="0"/>
              </a:rPr>
              <a:t> </a:t>
            </a:r>
            <a:r>
              <a:rPr lang="en-US" altLang="ko-KR" dirty="0">
                <a:ea typeface="나눔고딕" panose="020D0804000000000000" pitchFamily="50" charset="-127"/>
                <a:cs typeface="Arial" panose="020B0604020202020204" pitchFamily="34" charset="0"/>
              </a:rPr>
              <a:t>(3/5)</a:t>
            </a:r>
            <a:r>
              <a:rPr lang="ko-KR" altLang="en-US" dirty="0">
                <a:ea typeface="나눔고딕" panose="020D0804000000000000" pitchFamily="50" charset="-12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b="1" dirty="0">
                <a:ea typeface="나눔고딕" panose="020D0804000000000000" pitchFamily="50" charset="-127"/>
              </a:rPr>
              <a:t>Edge</a:t>
            </a:r>
            <a:r>
              <a:rPr lang="ko-KR" altLang="en-US" sz="2400" b="1" dirty="0">
                <a:ea typeface="나눔고딕" panose="020D0804000000000000" pitchFamily="50" charset="-127"/>
              </a:rPr>
              <a:t> </a:t>
            </a:r>
            <a:r>
              <a:rPr lang="en-US" altLang="ko-KR" sz="2400" b="1" dirty="0">
                <a:ea typeface="나눔고딕" panose="020D0804000000000000" pitchFamily="50" charset="-127"/>
              </a:rPr>
              <a:t>Computing</a:t>
            </a:r>
            <a:r>
              <a:rPr lang="ko-KR" altLang="en-US" sz="2400" b="1" dirty="0">
                <a:ea typeface="나눔고딕" panose="020D0804000000000000" pitchFamily="50" charset="-127"/>
              </a:rPr>
              <a:t> </a:t>
            </a:r>
            <a:r>
              <a:rPr lang="en-US" altLang="ko-KR" sz="2400" b="1" dirty="0">
                <a:ea typeface="나눔고딕" panose="020D0804000000000000" pitchFamily="50" charset="-127"/>
              </a:rPr>
              <a:t>Simulator (cont’d)</a:t>
            </a:r>
          </a:p>
          <a:p>
            <a:pPr lvl="1"/>
            <a:r>
              <a:rPr lang="en-US" altLang="ko-KR" sz="2000" dirty="0">
                <a:highlight>
                  <a:srgbClr val="00FFFF"/>
                </a:highlight>
                <a:ea typeface="나눔고딕" panose="020D0804000000000000" pitchFamily="50" charset="-127"/>
              </a:rPr>
              <a:t>DRL components</a:t>
            </a:r>
          </a:p>
          <a:p>
            <a:pPr lvl="2"/>
            <a:r>
              <a:rPr lang="en-US" altLang="ko-KR" sz="1600" dirty="0">
                <a:ea typeface="나눔고딕" panose="020D0804000000000000" pitchFamily="50" charset="-127"/>
              </a:rPr>
              <a:t>Python objects and deep learning framework to support development of DRL-based service orchestration algorithms </a:t>
            </a:r>
          </a:p>
          <a:p>
            <a:endParaRPr lang="en-US" altLang="ko-KR" sz="2400" b="1" dirty="0">
              <a:ea typeface="나눔고딕" panose="020D0804000000000000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DD13B3F-5EFD-4CC2-A25A-C2622CB4E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2062" y="1988840"/>
            <a:ext cx="8727876" cy="43169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3699027"/>
      </p:ext>
    </p:extLst>
  </p:cSld>
  <p:clrMapOvr>
    <a:masterClrMapping/>
  </p:clrMapOvr>
  <p:transition advTm="69225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나눔고딕" panose="020D0804000000000000" pitchFamily="50" charset="-127"/>
                <a:cs typeface="Arial" panose="020B0604020202020204" pitchFamily="34" charset="0"/>
              </a:rPr>
              <a:t>Implementation</a:t>
            </a:r>
            <a:r>
              <a:rPr lang="ko-KR" altLang="en-US" dirty="0">
                <a:ea typeface="나눔고딕" panose="020D0804000000000000" pitchFamily="50" charset="-127"/>
                <a:cs typeface="Arial" panose="020B0604020202020204" pitchFamily="34" charset="0"/>
              </a:rPr>
              <a:t> </a:t>
            </a:r>
            <a:r>
              <a:rPr lang="en-US" altLang="ko-KR" dirty="0">
                <a:ea typeface="나눔고딕" panose="020D0804000000000000" pitchFamily="50" charset="-127"/>
                <a:cs typeface="Arial" panose="020B0604020202020204" pitchFamily="34" charset="0"/>
              </a:rPr>
              <a:t>(4/5)</a:t>
            </a:r>
            <a:r>
              <a:rPr lang="ko-KR" altLang="en-US" dirty="0">
                <a:ea typeface="나눔고딕" panose="020D0804000000000000" pitchFamily="50" charset="-12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b="1" dirty="0">
                <a:ea typeface="나눔고딕" panose="020D0804000000000000" pitchFamily="50" charset="-127"/>
              </a:rPr>
              <a:t>Edge</a:t>
            </a:r>
            <a:r>
              <a:rPr lang="ko-KR" altLang="en-US" sz="2400" b="1" dirty="0">
                <a:ea typeface="나눔고딕" panose="020D0804000000000000" pitchFamily="50" charset="-127"/>
              </a:rPr>
              <a:t> </a:t>
            </a:r>
            <a:r>
              <a:rPr lang="en-US" altLang="ko-KR" sz="2400" b="1" dirty="0">
                <a:ea typeface="나눔고딕" panose="020D0804000000000000" pitchFamily="50" charset="-127"/>
              </a:rPr>
              <a:t>Computing</a:t>
            </a:r>
            <a:r>
              <a:rPr lang="ko-KR" altLang="en-US" sz="2400" b="1" dirty="0">
                <a:ea typeface="나눔고딕" panose="020D0804000000000000" pitchFamily="50" charset="-127"/>
              </a:rPr>
              <a:t> </a:t>
            </a:r>
            <a:r>
              <a:rPr lang="en-US" altLang="ko-KR" sz="2400" b="1" dirty="0">
                <a:ea typeface="나눔고딕" panose="020D0804000000000000" pitchFamily="50" charset="-127"/>
              </a:rPr>
              <a:t>Simulator (cont’d)</a:t>
            </a:r>
          </a:p>
          <a:p>
            <a:endParaRPr lang="en-US" altLang="ko-KR" sz="2400" b="1" dirty="0">
              <a:ea typeface="나눔고딕" panose="020D0804000000000000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AA489BD-F68E-455C-8F31-9499772E7E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65" y="1484784"/>
            <a:ext cx="10766469" cy="47735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5019620"/>
      </p:ext>
    </p:extLst>
  </p:cSld>
  <p:clrMapOvr>
    <a:masterClrMapping/>
  </p:clrMapOvr>
  <p:transition advTm="69225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나눔고딕" panose="020D0804000000000000" pitchFamily="50" charset="-127"/>
                <a:cs typeface="Arial" panose="020B0604020202020204" pitchFamily="34" charset="0"/>
              </a:rPr>
              <a:t>Implementation</a:t>
            </a:r>
            <a:r>
              <a:rPr lang="ko-KR" altLang="en-US" dirty="0">
                <a:ea typeface="나눔고딕" panose="020D0804000000000000" pitchFamily="50" charset="-127"/>
                <a:cs typeface="Arial" panose="020B0604020202020204" pitchFamily="34" charset="0"/>
              </a:rPr>
              <a:t> </a:t>
            </a:r>
            <a:r>
              <a:rPr lang="en-US" altLang="ko-KR" dirty="0">
                <a:ea typeface="나눔고딕" panose="020D0804000000000000" pitchFamily="50" charset="-127"/>
                <a:cs typeface="Arial" panose="020B0604020202020204" pitchFamily="34" charset="0"/>
              </a:rPr>
              <a:t>(5/5)</a:t>
            </a:r>
            <a:r>
              <a:rPr lang="ko-KR" altLang="en-US" dirty="0">
                <a:ea typeface="나눔고딕" panose="020D0804000000000000" pitchFamily="50" charset="-12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b="1" dirty="0">
                <a:ea typeface="나눔고딕" panose="020D0804000000000000" pitchFamily="50" charset="-127"/>
              </a:rPr>
              <a:t>Reference Topology and Service Requests</a:t>
            </a:r>
          </a:p>
          <a:p>
            <a:pPr lvl="1">
              <a:lnSpc>
                <a:spcPct val="120000"/>
              </a:lnSpc>
            </a:pPr>
            <a:r>
              <a:rPr lang="en-US" altLang="ko-KR" sz="2000" dirty="0">
                <a:ea typeface="나눔고딕" panose="020D0804000000000000" pitchFamily="50" charset="-127"/>
              </a:rPr>
              <a:t>1</a:t>
            </a:r>
            <a:r>
              <a:rPr lang="ko-KR" altLang="en-US" sz="2000" dirty="0">
                <a:ea typeface="나눔고딕" panose="020D0804000000000000" pitchFamily="50" charset="-127"/>
              </a:rPr>
              <a:t> </a:t>
            </a:r>
            <a:r>
              <a:rPr lang="en-US" altLang="ko-KR" sz="2000" dirty="0">
                <a:ea typeface="나눔고딕" panose="020D0804000000000000" pitchFamily="50" charset="-127"/>
              </a:rPr>
              <a:t>cloud/central DC:</a:t>
            </a:r>
            <a:r>
              <a:rPr lang="ko-KR" altLang="en-US" sz="2000" dirty="0">
                <a:ea typeface="나눔고딕" panose="020D0804000000000000" pitchFamily="50" charset="-127"/>
              </a:rPr>
              <a:t> </a:t>
            </a:r>
            <a:r>
              <a:rPr lang="en-US" altLang="ko-KR" sz="2000" dirty="0">
                <a:ea typeface="나눔고딕" panose="020D0804000000000000" pitchFamily="50" charset="-127"/>
              </a:rPr>
              <a:t>large resource capacity,</a:t>
            </a:r>
            <a:r>
              <a:rPr lang="ko-KR" altLang="en-US" sz="2000" dirty="0">
                <a:ea typeface="나눔고딕" panose="020D0804000000000000" pitchFamily="50" charset="-127"/>
              </a:rPr>
              <a:t> </a:t>
            </a:r>
            <a:r>
              <a:rPr lang="en-US" altLang="ko-KR" sz="2000" dirty="0">
                <a:ea typeface="나눔고딕" panose="020D0804000000000000" pitchFamily="50" charset="-127"/>
              </a:rPr>
              <a:t>high</a:t>
            </a:r>
            <a:r>
              <a:rPr lang="ko-KR" altLang="en-US" sz="2000" dirty="0">
                <a:ea typeface="나눔고딕" panose="020D0804000000000000" pitchFamily="50" charset="-127"/>
              </a:rPr>
              <a:t> </a:t>
            </a:r>
            <a:r>
              <a:rPr lang="en-US" altLang="ko-KR" sz="2000" dirty="0">
                <a:ea typeface="나눔고딕" panose="020D0804000000000000" pitchFamily="50" charset="-127"/>
              </a:rPr>
              <a:t>end-to-end latency</a:t>
            </a:r>
            <a:endParaRPr lang="en-US" altLang="ko-KR" sz="1800" dirty="0">
              <a:ea typeface="나눔고딕" panose="020D0804000000000000" pitchFamily="50" charset="-127"/>
            </a:endParaRPr>
          </a:p>
          <a:p>
            <a:pPr lvl="1">
              <a:lnSpc>
                <a:spcPct val="120000"/>
              </a:lnSpc>
            </a:pPr>
            <a:r>
              <a:rPr lang="en-US" altLang="ko-KR" sz="2000" dirty="0">
                <a:ea typeface="나눔고딕" panose="020D0804000000000000" pitchFamily="50" charset="-127"/>
              </a:rPr>
              <a:t>15 edge DCs:</a:t>
            </a:r>
            <a:r>
              <a:rPr lang="ko-KR" altLang="en-US" sz="2000" dirty="0">
                <a:ea typeface="나눔고딕" panose="020D0804000000000000" pitchFamily="50" charset="-127"/>
              </a:rPr>
              <a:t> </a:t>
            </a:r>
            <a:r>
              <a:rPr lang="en-US" altLang="ko-KR" sz="2000" dirty="0">
                <a:ea typeface="나눔고딕" panose="020D0804000000000000" pitchFamily="50" charset="-127"/>
              </a:rPr>
              <a:t>small</a:t>
            </a:r>
            <a:r>
              <a:rPr lang="ko-KR" altLang="en-US" sz="2000" dirty="0">
                <a:ea typeface="나눔고딕" panose="020D0804000000000000" pitchFamily="50" charset="-127"/>
              </a:rPr>
              <a:t> </a:t>
            </a:r>
            <a:r>
              <a:rPr lang="en-US" altLang="ko-KR" sz="2000" dirty="0">
                <a:ea typeface="나눔고딕" panose="020D0804000000000000" pitchFamily="50" charset="-127"/>
              </a:rPr>
              <a:t>resource (</a:t>
            </a:r>
            <a:r>
              <a:rPr lang="en-US" altLang="ko-KR" sz="2000" dirty="0">
                <a:ea typeface="나눔고딕" panose="020D0804000000000000" pitchFamily="50" charset="-127"/>
                <a:sym typeface="Wingdings" panose="05000000000000000000" pitchFamily="2" charset="2"/>
              </a:rPr>
              <a:t>high failure prob.)</a:t>
            </a:r>
            <a:r>
              <a:rPr lang="en-US" altLang="ko-KR" sz="2000" dirty="0">
                <a:ea typeface="나눔고딕" panose="020D0804000000000000" pitchFamily="50" charset="-127"/>
              </a:rPr>
              <a:t>,</a:t>
            </a:r>
            <a:r>
              <a:rPr lang="ko-KR" altLang="en-US" sz="2000" dirty="0">
                <a:ea typeface="나눔고딕" panose="020D0804000000000000" pitchFamily="50" charset="-127"/>
              </a:rPr>
              <a:t> </a:t>
            </a:r>
            <a:r>
              <a:rPr lang="en-US" altLang="ko-KR" sz="2000" dirty="0">
                <a:ea typeface="나눔고딕" panose="020D0804000000000000" pitchFamily="50" charset="-127"/>
              </a:rPr>
              <a:t>low</a:t>
            </a:r>
            <a:r>
              <a:rPr lang="ko-KR" altLang="en-US" sz="2000" dirty="0">
                <a:ea typeface="나눔고딕" panose="020D0804000000000000" pitchFamily="50" charset="-127"/>
              </a:rPr>
              <a:t> </a:t>
            </a:r>
            <a:r>
              <a:rPr lang="en-US" altLang="ko-KR" sz="2000" dirty="0">
                <a:ea typeface="나눔고딕" panose="020D0804000000000000" pitchFamily="50" charset="-127"/>
              </a:rPr>
              <a:t>end-to-end latency</a:t>
            </a:r>
            <a:endParaRPr lang="en-US" altLang="ko-KR" sz="1800" dirty="0">
              <a:ea typeface="나눔고딕" panose="020D0804000000000000" pitchFamily="50" charset="-127"/>
            </a:endParaRPr>
          </a:p>
          <a:p>
            <a:pPr lvl="1"/>
            <a:endParaRPr lang="en-US" altLang="ko-KR" sz="2000" b="1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pPr lvl="1"/>
            <a:endParaRPr lang="en-US" altLang="ko-KR" sz="2000" b="1" dirty="0">
              <a:ea typeface="나눔고딕" panose="020D0804000000000000" pitchFamily="50" charset="-127"/>
            </a:endParaRPr>
          </a:p>
          <a:p>
            <a:pPr lvl="1"/>
            <a:endParaRPr lang="en-US" altLang="ko-KR" sz="2000" b="1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pPr lvl="1">
              <a:lnSpc>
                <a:spcPct val="120000"/>
              </a:lnSpc>
            </a:pPr>
            <a:endParaRPr lang="en-US" altLang="ko-KR" sz="2000" b="1" dirty="0">
              <a:ea typeface="나눔고딕" panose="020D0804000000000000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93A1FF0-ABDF-4FFB-98E4-74500BA9B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101" y="3436631"/>
            <a:ext cx="8480055" cy="293983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9B39025-E09B-4754-B633-677BC322FF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5264" y="2325449"/>
            <a:ext cx="6595392" cy="9147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6F5868DB-378D-4272-BA4A-481FF3EE2805}"/>
              </a:ext>
            </a:extLst>
          </p:cNvPr>
          <p:cNvSpPr/>
          <p:nvPr/>
        </p:nvSpPr>
        <p:spPr>
          <a:xfrm>
            <a:off x="6240016" y="3545901"/>
            <a:ext cx="5040560" cy="58007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Arial" panose="020B0604020202020204" pitchFamily="34" charset="0"/>
                <a:ea typeface="나눔고딕" panose="020D0804000000000000" pitchFamily="50" charset="-127"/>
                <a:cs typeface="Arial" panose="020B0604020202020204" pitchFamily="34" charset="0"/>
              </a:rPr>
              <a:t>Baseline service deployment</a:t>
            </a:r>
            <a:r>
              <a:rPr lang="ko-KR" altLang="en-US" sz="1600" dirty="0">
                <a:solidFill>
                  <a:schemeClr val="tx1"/>
                </a:solidFill>
                <a:latin typeface="Arial" panose="020B0604020202020204" pitchFamily="34" charset="0"/>
                <a:ea typeface="나눔고딕" panose="020D0804000000000000" pitchFamily="50" charset="-127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chemeClr val="tx1"/>
                </a:solidFill>
                <a:latin typeface="Arial" panose="020B0604020202020204" pitchFamily="34" charset="0"/>
                <a:ea typeface="나눔고딕" panose="020D0804000000000000" pitchFamily="50" charset="-127"/>
                <a:cs typeface="Arial" panose="020B0604020202020204" pitchFamily="34" charset="0"/>
              </a:rPr>
              <a:t>along w/ request arrival</a:t>
            </a:r>
            <a:br>
              <a:rPr lang="en-US" altLang="ko-KR" sz="1600" dirty="0">
                <a:solidFill>
                  <a:schemeClr val="tx1"/>
                </a:solidFill>
                <a:latin typeface="Arial" panose="020B0604020202020204" pitchFamily="34" charset="0"/>
                <a:ea typeface="나눔고딕" panose="020D0804000000000000" pitchFamily="50" charset="-127"/>
                <a:cs typeface="Arial" panose="020B0604020202020204" pitchFamily="34" charset="0"/>
              </a:rPr>
            </a:br>
            <a:r>
              <a:rPr lang="en-US" altLang="ko-KR" sz="1600" dirty="0">
                <a:solidFill>
                  <a:schemeClr val="tx1"/>
                </a:solidFill>
                <a:latin typeface="Arial" panose="020B0604020202020204" pitchFamily="34" charset="0"/>
                <a:ea typeface="나눔고딕" panose="020D0804000000000000" pitchFamily="50" charset="-127"/>
                <a:cs typeface="Arial" panose="020B0604020202020204" pitchFamily="34" charset="0"/>
              </a:rPr>
              <a:t>(Random, CloudFirst, LeastLatency)</a:t>
            </a:r>
            <a:endParaRPr lang="ko-KR" altLang="en-US" sz="1600" dirty="0">
              <a:solidFill>
                <a:schemeClr val="tx1"/>
              </a:solidFill>
              <a:latin typeface="Arial" panose="020B0604020202020204" pitchFamily="34" charset="0"/>
              <a:ea typeface="나눔고딕" panose="020D08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8" name="화살표: 아래쪽 7">
            <a:extLst>
              <a:ext uri="{FF2B5EF4-FFF2-40B4-BE49-F238E27FC236}">
                <a16:creationId xmlns:a16="http://schemas.microsoft.com/office/drawing/2014/main" id="{CC6A6520-2E76-4AE7-A596-EA4574D12F8B}"/>
              </a:ext>
            </a:extLst>
          </p:cNvPr>
          <p:cNvSpPr/>
          <p:nvPr/>
        </p:nvSpPr>
        <p:spPr>
          <a:xfrm>
            <a:off x="8050598" y="3317208"/>
            <a:ext cx="288032" cy="169354"/>
          </a:xfrm>
          <a:prstGeom prst="downArrow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</p:txBody>
      </p:sp>
      <p:sp>
        <p:nvSpPr>
          <p:cNvPr id="9" name="화살표: 아래쪽 8">
            <a:extLst>
              <a:ext uri="{FF2B5EF4-FFF2-40B4-BE49-F238E27FC236}">
                <a16:creationId xmlns:a16="http://schemas.microsoft.com/office/drawing/2014/main" id="{957340D4-A152-49BC-829D-B730B721B3C4}"/>
              </a:ext>
            </a:extLst>
          </p:cNvPr>
          <p:cNvSpPr/>
          <p:nvPr/>
        </p:nvSpPr>
        <p:spPr>
          <a:xfrm>
            <a:off x="8050598" y="4197979"/>
            <a:ext cx="288032" cy="169354"/>
          </a:xfrm>
          <a:prstGeom prst="downArrow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2F0E88-262F-4866-A52B-DA8EFCA0C3C1}"/>
              </a:ext>
            </a:extLst>
          </p:cNvPr>
          <p:cNvSpPr txBox="1"/>
          <p:nvPr/>
        </p:nvSpPr>
        <p:spPr>
          <a:xfrm>
            <a:off x="202560" y="2461264"/>
            <a:ext cx="520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Arial" panose="020B0604020202020204" pitchFamily="34" charset="0"/>
                <a:ea typeface="나눔고딕" panose="020D0804000000000000" pitchFamily="50" charset="-127"/>
                <a:cs typeface="Arial" panose="020B0604020202020204" pitchFamily="34" charset="0"/>
              </a:rPr>
              <a:t>Service request records in Alibaba’s production DC [10]</a:t>
            </a:r>
            <a:br>
              <a:rPr lang="en-US" altLang="ko-KR" sz="1600" dirty="0">
                <a:latin typeface="Arial" panose="020B0604020202020204" pitchFamily="34" charset="0"/>
                <a:ea typeface="나눔고딕" panose="020D0804000000000000" pitchFamily="50" charset="-127"/>
                <a:cs typeface="Arial" panose="020B0604020202020204" pitchFamily="34" charset="0"/>
              </a:rPr>
            </a:br>
            <a:r>
              <a:rPr lang="en-US" altLang="ko-KR" sz="1600" dirty="0">
                <a:latin typeface="Arial" panose="020B0604020202020204" pitchFamily="34" charset="0"/>
                <a:ea typeface="나눔고딕" panose="020D0804000000000000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 C</a:t>
            </a:r>
            <a:r>
              <a:rPr lang="en-US" altLang="ko-KR" sz="1600" dirty="0">
                <a:latin typeface="Arial" panose="020B0604020202020204" pitchFamily="34" charset="0"/>
                <a:ea typeface="나눔고딕" panose="020D0804000000000000" pitchFamily="50" charset="-127"/>
                <a:cs typeface="Arial" panose="020B0604020202020204" pitchFamily="34" charset="0"/>
              </a:rPr>
              <a:t>onvert to MEC service requests</a:t>
            </a:r>
            <a:r>
              <a:rPr lang="ko-KR" altLang="en-US" sz="1600" dirty="0">
                <a:latin typeface="Arial" panose="020B0604020202020204" pitchFamily="34" charset="0"/>
                <a:ea typeface="나눔고딕" panose="020D0804000000000000" pitchFamily="50" charset="-127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latin typeface="Arial" panose="020B0604020202020204" pitchFamily="34" charset="0"/>
                <a:ea typeface="나눔고딕" panose="020D0804000000000000" pitchFamily="50" charset="-127"/>
                <a:cs typeface="Arial" panose="020B0604020202020204" pitchFamily="34" charset="0"/>
              </a:rPr>
              <a:t>w/ SLAs and user location [11]</a:t>
            </a:r>
            <a:endParaRPr lang="ko-KR" altLang="en-US" sz="1600" dirty="0">
              <a:latin typeface="Arial" panose="020B0604020202020204" pitchFamily="34" charset="0"/>
              <a:ea typeface="나눔고딕" panose="020D08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DB1B5DA2-5FCB-4F3D-84F1-9DE70CFE3A9A}"/>
              </a:ext>
            </a:extLst>
          </p:cNvPr>
          <p:cNvSpPr/>
          <p:nvPr/>
        </p:nvSpPr>
        <p:spPr>
          <a:xfrm>
            <a:off x="10129261" y="4697398"/>
            <a:ext cx="1690043" cy="58007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Arial" panose="020B0604020202020204" pitchFamily="34" charset="0"/>
                <a:ea typeface="나눔고딕" panose="020D0804000000000000" pitchFamily="50" charset="-127"/>
                <a:cs typeface="Arial" panose="020B0604020202020204" pitchFamily="34" charset="0"/>
              </a:rPr>
              <a:t>DRL-based live migration alg.</a:t>
            </a:r>
            <a:endParaRPr lang="ko-KR" altLang="en-US" sz="1600" dirty="0">
              <a:solidFill>
                <a:schemeClr val="tx1"/>
              </a:solidFill>
              <a:latin typeface="Arial" panose="020B0604020202020204" pitchFamily="34" charset="0"/>
              <a:ea typeface="나눔고딕" panose="020D08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CD85366E-4288-4086-BBDD-6DA036F95446}"/>
              </a:ext>
            </a:extLst>
          </p:cNvPr>
          <p:cNvSpPr/>
          <p:nvPr/>
        </p:nvSpPr>
        <p:spPr>
          <a:xfrm>
            <a:off x="10135394" y="5492933"/>
            <a:ext cx="1690043" cy="58007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Arial" panose="020B0604020202020204" pitchFamily="34" charset="0"/>
                <a:ea typeface="나눔고딕" panose="020D0804000000000000" pitchFamily="50" charset="-127"/>
                <a:cs typeface="Arial" panose="020B0604020202020204" pitchFamily="34" charset="0"/>
              </a:rPr>
              <a:t>Monitoring/ </a:t>
            </a:r>
          </a:p>
          <a:p>
            <a:pPr algn="ctr"/>
            <a:r>
              <a:rPr lang="en-US" altLang="ko-KR" sz="1600" dirty="0">
                <a:solidFill>
                  <a:schemeClr val="tx1"/>
                </a:solidFill>
                <a:latin typeface="Arial" panose="020B0604020202020204" pitchFamily="34" charset="0"/>
                <a:ea typeface="나눔고딕" panose="020D0804000000000000" pitchFamily="50" charset="-127"/>
                <a:cs typeface="Arial" panose="020B0604020202020204" pitchFamily="34" charset="0"/>
              </a:rPr>
              <a:t>fault injection</a:t>
            </a:r>
            <a:endParaRPr lang="ko-KR" altLang="en-US" sz="1600" dirty="0">
              <a:solidFill>
                <a:schemeClr val="tx1"/>
              </a:solidFill>
              <a:latin typeface="Arial" panose="020B0604020202020204" pitchFamily="34" charset="0"/>
              <a:ea typeface="나눔고딕" panose="020D08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13" name="화살표: 아래쪽 12">
            <a:extLst>
              <a:ext uri="{FF2B5EF4-FFF2-40B4-BE49-F238E27FC236}">
                <a16:creationId xmlns:a16="http://schemas.microsoft.com/office/drawing/2014/main" id="{C0257084-0A89-4713-8102-22DDD3A8CFB5}"/>
              </a:ext>
            </a:extLst>
          </p:cNvPr>
          <p:cNvSpPr/>
          <p:nvPr/>
        </p:nvSpPr>
        <p:spPr>
          <a:xfrm rot="5400000">
            <a:off x="9831692" y="4914148"/>
            <a:ext cx="288032" cy="169354"/>
          </a:xfrm>
          <a:prstGeom prst="downArrow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</p:txBody>
      </p:sp>
      <p:sp>
        <p:nvSpPr>
          <p:cNvPr id="14" name="화살표: 아래쪽 13">
            <a:extLst>
              <a:ext uri="{FF2B5EF4-FFF2-40B4-BE49-F238E27FC236}">
                <a16:creationId xmlns:a16="http://schemas.microsoft.com/office/drawing/2014/main" id="{5A63EC8B-9885-4A5C-99FF-733251464E89}"/>
              </a:ext>
            </a:extLst>
          </p:cNvPr>
          <p:cNvSpPr/>
          <p:nvPr/>
        </p:nvSpPr>
        <p:spPr>
          <a:xfrm rot="5400000">
            <a:off x="9831692" y="5698291"/>
            <a:ext cx="288032" cy="169354"/>
          </a:xfrm>
          <a:prstGeom prst="downArrow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177027"/>
      </p:ext>
    </p:extLst>
  </p:cSld>
  <p:clrMapOvr>
    <a:masterClrMapping/>
  </p:clrMapOvr>
  <p:transition advTm="69225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-4071" y="-13713"/>
            <a:ext cx="12192000" cy="6609029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617134" y="609776"/>
            <a:ext cx="2365218" cy="1470025"/>
          </a:xfrm>
        </p:spPr>
        <p:txBody>
          <a:bodyPr>
            <a:noAutofit/>
          </a:bodyPr>
          <a:lstStyle/>
          <a:p>
            <a:pPr algn="l"/>
            <a:r>
              <a:rPr lang="en-US" altLang="ko-KR" sz="3200" dirty="0">
                <a:latin typeface="Arial" panose="020B0604020202020204" pitchFamily="34" charset="0"/>
                <a:cs typeface="Arial" pitchFamily="34" charset="0"/>
              </a:rPr>
              <a:t>Table of </a:t>
            </a:r>
            <a:br>
              <a:rPr lang="en-US" altLang="ko-KR" sz="3200" dirty="0">
                <a:latin typeface="Arial" panose="020B0604020202020204" pitchFamily="34" charset="0"/>
                <a:cs typeface="Arial" pitchFamily="34" charset="0"/>
              </a:rPr>
            </a:br>
            <a:r>
              <a:rPr lang="en-US" altLang="ko-KR" sz="3200" dirty="0">
                <a:latin typeface="Arial" panose="020B0604020202020204" pitchFamily="34" charset="0"/>
                <a:cs typeface="Arial" pitchFamily="34" charset="0"/>
              </a:rPr>
              <a:t>Contents</a:t>
            </a:r>
            <a:endParaRPr lang="ko-KR" altLang="en-US" sz="32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0" name="부제목 2"/>
          <p:cNvSpPr txBox="1">
            <a:spLocks/>
          </p:cNvSpPr>
          <p:nvPr/>
        </p:nvSpPr>
        <p:spPr>
          <a:xfrm>
            <a:off x="5377731" y="845108"/>
            <a:ext cx="6814269" cy="5608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1450" indent="-51435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altLang="ko-KR" sz="2400" spc="-20" dirty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Introduction</a:t>
            </a:r>
          </a:p>
          <a:p>
            <a:pPr marL="171450" indent="-51435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altLang="ko-KR" sz="2400" spc="-20" dirty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Background and Related Work</a:t>
            </a:r>
          </a:p>
          <a:p>
            <a:pPr marL="171450" indent="-51435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altLang="ko-KR" sz="2400" spc="-20" dirty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Dynamic Service Placement Control using Reinforcement Learning-based Live Migration</a:t>
            </a:r>
          </a:p>
          <a:p>
            <a:pPr marL="171450" indent="-51435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altLang="ko-KR" sz="2400" spc="-20" dirty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Implementation</a:t>
            </a:r>
          </a:p>
          <a:p>
            <a:pPr marL="171450" indent="-51435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altLang="ko-KR" sz="2400" u="sng" spc="-20" dirty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Evaluation</a:t>
            </a:r>
          </a:p>
          <a:p>
            <a:pPr marL="171450" indent="-51435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altLang="ko-KR" sz="2400" spc="-20" dirty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Conclusion</a:t>
            </a:r>
          </a:p>
          <a:p>
            <a:pPr indent="-34290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ko-KR" sz="2400" spc="-20" dirty="0">
              <a:solidFill>
                <a:schemeClr val="bg1"/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  <a:p>
            <a:pPr indent="-34290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ko-KR" sz="2400" spc="-20" dirty="0">
              <a:solidFill>
                <a:schemeClr val="bg1"/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  <a:p>
            <a:pPr indent="-34290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ko-KR" sz="2400" spc="-2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나눔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733162"/>
      </p:ext>
    </p:extLst>
  </p:cSld>
  <p:clrMapOvr>
    <a:masterClrMapping/>
  </p:clrMapOvr>
  <p:transition advTm="19246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나눔고딕" panose="020D0804000000000000" pitchFamily="50" charset="-127"/>
                <a:cs typeface="Arial" panose="020B0604020202020204" pitchFamily="34" charset="0"/>
              </a:rPr>
              <a:t>Evaluation</a:t>
            </a:r>
            <a:r>
              <a:rPr lang="ko-KR" altLang="en-US" dirty="0">
                <a:ea typeface="나눔고딕" panose="020D0804000000000000" pitchFamily="50" charset="-127"/>
                <a:cs typeface="Arial" panose="020B0604020202020204" pitchFamily="34" charset="0"/>
              </a:rPr>
              <a:t> </a:t>
            </a:r>
            <a:r>
              <a:rPr lang="en-US" altLang="ko-KR" dirty="0">
                <a:ea typeface="나눔고딕" panose="020D0804000000000000" pitchFamily="50" charset="-127"/>
                <a:cs typeface="Arial" panose="020B0604020202020204" pitchFamily="34" charset="0"/>
              </a:rPr>
              <a:t>(1/6)</a:t>
            </a:r>
            <a:r>
              <a:rPr lang="ko-KR" altLang="en-US" dirty="0">
                <a:ea typeface="나눔고딕" panose="020D0804000000000000" pitchFamily="50" charset="-12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b="1" dirty="0">
                <a:ea typeface="나눔고딕" panose="020D0804000000000000" pitchFamily="50" charset="-127"/>
              </a:rPr>
              <a:t>Experiment Setup</a:t>
            </a:r>
          </a:p>
          <a:p>
            <a:pPr lvl="1"/>
            <a:r>
              <a:rPr lang="en-US" altLang="ko-KR" sz="2000" dirty="0">
                <a:ea typeface="나눔고딕" panose="020D0804000000000000" pitchFamily="50" charset="-127"/>
              </a:rPr>
              <a:t>Simulator runs in a commodity server</a:t>
            </a:r>
          </a:p>
          <a:p>
            <a:pPr lvl="2"/>
            <a:r>
              <a:rPr lang="en-US" altLang="ko-KR" sz="1600" dirty="0">
                <a:ea typeface="나눔고딕" panose="020D0804000000000000" pitchFamily="50" charset="-127"/>
              </a:rPr>
              <a:t>36 CPU cores from two Intel Xeon Gold 5220 sockets (2.2GHz), 64GB RAM</a:t>
            </a:r>
          </a:p>
          <a:p>
            <a:pPr lvl="1"/>
            <a:r>
              <a:rPr lang="en-US" altLang="ko-KR" sz="2000" dirty="0">
                <a:ea typeface="나눔고딕" panose="020D0804000000000000" pitchFamily="50" charset="-127"/>
              </a:rPr>
              <a:t>Scenario</a:t>
            </a:r>
          </a:p>
          <a:p>
            <a:pPr lvl="2"/>
            <a:r>
              <a:rPr lang="en-US" altLang="ko-KR" sz="1600" dirty="0">
                <a:ea typeface="나눔고딕" panose="020D0804000000000000" pitchFamily="50" charset="-127"/>
              </a:rPr>
              <a:t>1000 service requests are instantiated (deployed) in machines (Table 5.1)</a:t>
            </a:r>
          </a:p>
          <a:p>
            <a:pPr lvl="2"/>
            <a:r>
              <a:rPr lang="en-US" altLang="ko-KR" sz="1600" dirty="0">
                <a:solidFill>
                  <a:srgbClr val="0000FF"/>
                </a:solidFill>
                <a:ea typeface="나눔고딕" panose="020D0804000000000000" pitchFamily="50" charset="-127"/>
              </a:rPr>
              <a:t>Service types are different in SLAs and placement options (Table 4.1)</a:t>
            </a:r>
          </a:p>
          <a:p>
            <a:pPr lvl="2"/>
            <a:r>
              <a:rPr lang="en-US" altLang="ko-KR" sz="1600" dirty="0">
                <a:ea typeface="나눔고딕" panose="020D0804000000000000" pitchFamily="50" charset="-127"/>
              </a:rPr>
              <a:t>One episode lasts from arrival of the first request to finish of the last service</a:t>
            </a:r>
          </a:p>
          <a:p>
            <a:pPr lvl="3"/>
            <a:r>
              <a:rPr lang="en-US" altLang="ko-KR" sz="1400" dirty="0">
                <a:ea typeface="나눔고딕" panose="020D0804000000000000" pitchFamily="50" charset="-127"/>
              </a:rPr>
              <a:t>DRL agents interact w/ env. every migration decision interval (10s)</a:t>
            </a:r>
          </a:p>
          <a:p>
            <a:pPr lvl="2"/>
            <a:endParaRPr lang="en-US" altLang="ko-KR" sz="1400" dirty="0">
              <a:ea typeface="나눔고딕" panose="020D0804000000000000" pitchFamily="50" charset="-127"/>
            </a:endParaRPr>
          </a:p>
          <a:p>
            <a:pPr lvl="1"/>
            <a:endParaRPr lang="en-US" altLang="ko-KR" sz="2000" b="1" dirty="0">
              <a:ea typeface="나눔고딕" panose="020D0804000000000000" pitchFamily="50" charset="-127"/>
            </a:endParaRPr>
          </a:p>
          <a:p>
            <a:pPr lvl="1"/>
            <a:endParaRPr lang="en-US" altLang="ko-KR" sz="2000" b="1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pPr lvl="1"/>
            <a:endParaRPr lang="en-US" altLang="ko-KR" sz="2000" b="1" dirty="0">
              <a:ea typeface="나눔고딕" panose="020D0804000000000000" pitchFamily="50" charset="-127"/>
            </a:endParaRPr>
          </a:p>
          <a:p>
            <a:pPr lvl="1"/>
            <a:endParaRPr lang="en-US" altLang="ko-KR" sz="2000" b="1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pPr lvl="1">
              <a:lnSpc>
                <a:spcPct val="120000"/>
              </a:lnSpc>
            </a:pPr>
            <a:endParaRPr lang="en-US" altLang="ko-KR" sz="2000" b="1" dirty="0">
              <a:ea typeface="나눔고딕" panose="020D0804000000000000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01E0E37-D28D-A340-839A-152840D8F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534" y="3410611"/>
            <a:ext cx="5021473" cy="320293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838C9FB-74C3-BD44-88CD-B1537B7CBF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1197" y="3931025"/>
            <a:ext cx="5021473" cy="216227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2B93285-8CFA-F445-8C83-0A101FB418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0915" y="153162"/>
            <a:ext cx="3599741" cy="32758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8749621"/>
      </p:ext>
    </p:extLst>
  </p:cSld>
  <p:clrMapOvr>
    <a:masterClrMapping/>
  </p:clrMapOvr>
  <p:transition advTm="69225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나눔고딕" panose="020D0804000000000000" pitchFamily="50" charset="-127"/>
                <a:cs typeface="Arial" panose="020B0604020202020204" pitchFamily="34" charset="0"/>
              </a:rPr>
              <a:t>Evaluation</a:t>
            </a:r>
            <a:r>
              <a:rPr lang="ko-KR" altLang="en-US" dirty="0">
                <a:ea typeface="나눔고딕" panose="020D0804000000000000" pitchFamily="50" charset="-127"/>
                <a:cs typeface="Arial" panose="020B0604020202020204" pitchFamily="34" charset="0"/>
              </a:rPr>
              <a:t> </a:t>
            </a:r>
            <a:r>
              <a:rPr lang="en-US" altLang="ko-KR" dirty="0">
                <a:ea typeface="나눔고딕" panose="020D0804000000000000" pitchFamily="50" charset="-127"/>
                <a:cs typeface="Arial" panose="020B0604020202020204" pitchFamily="34" charset="0"/>
              </a:rPr>
              <a:t>(2/6)</a:t>
            </a:r>
            <a:r>
              <a:rPr lang="ko-KR" altLang="en-US" dirty="0">
                <a:ea typeface="나눔고딕" panose="020D0804000000000000" pitchFamily="50" charset="-12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1344" y="764704"/>
            <a:ext cx="11809312" cy="5616624"/>
          </a:xfrm>
        </p:spPr>
        <p:txBody>
          <a:bodyPr>
            <a:normAutofit/>
          </a:bodyPr>
          <a:lstStyle/>
          <a:p>
            <a:r>
              <a:rPr lang="en-US" altLang="ko-KR" sz="2000" b="1" dirty="0">
                <a:ea typeface="나눔고딕" panose="020D0804000000000000" pitchFamily="50" charset="-127"/>
              </a:rPr>
              <a:t>Behavior of DRL-based Dynamic Service Placement Algorithms</a:t>
            </a:r>
          </a:p>
          <a:p>
            <a:pPr lvl="1"/>
            <a:r>
              <a:rPr lang="en-US" altLang="ko-KR" sz="1800" dirty="0">
                <a:solidFill>
                  <a:srgbClr val="FF0000"/>
                </a:solidFill>
                <a:ea typeface="나눔고딕" panose="020D0804000000000000" pitchFamily="50" charset="-127"/>
              </a:rPr>
              <a:t>SA-DDPG (Single-agent Deep Deterministic Policy Gradient) [5] </a:t>
            </a:r>
            <a:r>
              <a:rPr lang="en-US" altLang="ko-KR" sz="1800" dirty="0">
                <a:solidFill>
                  <a:srgbClr val="FF0000"/>
                </a:solidFill>
                <a:ea typeface="나눔고딕" panose="020D0804000000000000" pitchFamily="50" charset="-127"/>
                <a:sym typeface="Wingdings" panose="05000000000000000000" pitchFamily="2" charset="2"/>
              </a:rPr>
              <a:t> for comparison</a:t>
            </a:r>
            <a:r>
              <a:rPr lang="en-US" altLang="ko-KR" sz="1800" b="1" dirty="0">
                <a:solidFill>
                  <a:srgbClr val="FF0000"/>
                </a:solidFill>
                <a:ea typeface="나눔고딕" panose="020D0804000000000000" pitchFamily="50" charset="-127"/>
                <a:sym typeface="Wingdings" panose="05000000000000000000" pitchFamily="2" charset="2"/>
              </a:rPr>
              <a:t> </a:t>
            </a:r>
          </a:p>
          <a:p>
            <a:pPr lvl="2"/>
            <a:r>
              <a:rPr lang="en-US" altLang="ko-KR" sz="1400" dirty="0">
                <a:ea typeface="나눔고딕" panose="020D0804000000000000" pitchFamily="50" charset="-127"/>
                <a:sym typeface="Wingdings" panose="05000000000000000000" pitchFamily="2" charset="2"/>
              </a:rPr>
              <a:t>Implementation based on the described single-agent model (pp. 14)</a:t>
            </a:r>
            <a:endParaRPr lang="en-US" altLang="ko-KR" sz="1400" dirty="0">
              <a:ea typeface="나눔고딕" panose="020D0804000000000000" pitchFamily="50" charset="-127"/>
            </a:endParaRPr>
          </a:p>
          <a:p>
            <a:pPr lvl="1"/>
            <a:r>
              <a:rPr lang="en-US" altLang="ko-KR" sz="1800" dirty="0">
                <a:solidFill>
                  <a:srgbClr val="0000FF"/>
                </a:solidFill>
                <a:ea typeface="나눔고딕" panose="020D0804000000000000" pitchFamily="50" charset="-127"/>
              </a:rPr>
              <a:t>MA-DQN</a:t>
            </a:r>
            <a:r>
              <a:rPr lang="ko-KR" altLang="en-US" sz="1800" dirty="0">
                <a:solidFill>
                  <a:srgbClr val="0000FF"/>
                </a:solidFill>
                <a:ea typeface="나눔고딕" panose="020D0804000000000000" pitchFamily="50" charset="-127"/>
              </a:rPr>
              <a:t> </a:t>
            </a:r>
            <a:r>
              <a:rPr lang="en-US" altLang="ko-KR" sz="1800" dirty="0">
                <a:solidFill>
                  <a:srgbClr val="0000FF"/>
                </a:solidFill>
                <a:ea typeface="나눔고딕" panose="020D0804000000000000" pitchFamily="50" charset="-127"/>
              </a:rPr>
              <a:t>(Multi-agent</a:t>
            </a:r>
            <a:r>
              <a:rPr lang="ko-KR" altLang="en-US" sz="1800" dirty="0">
                <a:solidFill>
                  <a:srgbClr val="0000FF"/>
                </a:solidFill>
                <a:ea typeface="나눔고딕" panose="020D0804000000000000" pitchFamily="50" charset="-127"/>
              </a:rPr>
              <a:t> </a:t>
            </a:r>
            <a:r>
              <a:rPr lang="en-US" altLang="ko-KR" sz="1800" dirty="0">
                <a:solidFill>
                  <a:srgbClr val="0000FF"/>
                </a:solidFill>
                <a:ea typeface="나눔고딕" panose="020D0804000000000000" pitchFamily="50" charset="-127"/>
              </a:rPr>
              <a:t>DQN) / MA-TDAC (Multi-agent Temporal Difference Actor-Critic) </a:t>
            </a:r>
            <a:r>
              <a:rPr lang="en-US" altLang="ko-KR" sz="1800" dirty="0">
                <a:solidFill>
                  <a:srgbClr val="0000FF"/>
                </a:solidFill>
                <a:ea typeface="나눔고딕" panose="020D0804000000000000" pitchFamily="50" charset="-127"/>
                <a:sym typeface="Wingdings" panose="05000000000000000000" pitchFamily="2" charset="2"/>
              </a:rPr>
              <a:t> proposed</a:t>
            </a:r>
          </a:p>
          <a:p>
            <a:pPr lvl="1"/>
            <a:endParaRPr lang="en-US" altLang="ko-KR" sz="1800" dirty="0">
              <a:solidFill>
                <a:srgbClr val="0000FF"/>
              </a:solidFill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pPr lvl="1"/>
            <a:endParaRPr lang="en-US" altLang="ko-KR" sz="2000" b="1" dirty="0">
              <a:ea typeface="나눔고딕" panose="020D0804000000000000" pitchFamily="50" charset="-127"/>
            </a:endParaRPr>
          </a:p>
          <a:p>
            <a:pPr lvl="1"/>
            <a:endParaRPr lang="en-US" altLang="ko-KR" sz="2000" b="1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pPr lvl="1">
              <a:lnSpc>
                <a:spcPct val="120000"/>
              </a:lnSpc>
            </a:pPr>
            <a:endParaRPr lang="en-US" altLang="ko-KR" sz="2000" b="1" dirty="0">
              <a:ea typeface="나눔고딕" panose="020D0804000000000000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63FB41-520B-459E-9166-FE4C3722B815}"/>
              </a:ext>
            </a:extLst>
          </p:cNvPr>
          <p:cNvSpPr txBox="1"/>
          <p:nvPr/>
        </p:nvSpPr>
        <p:spPr>
          <a:xfrm>
            <a:off x="739943" y="6254201"/>
            <a:ext cx="243391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Arial" panose="020B0604020202020204" pitchFamily="34" charset="0"/>
                <a:ea typeface="나눔고딕" panose="020D0804000000000000" pitchFamily="50" charset="-127"/>
                <a:cs typeface="Arial" panose="020B0604020202020204" pitchFamily="34" charset="0"/>
              </a:rPr>
              <a:t>&lt;SA-DDPG&gt;</a:t>
            </a:r>
            <a:endParaRPr lang="ko-KR" altLang="en-US" sz="1200" b="1" dirty="0">
              <a:solidFill>
                <a:srgbClr val="FF0000"/>
              </a:solidFill>
              <a:latin typeface="Arial" panose="020B0604020202020204" pitchFamily="34" charset="0"/>
              <a:ea typeface="나눔고딕" panose="020D08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7EE586-FAAE-4AF3-B84A-30D7E4DA5215}"/>
              </a:ext>
            </a:extLst>
          </p:cNvPr>
          <p:cNvSpPr txBox="1"/>
          <p:nvPr/>
        </p:nvSpPr>
        <p:spPr>
          <a:xfrm>
            <a:off x="4868283" y="6254920"/>
            <a:ext cx="24533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0000FF"/>
                </a:solidFill>
                <a:latin typeface="Arial" panose="020B0604020202020204" pitchFamily="34" charset="0"/>
                <a:ea typeface="나눔고딕" panose="020D0804000000000000" pitchFamily="50" charset="-127"/>
                <a:cs typeface="Arial" panose="020B0604020202020204" pitchFamily="34" charset="0"/>
              </a:rPr>
              <a:t>&lt;MA-DQN&gt;</a:t>
            </a:r>
            <a:endParaRPr lang="ko-KR" altLang="en-US" sz="1200" b="1" dirty="0">
              <a:solidFill>
                <a:srgbClr val="0000FF"/>
              </a:solidFill>
              <a:latin typeface="Arial" panose="020B0604020202020204" pitchFamily="34" charset="0"/>
              <a:ea typeface="나눔고딕" panose="020D08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E96515-D6DA-4116-B2A0-205E83FC1945}"/>
              </a:ext>
            </a:extLst>
          </p:cNvPr>
          <p:cNvSpPr txBox="1"/>
          <p:nvPr/>
        </p:nvSpPr>
        <p:spPr>
          <a:xfrm>
            <a:off x="9117823" y="6254920"/>
            <a:ext cx="245329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0000FF"/>
                </a:solidFill>
                <a:latin typeface="Arial" panose="020B0604020202020204" pitchFamily="34" charset="0"/>
                <a:ea typeface="나눔고딕" panose="020D0804000000000000" pitchFamily="50" charset="-127"/>
                <a:cs typeface="Arial" panose="020B0604020202020204" pitchFamily="34" charset="0"/>
              </a:rPr>
              <a:t>&lt;MA-TDAC&gt;</a:t>
            </a:r>
            <a:endParaRPr lang="ko-KR" altLang="en-US" sz="1200" b="1" dirty="0">
              <a:solidFill>
                <a:srgbClr val="0000FF"/>
              </a:solidFill>
              <a:latin typeface="Arial" panose="020B0604020202020204" pitchFamily="34" charset="0"/>
              <a:ea typeface="나눔고딕" panose="020D0804000000000000" pitchFamily="50" charset="-127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89E2D956-6921-4DAF-AE5A-54AD994F44AD}"/>
              </a:ext>
            </a:extLst>
          </p:cNvPr>
          <p:cNvCxnSpPr>
            <a:cxnSpLocks/>
          </p:cNvCxnSpPr>
          <p:nvPr/>
        </p:nvCxnSpPr>
        <p:spPr>
          <a:xfrm>
            <a:off x="3863752" y="2060848"/>
            <a:ext cx="0" cy="4404072"/>
          </a:xfrm>
          <a:prstGeom prst="line">
            <a:avLst/>
          </a:prstGeom>
          <a:ln w="28575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B99BC3D7-207F-4424-8C59-E194730E7803}"/>
              </a:ext>
            </a:extLst>
          </p:cNvPr>
          <p:cNvCxnSpPr>
            <a:cxnSpLocks/>
          </p:cNvCxnSpPr>
          <p:nvPr/>
        </p:nvCxnSpPr>
        <p:spPr>
          <a:xfrm>
            <a:off x="8040216" y="2060848"/>
            <a:ext cx="0" cy="4404072"/>
          </a:xfrm>
          <a:prstGeom prst="line">
            <a:avLst/>
          </a:prstGeom>
          <a:ln w="28575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31D869AF-7A9E-450B-80FF-E9EF4989C18D}"/>
              </a:ext>
            </a:extLst>
          </p:cNvPr>
          <p:cNvGrpSpPr/>
          <p:nvPr/>
        </p:nvGrpSpPr>
        <p:grpSpPr>
          <a:xfrm>
            <a:off x="265722" y="2326749"/>
            <a:ext cx="3382359" cy="1965072"/>
            <a:chOff x="371410" y="2446464"/>
            <a:chExt cx="3382359" cy="1965072"/>
          </a:xfrm>
        </p:grpSpPr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AED68184-8276-4060-B6CA-14600D1BD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1410" y="2446464"/>
              <a:ext cx="3382359" cy="1965072"/>
            </a:xfrm>
            <a:prstGeom prst="rect">
              <a:avLst/>
            </a:prstGeom>
          </p:spPr>
        </p:pic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72F678AD-6B02-4CFE-896D-66AB3DA4F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73262" y="2815778"/>
              <a:ext cx="1152128" cy="218413"/>
            </a:xfrm>
            <a:prstGeom prst="rect">
              <a:avLst/>
            </a:prstGeom>
          </p:spPr>
        </p:pic>
      </p:grpSp>
      <p:pic>
        <p:nvPicPr>
          <p:cNvPr id="31" name="그림 30">
            <a:extLst>
              <a:ext uri="{FF2B5EF4-FFF2-40B4-BE49-F238E27FC236}">
                <a16:creationId xmlns:a16="http://schemas.microsoft.com/office/drawing/2014/main" id="{B8193CF7-1D27-4F40-A233-E33333B143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0018" y="4288393"/>
            <a:ext cx="3550369" cy="1951442"/>
          </a:xfrm>
          <a:prstGeom prst="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2115DD31-ADE9-4CCF-827F-26BF7E8E21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0157" y="4291821"/>
            <a:ext cx="3489559" cy="1966545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FB2FA6F8-8B1A-4AEA-9A6B-BEB2D1E4B0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469" y="4289130"/>
            <a:ext cx="3341052" cy="1965071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34C62BE6-BE2F-A644-8DC0-75FC30888098}"/>
              </a:ext>
            </a:extLst>
          </p:cNvPr>
          <p:cNvGrpSpPr/>
          <p:nvPr/>
        </p:nvGrpSpPr>
        <p:grpSpPr>
          <a:xfrm>
            <a:off x="4135187" y="2327486"/>
            <a:ext cx="3586541" cy="1965072"/>
            <a:chOff x="4135187" y="2327486"/>
            <a:chExt cx="3586541" cy="1965072"/>
          </a:xfrm>
        </p:grpSpPr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CCC2DEE0-F99B-4F08-8A3D-BBCA303AD4BD}"/>
                </a:ext>
              </a:extLst>
            </p:cNvPr>
            <p:cNvGrpSpPr/>
            <p:nvPr/>
          </p:nvGrpSpPr>
          <p:grpSpPr>
            <a:xfrm>
              <a:off x="4135187" y="2327486"/>
              <a:ext cx="3586541" cy="1965072"/>
              <a:chOff x="4062706" y="2442272"/>
              <a:chExt cx="3586541" cy="1965072"/>
            </a:xfrm>
          </p:grpSpPr>
          <p:pic>
            <p:nvPicPr>
              <p:cNvPr id="33" name="그림 32">
                <a:extLst>
                  <a:ext uri="{FF2B5EF4-FFF2-40B4-BE49-F238E27FC236}">
                    <a16:creationId xmlns:a16="http://schemas.microsoft.com/office/drawing/2014/main" id="{E72882AA-81F0-4412-B81A-221F4EDA56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62706" y="2442272"/>
                <a:ext cx="3586541" cy="1965072"/>
              </a:xfrm>
              <a:prstGeom prst="rect">
                <a:avLst/>
              </a:prstGeom>
            </p:spPr>
          </p:pic>
          <p:pic>
            <p:nvPicPr>
              <p:cNvPr id="36" name="그림 35">
                <a:extLst>
                  <a:ext uri="{FF2B5EF4-FFF2-40B4-BE49-F238E27FC236}">
                    <a16:creationId xmlns:a16="http://schemas.microsoft.com/office/drawing/2014/main" id="{6C7B36B6-E2BD-4311-B07D-34693C384E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79952" y="2883793"/>
                <a:ext cx="1584176" cy="201905"/>
              </a:xfrm>
              <a:prstGeom prst="rect">
                <a:avLst/>
              </a:prstGeom>
            </p:spPr>
          </p:pic>
        </p:grpSp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7E88C32F-4D98-AA4F-9FC1-F9CCD339F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885280" y="2950169"/>
              <a:ext cx="1675868" cy="426813"/>
            </a:xfrm>
            <a:prstGeom prst="rect">
              <a:avLst/>
            </a:prstGeom>
          </p:spPr>
        </p:pic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5D30BB89-2596-8448-8B76-97D38416FBB4}"/>
              </a:ext>
            </a:extLst>
          </p:cNvPr>
          <p:cNvGrpSpPr/>
          <p:nvPr/>
        </p:nvGrpSpPr>
        <p:grpSpPr>
          <a:xfrm>
            <a:off x="8225153" y="2318013"/>
            <a:ext cx="3695234" cy="1965072"/>
            <a:chOff x="8225153" y="2318013"/>
            <a:chExt cx="3695234" cy="1965072"/>
          </a:xfrm>
        </p:grpSpPr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BCAF16E3-A72F-49AB-8964-501672F1233D}"/>
                </a:ext>
              </a:extLst>
            </p:cNvPr>
            <p:cNvGrpSpPr/>
            <p:nvPr/>
          </p:nvGrpSpPr>
          <p:grpSpPr>
            <a:xfrm>
              <a:off x="8225153" y="2318013"/>
              <a:ext cx="3695234" cy="1965072"/>
              <a:chOff x="8037017" y="2442272"/>
              <a:chExt cx="3786739" cy="1965072"/>
            </a:xfrm>
          </p:grpSpPr>
          <p:pic>
            <p:nvPicPr>
              <p:cNvPr id="32" name="그림 31">
                <a:extLst>
                  <a:ext uri="{FF2B5EF4-FFF2-40B4-BE49-F238E27FC236}">
                    <a16:creationId xmlns:a16="http://schemas.microsoft.com/office/drawing/2014/main" id="{040F64C4-3C67-485F-8410-787A44342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37017" y="2442272"/>
                <a:ext cx="3786739" cy="1965072"/>
              </a:xfrm>
              <a:prstGeom prst="rect">
                <a:avLst/>
              </a:prstGeom>
            </p:spPr>
          </p:pic>
          <p:pic>
            <p:nvPicPr>
              <p:cNvPr id="11" name="그림 10">
                <a:extLst>
                  <a:ext uri="{FF2B5EF4-FFF2-40B4-BE49-F238E27FC236}">
                    <a16:creationId xmlns:a16="http://schemas.microsoft.com/office/drawing/2014/main" id="{864B6AE1-863D-4588-BE7A-5C6F5F7275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003752" y="2832286"/>
                <a:ext cx="1584176" cy="201905"/>
              </a:xfrm>
              <a:prstGeom prst="rect">
                <a:avLst/>
              </a:prstGeom>
            </p:spPr>
          </p:pic>
        </p:grpSp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E25D59DC-880A-1F40-B388-EC2987FA5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025657" y="2909932"/>
              <a:ext cx="1675868" cy="42681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826178541"/>
      </p:ext>
    </p:extLst>
  </p:cSld>
  <p:clrMapOvr>
    <a:masterClrMapping/>
  </p:clrMapOvr>
  <p:transition advTm="69225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나눔고딕" panose="020D0804000000000000" pitchFamily="50" charset="-127"/>
                <a:cs typeface="Arial" panose="020B0604020202020204" pitchFamily="34" charset="0"/>
              </a:rPr>
              <a:t>Evaluation</a:t>
            </a:r>
            <a:r>
              <a:rPr lang="ko-KR" altLang="en-US" dirty="0">
                <a:ea typeface="나눔고딕" panose="020D0804000000000000" pitchFamily="50" charset="-127"/>
                <a:cs typeface="Arial" panose="020B0604020202020204" pitchFamily="34" charset="0"/>
              </a:rPr>
              <a:t> </a:t>
            </a:r>
            <a:r>
              <a:rPr lang="en-US" altLang="ko-KR" dirty="0">
                <a:ea typeface="나눔고딕" panose="020D0804000000000000" pitchFamily="50" charset="-127"/>
                <a:cs typeface="Arial" panose="020B0604020202020204" pitchFamily="34" charset="0"/>
              </a:rPr>
              <a:t>(3/6)</a:t>
            </a:r>
            <a:r>
              <a:rPr lang="ko-KR" altLang="en-US" dirty="0">
                <a:ea typeface="나눔고딕" panose="020D0804000000000000" pitchFamily="50" charset="-12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1344" y="764704"/>
            <a:ext cx="11809312" cy="5616624"/>
          </a:xfrm>
        </p:spPr>
        <p:txBody>
          <a:bodyPr>
            <a:normAutofit/>
          </a:bodyPr>
          <a:lstStyle/>
          <a:p>
            <a:r>
              <a:rPr lang="en-US" altLang="ko-KR" sz="2000" b="1" dirty="0">
                <a:ea typeface="나눔고딕" panose="020D0804000000000000" pitchFamily="50" charset="-127"/>
              </a:rPr>
              <a:t>Behavior of DRL-based Dynamic Service Placement Algorithms</a:t>
            </a:r>
          </a:p>
          <a:p>
            <a:pPr lvl="1"/>
            <a:r>
              <a:rPr lang="en-US" altLang="ko-KR" sz="1800" dirty="0">
                <a:solidFill>
                  <a:srgbClr val="FF0000"/>
                </a:solidFill>
                <a:ea typeface="나눔고딕" panose="020D0804000000000000" pitchFamily="50" charset="-127"/>
              </a:rPr>
              <a:t>SA-DDPG</a:t>
            </a:r>
            <a:r>
              <a:rPr lang="en-US" altLang="ko-KR" sz="1800" dirty="0">
                <a:ea typeface="나눔고딕" panose="020D0804000000000000" pitchFamily="50" charset="-127"/>
              </a:rPr>
              <a:t>: no considerations on service availability and migration downtime </a:t>
            </a:r>
          </a:p>
          <a:p>
            <a:pPr lvl="1"/>
            <a:r>
              <a:rPr lang="en-US" altLang="ko-KR" sz="1800" dirty="0">
                <a:solidFill>
                  <a:srgbClr val="0000FF"/>
                </a:solidFill>
                <a:ea typeface="나눔고딕" panose="020D0804000000000000" pitchFamily="50" charset="-127"/>
              </a:rPr>
              <a:t>Proposed</a:t>
            </a:r>
            <a:r>
              <a:rPr lang="en-US" altLang="ko-KR" sz="1800" dirty="0">
                <a:ea typeface="나눔고딕" panose="020D0804000000000000" pitchFamily="50" charset="-127"/>
              </a:rPr>
              <a:t>: MA-DQN/MA-TDAC reduce # of migrations, MA-TDAC improve service availability</a:t>
            </a: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pPr lvl="1"/>
            <a:endParaRPr lang="en-US" altLang="ko-KR" sz="2000" b="1" dirty="0">
              <a:ea typeface="나눔고딕" panose="020D0804000000000000" pitchFamily="50" charset="-127"/>
            </a:endParaRPr>
          </a:p>
          <a:p>
            <a:pPr lvl="1"/>
            <a:endParaRPr lang="en-US" altLang="ko-KR" sz="2000" b="1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pPr lvl="1">
              <a:lnSpc>
                <a:spcPct val="120000"/>
              </a:lnSpc>
            </a:pPr>
            <a:endParaRPr lang="en-US" altLang="ko-KR" sz="2000" b="1" dirty="0">
              <a:ea typeface="나눔고딕" panose="020D0804000000000000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BC20104-0DDB-43AB-83DD-2E38230E3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386" y="2052982"/>
            <a:ext cx="3450484" cy="199835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B2E79C2-5262-4B7D-85E0-4E5C710937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36" y="4087835"/>
            <a:ext cx="3550534" cy="208667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B82A130-B620-4BA3-9046-FF82C0CD27E3}"/>
              </a:ext>
            </a:extLst>
          </p:cNvPr>
          <p:cNvSpPr txBox="1"/>
          <p:nvPr/>
        </p:nvSpPr>
        <p:spPr>
          <a:xfrm>
            <a:off x="739943" y="6254201"/>
            <a:ext cx="243391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Arial" panose="020B0604020202020204" pitchFamily="34" charset="0"/>
                <a:ea typeface="나눔고딕" panose="020D0804000000000000" pitchFamily="50" charset="-127"/>
                <a:cs typeface="Arial" panose="020B0604020202020204" pitchFamily="34" charset="0"/>
              </a:rPr>
              <a:t>&lt;SA-DDPG&gt;</a:t>
            </a:r>
            <a:endParaRPr lang="ko-KR" altLang="en-US" sz="1200" b="1" dirty="0">
              <a:solidFill>
                <a:srgbClr val="FF0000"/>
              </a:solidFill>
              <a:latin typeface="Arial" panose="020B0604020202020204" pitchFamily="34" charset="0"/>
              <a:ea typeface="나눔고딕" panose="020D08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4553AB-1C96-49AD-94C4-9DDEBE2269A3}"/>
              </a:ext>
            </a:extLst>
          </p:cNvPr>
          <p:cNvSpPr txBox="1"/>
          <p:nvPr/>
        </p:nvSpPr>
        <p:spPr>
          <a:xfrm>
            <a:off x="4868283" y="6254920"/>
            <a:ext cx="24533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0000FF"/>
                </a:solidFill>
                <a:latin typeface="Arial" panose="020B0604020202020204" pitchFamily="34" charset="0"/>
                <a:ea typeface="나눔고딕" panose="020D0804000000000000" pitchFamily="50" charset="-127"/>
                <a:cs typeface="Arial" panose="020B0604020202020204" pitchFamily="34" charset="0"/>
              </a:rPr>
              <a:t>&lt;MA-DQN&gt;</a:t>
            </a:r>
            <a:endParaRPr lang="ko-KR" altLang="en-US" sz="1200" b="1" dirty="0">
              <a:solidFill>
                <a:srgbClr val="0000FF"/>
              </a:solidFill>
              <a:latin typeface="Arial" panose="020B0604020202020204" pitchFamily="34" charset="0"/>
              <a:ea typeface="나눔고딕" panose="020D08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0F6423-2254-4E69-AEDE-FFA1CE37B555}"/>
              </a:ext>
            </a:extLst>
          </p:cNvPr>
          <p:cNvSpPr txBox="1"/>
          <p:nvPr/>
        </p:nvSpPr>
        <p:spPr>
          <a:xfrm>
            <a:off x="9117823" y="6254920"/>
            <a:ext cx="245329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0000FF"/>
                </a:solidFill>
                <a:latin typeface="Arial" panose="020B0604020202020204" pitchFamily="34" charset="0"/>
                <a:ea typeface="나눔고딕" panose="020D0804000000000000" pitchFamily="50" charset="-127"/>
                <a:cs typeface="Arial" panose="020B0604020202020204" pitchFamily="34" charset="0"/>
              </a:rPr>
              <a:t>&lt;MA-TDAC&gt;</a:t>
            </a:r>
            <a:endParaRPr lang="ko-KR" altLang="en-US" sz="1200" b="1" dirty="0">
              <a:solidFill>
                <a:srgbClr val="0000FF"/>
              </a:solidFill>
              <a:latin typeface="Arial" panose="020B0604020202020204" pitchFamily="34" charset="0"/>
              <a:ea typeface="나눔고딕" panose="020D0804000000000000" pitchFamily="50" charset="-127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849DDE7-0BA0-43DE-941F-2EDCDE8B20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863" y="2052982"/>
            <a:ext cx="3451718" cy="1988826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CB515C40-1A37-495B-9190-B7C6AA003D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6678" y="2074565"/>
            <a:ext cx="3542218" cy="1948515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9A3E7702-FF57-42C6-9DB1-DD905F5EA5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4844" y="4098272"/>
            <a:ext cx="3574052" cy="2006057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CAEB1C71-14DE-4F67-B28C-F3EB98718C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4388" y="4098272"/>
            <a:ext cx="3608045" cy="2006057"/>
          </a:xfrm>
          <a:prstGeom prst="rect">
            <a:avLst/>
          </a:prstGeom>
        </p:spPr>
      </p:pic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ECDCB808-2093-49AB-8814-299C67EC2691}"/>
              </a:ext>
            </a:extLst>
          </p:cNvPr>
          <p:cNvCxnSpPr>
            <a:cxnSpLocks/>
          </p:cNvCxnSpPr>
          <p:nvPr/>
        </p:nvCxnSpPr>
        <p:spPr>
          <a:xfrm>
            <a:off x="3863752" y="2060848"/>
            <a:ext cx="0" cy="4404072"/>
          </a:xfrm>
          <a:prstGeom prst="line">
            <a:avLst/>
          </a:prstGeom>
          <a:ln w="28575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5613D110-F46D-4E06-BA78-0BDF39EB61DE}"/>
              </a:ext>
            </a:extLst>
          </p:cNvPr>
          <p:cNvCxnSpPr>
            <a:cxnSpLocks/>
          </p:cNvCxnSpPr>
          <p:nvPr/>
        </p:nvCxnSpPr>
        <p:spPr>
          <a:xfrm>
            <a:off x="8040216" y="2060848"/>
            <a:ext cx="0" cy="4404072"/>
          </a:xfrm>
          <a:prstGeom prst="line">
            <a:avLst/>
          </a:prstGeom>
          <a:ln w="28575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그림 15">
            <a:extLst>
              <a:ext uri="{FF2B5EF4-FFF2-40B4-BE49-F238E27FC236}">
                <a16:creationId xmlns:a16="http://schemas.microsoft.com/office/drawing/2014/main" id="{70F7EE36-BA79-904A-BE2B-BC7C0BC890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87137" y="51096"/>
            <a:ext cx="3980952" cy="11391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4547716"/>
      </p:ext>
    </p:extLst>
  </p:cSld>
  <p:clrMapOvr>
    <a:masterClrMapping/>
  </p:clrMapOvr>
  <p:transition advTm="69225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나눔고딕" panose="020D0804000000000000" pitchFamily="50" charset="-127"/>
                <a:cs typeface="Arial" panose="020B0604020202020204" pitchFamily="34" charset="0"/>
              </a:rPr>
              <a:t>Evaluation</a:t>
            </a:r>
            <a:r>
              <a:rPr lang="ko-KR" altLang="en-US" dirty="0">
                <a:ea typeface="나눔고딕" panose="020D0804000000000000" pitchFamily="50" charset="-127"/>
                <a:cs typeface="Arial" panose="020B0604020202020204" pitchFamily="34" charset="0"/>
              </a:rPr>
              <a:t> </a:t>
            </a:r>
            <a:r>
              <a:rPr lang="en-US" altLang="ko-KR" dirty="0">
                <a:ea typeface="나눔고딕" panose="020D0804000000000000" pitchFamily="50" charset="-127"/>
                <a:cs typeface="Arial" panose="020B0604020202020204" pitchFamily="34" charset="0"/>
              </a:rPr>
              <a:t>(4/6)</a:t>
            </a:r>
            <a:r>
              <a:rPr lang="ko-KR" altLang="en-US" dirty="0">
                <a:ea typeface="나눔고딕" panose="020D0804000000000000" pitchFamily="50" charset="-12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1344" y="764704"/>
            <a:ext cx="11809312" cy="5616624"/>
          </a:xfrm>
        </p:spPr>
        <p:txBody>
          <a:bodyPr>
            <a:normAutofit/>
          </a:bodyPr>
          <a:lstStyle/>
          <a:p>
            <a:r>
              <a:rPr lang="en-US" altLang="ko-KR" sz="2400" b="1" dirty="0">
                <a:ea typeface="나눔고딕" panose="020D0804000000000000" pitchFamily="50" charset="-127"/>
              </a:rPr>
              <a:t>Performance of DRL-based Dynamic Service Placement Algorithms</a:t>
            </a:r>
          </a:p>
          <a:p>
            <a:pPr lvl="1"/>
            <a:r>
              <a:rPr lang="en-US" altLang="ko-KR" sz="2000" u="sng" dirty="0">
                <a:ea typeface="나눔고딕" panose="020D0804000000000000" pitchFamily="50" charset="-127"/>
              </a:rPr>
              <a:t>CloudFirst (static service deployment w/o migration)</a:t>
            </a:r>
          </a:p>
          <a:p>
            <a:pPr lvl="2"/>
            <a:r>
              <a:rPr lang="en-US" altLang="ko-KR" sz="1600" dirty="0">
                <a:ea typeface="나눔고딕" panose="020D0804000000000000" pitchFamily="50" charset="-127"/>
              </a:rPr>
              <a:t>Deploy a service in cloud DC first unless SLA latency is not violated </a:t>
            </a:r>
          </a:p>
          <a:p>
            <a:pPr lvl="1"/>
            <a:r>
              <a:rPr lang="en-US" altLang="ko-KR" sz="2000" dirty="0">
                <a:ea typeface="나눔고딕" panose="020D0804000000000000" pitchFamily="50" charset="-127"/>
              </a:rPr>
              <a:t>Service latency is highly improved w/ dynamic service placement</a:t>
            </a:r>
          </a:p>
          <a:p>
            <a:pPr lvl="2"/>
            <a:r>
              <a:rPr lang="en-US" altLang="ko-KR" sz="1600" dirty="0">
                <a:ea typeface="나눔고딕" panose="020D0804000000000000" pitchFamily="50" charset="-127"/>
              </a:rPr>
              <a:t>MA-TDAC reduces latency of service type 2, 3 and 4 by 80%, 88% and 77% respectively (vs. CloudFirst)</a:t>
            </a:r>
          </a:p>
          <a:p>
            <a:pPr lvl="1"/>
            <a:r>
              <a:rPr lang="en-US" altLang="ko-KR" sz="2000" dirty="0">
                <a:ea typeface="나눔고딕" panose="020D0804000000000000" pitchFamily="50" charset="-127"/>
              </a:rPr>
              <a:t>SA-DDPG outperforms in service deployment delay</a:t>
            </a:r>
          </a:p>
          <a:p>
            <a:pPr lvl="2"/>
            <a:r>
              <a:rPr lang="en-US" altLang="ko-KR" sz="1600" dirty="0">
                <a:ea typeface="나눔고딕" panose="020D0804000000000000" pitchFamily="50" charset="-127"/>
              </a:rPr>
              <a:t>Deployment of service request at arrival is delayed depending on the degree of saturation in edge resources</a:t>
            </a: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pPr lvl="1"/>
            <a:endParaRPr lang="en-US" altLang="ko-KR" sz="2000" b="1" dirty="0">
              <a:ea typeface="나눔고딕" panose="020D0804000000000000" pitchFamily="50" charset="-127"/>
            </a:endParaRPr>
          </a:p>
          <a:p>
            <a:pPr lvl="1"/>
            <a:endParaRPr lang="en-US" altLang="ko-KR" sz="2000" b="1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pPr lvl="1">
              <a:lnSpc>
                <a:spcPct val="120000"/>
              </a:lnSpc>
            </a:pPr>
            <a:endParaRPr lang="en-US" altLang="ko-KR" sz="2000" b="1" dirty="0">
              <a:ea typeface="나눔고딕" panose="020D0804000000000000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B48076C-EAD2-450D-831B-5AE45070D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016" y="3501008"/>
            <a:ext cx="5407621" cy="267027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504706A-4E10-4D4F-88C8-F5B6D4129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363" y="3488814"/>
            <a:ext cx="5108891" cy="26946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4690518"/>
      </p:ext>
    </p:extLst>
  </p:cSld>
  <p:clrMapOvr>
    <a:masterClrMapping/>
  </p:clrMapOvr>
  <p:transition advTm="69225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나눔고딕" panose="020D0804000000000000" pitchFamily="50" charset="-127"/>
                <a:cs typeface="Arial" panose="020B0604020202020204" pitchFamily="34" charset="0"/>
              </a:rPr>
              <a:t>Introduction</a:t>
            </a:r>
            <a:r>
              <a:rPr lang="ko-KR" altLang="en-US" dirty="0">
                <a:ea typeface="나눔고딕" panose="020D0804000000000000" pitchFamily="50" charset="-127"/>
                <a:cs typeface="Arial" panose="020B0604020202020204" pitchFamily="34" charset="0"/>
              </a:rPr>
              <a:t> </a:t>
            </a:r>
            <a:r>
              <a:rPr lang="en-US" altLang="ko-KR" dirty="0">
                <a:ea typeface="나눔고딕" panose="020D0804000000000000" pitchFamily="50" charset="-127"/>
                <a:cs typeface="Arial" panose="020B0604020202020204" pitchFamily="34" charset="0"/>
              </a:rPr>
              <a:t>(1/6)</a:t>
            </a:r>
            <a:endParaRPr lang="ko-KR" altLang="en-US" dirty="0">
              <a:ea typeface="나눔고딕" panose="020D08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b="1" dirty="0">
                <a:ea typeface="나눔고딕" panose="020D0804000000000000" pitchFamily="50" charset="-127"/>
              </a:rPr>
              <a:t>Edge Computing in 5G era</a:t>
            </a:r>
          </a:p>
          <a:p>
            <a:pPr lvl="1"/>
            <a:r>
              <a:rPr lang="en-US" altLang="ko-KR" sz="2000" dirty="0">
                <a:ea typeface="나눔고딕" panose="020D0804000000000000" pitchFamily="50" charset="-127"/>
              </a:rPr>
              <a:t>Hierarchical structure of data center (DC) networks</a:t>
            </a:r>
          </a:p>
          <a:p>
            <a:pPr lvl="2"/>
            <a:r>
              <a:rPr lang="en-US" altLang="ko-KR" sz="1600" dirty="0">
                <a:ea typeface="나눔고딕" panose="020D0804000000000000" pitchFamily="50" charset="-127"/>
              </a:rPr>
              <a:t>Resources distributed from network edges to core</a:t>
            </a:r>
          </a:p>
          <a:p>
            <a:pPr lvl="1"/>
            <a:r>
              <a:rPr lang="en-US" altLang="ko-KR" sz="2000" dirty="0">
                <a:ea typeface="나눔고딕" panose="020D0804000000000000" pitchFamily="50" charset="-127"/>
              </a:rPr>
              <a:t>Different requirements of service applications and network functions</a:t>
            </a:r>
          </a:p>
          <a:p>
            <a:pPr lvl="2"/>
            <a:r>
              <a:rPr lang="en-US" altLang="ko-KR" sz="1600" dirty="0">
                <a:ea typeface="나눔고딕" panose="020D0804000000000000" pitchFamily="50" charset="-127"/>
              </a:rPr>
              <a:t>Factory automation: &lt;5ms latency, 99.9999% availability [11]</a:t>
            </a:r>
          </a:p>
          <a:p>
            <a:pPr lvl="2"/>
            <a:r>
              <a:rPr lang="en-US" altLang="ko-KR" sz="1600" dirty="0">
                <a:ea typeface="나눔고딕" panose="020D0804000000000000" pitchFamily="50" charset="-127"/>
              </a:rPr>
              <a:t>AR/VR: 10ms latency, 1Gbps throughput</a:t>
            </a:r>
          </a:p>
          <a:p>
            <a:pPr lvl="1"/>
            <a:r>
              <a:rPr lang="en-US" altLang="ko-KR" sz="2000" dirty="0">
                <a:ea typeface="나눔고딕" panose="020D0804000000000000" pitchFamily="50" charset="-127"/>
              </a:rPr>
              <a:t>Optimal service placement strategy can provide operators with improvement in QoS and resource mgmt.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97F13F07-9213-4585-AB3E-CE51B356C7CA}"/>
              </a:ext>
            </a:extLst>
          </p:cNvPr>
          <p:cNvGrpSpPr/>
          <p:nvPr/>
        </p:nvGrpSpPr>
        <p:grpSpPr>
          <a:xfrm>
            <a:off x="6672064" y="3405416"/>
            <a:ext cx="4680520" cy="3029366"/>
            <a:chOff x="6729242" y="3459683"/>
            <a:chExt cx="4680520" cy="3029366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B9F2AC4B-B8C0-4361-88BC-BA66A4B2C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29242" y="3459683"/>
              <a:ext cx="4680520" cy="274874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3132BD0-56A5-462C-AAEF-9B454AD23996}"/>
                </a:ext>
              </a:extLst>
            </p:cNvPr>
            <p:cNvSpPr txBox="1"/>
            <p:nvPr/>
          </p:nvSpPr>
          <p:spPr>
            <a:xfrm>
              <a:off x="7828903" y="6258217"/>
              <a:ext cx="248119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latin typeface="Arial" panose="020B0604020202020204" pitchFamily="34" charset="0"/>
                  <a:ea typeface="나눔고딕" panose="020D0804000000000000" pitchFamily="50" charset="-127"/>
                  <a:cs typeface="Arial" panose="020B0604020202020204" pitchFamily="34" charset="0"/>
                </a:rPr>
                <a:t>Source: Siddiqi et al. [1]</a:t>
              </a:r>
              <a:endParaRPr lang="ko-KR" altLang="en-US" sz="900" dirty="0">
                <a:latin typeface="Arial" panose="020B0604020202020204" pitchFamily="34" charset="0"/>
                <a:ea typeface="나눔고딕" panose="020D0804000000000000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133854EE-7D61-4E7E-A860-FEC11C3039FF}"/>
              </a:ext>
            </a:extLst>
          </p:cNvPr>
          <p:cNvGrpSpPr/>
          <p:nvPr/>
        </p:nvGrpSpPr>
        <p:grpSpPr>
          <a:xfrm>
            <a:off x="792027" y="3619886"/>
            <a:ext cx="4911375" cy="2838632"/>
            <a:chOff x="551384" y="3708052"/>
            <a:chExt cx="4911375" cy="2838632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69C1E54D-0A40-4DD5-B1B7-A9BC8EE68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1384" y="3708052"/>
              <a:ext cx="4911375" cy="255800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2211A0-CFDE-4B86-AABD-6B15878C7568}"/>
                </a:ext>
              </a:extLst>
            </p:cNvPr>
            <p:cNvSpPr txBox="1"/>
            <p:nvPr/>
          </p:nvSpPr>
          <p:spPr>
            <a:xfrm>
              <a:off x="1766471" y="6315852"/>
              <a:ext cx="248119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latin typeface="Arial" panose="020B0604020202020204" pitchFamily="34" charset="0"/>
                  <a:ea typeface="나눔고딕" panose="020D0804000000000000" pitchFamily="50" charset="-127"/>
                  <a:cs typeface="Arial" panose="020B0604020202020204" pitchFamily="34" charset="0"/>
                </a:rPr>
                <a:t>Source: MIRANTIS</a:t>
              </a:r>
              <a:endParaRPr lang="ko-KR" altLang="en-US" sz="900" dirty="0">
                <a:latin typeface="Arial" panose="020B0604020202020204" pitchFamily="34" charset="0"/>
                <a:ea typeface="나눔고딕" panose="020D0804000000000000" pitchFamily="50" charset="-127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47420332"/>
      </p:ext>
    </p:extLst>
  </p:cSld>
  <p:clrMapOvr>
    <a:masterClrMapping/>
  </p:clrMapOvr>
  <p:transition advTm="92614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나눔고딕" panose="020D0804000000000000" pitchFamily="50" charset="-127"/>
                <a:cs typeface="Arial" panose="020B0604020202020204" pitchFamily="34" charset="0"/>
              </a:rPr>
              <a:t>Evaluation</a:t>
            </a:r>
            <a:r>
              <a:rPr lang="ko-KR" altLang="en-US" dirty="0">
                <a:ea typeface="나눔고딕" panose="020D0804000000000000" pitchFamily="50" charset="-127"/>
                <a:cs typeface="Arial" panose="020B0604020202020204" pitchFamily="34" charset="0"/>
              </a:rPr>
              <a:t> </a:t>
            </a:r>
            <a:r>
              <a:rPr lang="en-US" altLang="ko-KR" dirty="0">
                <a:ea typeface="나눔고딕" panose="020D0804000000000000" pitchFamily="50" charset="-127"/>
                <a:cs typeface="Arial" panose="020B0604020202020204" pitchFamily="34" charset="0"/>
              </a:rPr>
              <a:t>(5/6)</a:t>
            </a:r>
            <a:r>
              <a:rPr lang="ko-KR" altLang="en-US" dirty="0">
                <a:ea typeface="나눔고딕" panose="020D0804000000000000" pitchFamily="50" charset="-12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1344" y="764704"/>
            <a:ext cx="11809312" cy="5616624"/>
          </a:xfrm>
        </p:spPr>
        <p:txBody>
          <a:bodyPr>
            <a:normAutofit/>
          </a:bodyPr>
          <a:lstStyle/>
          <a:p>
            <a:r>
              <a:rPr lang="en-US" altLang="ko-KR" sz="2400" b="1" dirty="0">
                <a:ea typeface="나눔고딕" panose="020D0804000000000000" pitchFamily="50" charset="-127"/>
              </a:rPr>
              <a:t>Performance of DRL-based Dynamic Service Placement Algorithms</a:t>
            </a:r>
          </a:p>
          <a:p>
            <a:pPr lvl="1"/>
            <a:r>
              <a:rPr lang="en-US" altLang="ko-KR" sz="2000" dirty="0">
                <a:ea typeface="나눔고딕" panose="020D0804000000000000" pitchFamily="50" charset="-127"/>
              </a:rPr>
              <a:t>MA-TDAC outperforms</a:t>
            </a:r>
            <a:r>
              <a:rPr lang="ko-KR" altLang="en-US" sz="2000" dirty="0">
                <a:ea typeface="나눔고딕" panose="020D0804000000000000" pitchFamily="50" charset="-127"/>
              </a:rPr>
              <a:t> </a:t>
            </a:r>
            <a:r>
              <a:rPr lang="en-US" altLang="ko-KR" sz="2000" dirty="0">
                <a:ea typeface="나눔고딕" panose="020D0804000000000000" pitchFamily="50" charset="-127"/>
              </a:rPr>
              <a:t>in</a:t>
            </a:r>
            <a:r>
              <a:rPr lang="ko-KR" altLang="en-US" sz="2000" dirty="0">
                <a:ea typeface="나눔고딕" panose="020D0804000000000000" pitchFamily="50" charset="-127"/>
              </a:rPr>
              <a:t> </a:t>
            </a:r>
            <a:r>
              <a:rPr lang="en-US" altLang="ko-KR" sz="2000" dirty="0">
                <a:ea typeface="나눔고딕" panose="020D0804000000000000" pitchFamily="50" charset="-127"/>
              </a:rPr>
              <a:t># of service failures</a:t>
            </a:r>
          </a:p>
          <a:p>
            <a:pPr lvl="2"/>
            <a:r>
              <a:rPr lang="en-US" altLang="ko-KR" sz="1600" dirty="0">
                <a:ea typeface="나눔고딕" panose="020D0804000000000000" pitchFamily="50" charset="-127"/>
              </a:rPr>
              <a:t>67% and 62% less than SA-DDPG and MA-DQN</a:t>
            </a:r>
          </a:p>
          <a:p>
            <a:pPr lvl="1"/>
            <a:r>
              <a:rPr lang="en-US" altLang="ko-KR" sz="2000" dirty="0">
                <a:ea typeface="나눔고딕" panose="020D0804000000000000" pitchFamily="50" charset="-127"/>
              </a:rPr>
              <a:t>MA-DQN outperforms in # of migrations</a:t>
            </a:r>
          </a:p>
          <a:p>
            <a:pPr lvl="2"/>
            <a:r>
              <a:rPr lang="en-US" altLang="ko-KR" sz="1600" dirty="0">
                <a:ea typeface="나눔고딕" panose="020D0804000000000000" pitchFamily="50" charset="-127"/>
              </a:rPr>
              <a:t>72% and 42% less than SA-DDPG for type 1 and 2 respectively</a:t>
            </a:r>
          </a:p>
          <a:p>
            <a:pPr lvl="1"/>
            <a:r>
              <a:rPr lang="en-US" altLang="ko-KR" sz="2000" dirty="0">
                <a:ea typeface="나눔고딕" panose="020D0804000000000000" pitchFamily="50" charset="-127"/>
              </a:rPr>
              <a:t>MA-TDAC outperforms in learning time per episode</a:t>
            </a:r>
          </a:p>
          <a:p>
            <a:pPr lvl="2"/>
            <a:r>
              <a:rPr lang="en-US" altLang="ko-KR" sz="1600" dirty="0">
                <a:ea typeface="나눔고딕" panose="020D0804000000000000" pitchFamily="50" charset="-127"/>
              </a:rPr>
              <a:t>42% less than SA-DDPG</a:t>
            </a:r>
          </a:p>
          <a:p>
            <a:pPr lvl="2"/>
            <a:r>
              <a:rPr lang="en-US" altLang="ko-KR" sz="1600" dirty="0">
                <a:ea typeface="나눔고딕" panose="020D0804000000000000" pitchFamily="50" charset="-127"/>
              </a:rPr>
              <a:t>Possibility to parallel learning of each agent</a:t>
            </a: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pPr lvl="1"/>
            <a:endParaRPr lang="en-US" altLang="ko-KR" sz="2000" b="1" dirty="0">
              <a:ea typeface="나눔고딕" panose="020D0804000000000000" pitchFamily="50" charset="-127"/>
            </a:endParaRPr>
          </a:p>
          <a:p>
            <a:pPr lvl="1"/>
            <a:endParaRPr lang="en-US" altLang="ko-KR" sz="2000" b="1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pPr lvl="1">
              <a:lnSpc>
                <a:spcPct val="120000"/>
              </a:lnSpc>
            </a:pPr>
            <a:endParaRPr lang="en-US" altLang="ko-KR" sz="2000" b="1" dirty="0">
              <a:ea typeface="나눔고딕" panose="020D0804000000000000" pitchFamily="50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142BC6D5-80B3-46CC-8285-80DBA003F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699" y="3674469"/>
            <a:ext cx="5407621" cy="2706859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726AEA75-0597-4918-8FCA-272C3DDE7B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0813" y="3716878"/>
            <a:ext cx="4453399" cy="267204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3D573B69-38DE-4D92-9E90-6E8F19F9D7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0813" y="1246228"/>
            <a:ext cx="4648027" cy="23266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0415414"/>
      </p:ext>
    </p:extLst>
  </p:cSld>
  <p:clrMapOvr>
    <a:masterClrMapping/>
  </p:clrMapOvr>
  <p:transition advTm="69225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>
            <a:extLst>
              <a:ext uri="{FF2B5EF4-FFF2-40B4-BE49-F238E27FC236}">
                <a16:creationId xmlns:a16="http://schemas.microsoft.com/office/drawing/2014/main" id="{5E52D049-109C-4AF7-8AAA-C3D912681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592" y="4967506"/>
            <a:ext cx="7162800" cy="113347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나눔고딕" panose="020D0804000000000000" pitchFamily="50" charset="-127"/>
                <a:cs typeface="Arial" panose="020B0604020202020204" pitchFamily="34" charset="0"/>
              </a:rPr>
              <a:t>Evaluation</a:t>
            </a:r>
            <a:r>
              <a:rPr lang="ko-KR" altLang="en-US" dirty="0">
                <a:ea typeface="나눔고딕" panose="020D0804000000000000" pitchFamily="50" charset="-127"/>
                <a:cs typeface="Arial" panose="020B0604020202020204" pitchFamily="34" charset="0"/>
              </a:rPr>
              <a:t> </a:t>
            </a:r>
            <a:r>
              <a:rPr lang="en-US" altLang="ko-KR" dirty="0">
                <a:ea typeface="나눔고딕" panose="020D0804000000000000" pitchFamily="50" charset="-127"/>
                <a:cs typeface="Arial" panose="020B0604020202020204" pitchFamily="34" charset="0"/>
              </a:rPr>
              <a:t>(6/6)</a:t>
            </a:r>
            <a:endParaRPr lang="ko-KR" altLang="en-US" dirty="0">
              <a:ea typeface="나눔고딕" panose="020D08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75" name="내용 개체 틀 2">
            <a:extLst>
              <a:ext uri="{FF2B5EF4-FFF2-40B4-BE49-F238E27FC236}">
                <a16:creationId xmlns:a16="http://schemas.microsoft.com/office/drawing/2014/main" id="{786646B3-0AEA-4581-9A7B-50A90625B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692696"/>
            <a:ext cx="11953328" cy="576064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ko-KR" sz="2000" b="1" dirty="0">
                <a:ea typeface="나눔고딕" panose="020D0804000000000000" pitchFamily="50" charset="-127"/>
              </a:rPr>
              <a:t>Cross Validation</a:t>
            </a:r>
          </a:p>
          <a:p>
            <a:pPr lvl="1">
              <a:lnSpc>
                <a:spcPct val="120000"/>
              </a:lnSpc>
            </a:pPr>
            <a:r>
              <a:rPr lang="en-US" altLang="ko-KR" sz="1800" dirty="0">
                <a:ea typeface="나눔고딕" panose="020D0804000000000000" pitchFamily="50" charset="-127"/>
              </a:rPr>
              <a:t>Split service requests into three dataset (each 1000 records)</a:t>
            </a:r>
          </a:p>
          <a:p>
            <a:pPr lvl="1">
              <a:lnSpc>
                <a:spcPct val="120000"/>
              </a:lnSpc>
            </a:pPr>
            <a:r>
              <a:rPr lang="en-US" altLang="ko-KR" sz="1800" dirty="0">
                <a:ea typeface="나눔고딕" panose="020D0804000000000000" pitchFamily="50" charset="-127"/>
              </a:rPr>
              <a:t>Train MA-TDAC w/ each dataset for 1000/4000 episodes</a:t>
            </a:r>
          </a:p>
          <a:p>
            <a:pPr lvl="1">
              <a:lnSpc>
                <a:spcPct val="120000"/>
              </a:lnSpc>
            </a:pPr>
            <a:r>
              <a:rPr lang="en-US" altLang="ko-KR" sz="1800" dirty="0">
                <a:ea typeface="나눔고딕" panose="020D0804000000000000" pitchFamily="50" charset="-127"/>
              </a:rPr>
              <a:t>Test each dataset with learned MA-TDAC models</a:t>
            </a:r>
          </a:p>
          <a:p>
            <a:pPr lvl="2">
              <a:lnSpc>
                <a:spcPct val="120000"/>
              </a:lnSpc>
            </a:pPr>
            <a:r>
              <a:rPr lang="en-US" altLang="ko-KR" sz="1400" dirty="0">
                <a:solidFill>
                  <a:srgbClr val="0000FF"/>
                </a:solidFill>
                <a:ea typeface="나눔고딕" panose="020D0804000000000000" pitchFamily="50" charset="-127"/>
              </a:rPr>
              <a:t>Trained models are generalizable to untrained datasets;</a:t>
            </a:r>
            <a:br>
              <a:rPr lang="en-US" altLang="ko-KR" sz="1400" dirty="0">
                <a:solidFill>
                  <a:srgbClr val="0000FF"/>
                </a:solidFill>
                <a:ea typeface="나눔고딕" panose="020D0804000000000000" pitchFamily="50" charset="-127"/>
              </a:rPr>
            </a:br>
            <a:r>
              <a:rPr lang="en-US" altLang="ko-KR" sz="1400" dirty="0">
                <a:ea typeface="나눔고딕" panose="020D0804000000000000" pitchFamily="50" charset="-127"/>
              </a:rPr>
              <a:t>the model trained with dataset1 is robust to dynamic service placement on</a:t>
            </a:r>
            <a:br>
              <a:rPr lang="en-US" altLang="ko-KR" sz="1400" dirty="0">
                <a:ea typeface="나눔고딕" panose="020D0804000000000000" pitchFamily="50" charset="-127"/>
              </a:rPr>
            </a:br>
            <a:r>
              <a:rPr lang="en-US" altLang="ko-KR" sz="1400" dirty="0">
                <a:ea typeface="나눔고딕" panose="020D0804000000000000" pitchFamily="50" charset="-127"/>
              </a:rPr>
              <a:t>unseen service requests in dataset2 and dataset3 </a:t>
            </a:r>
          </a:p>
          <a:p>
            <a:pPr lvl="2">
              <a:lnSpc>
                <a:spcPct val="120000"/>
              </a:lnSpc>
            </a:pPr>
            <a:r>
              <a:rPr lang="en-US" altLang="ko-KR" sz="1400" dirty="0">
                <a:solidFill>
                  <a:srgbClr val="0000FF"/>
                </a:solidFill>
                <a:ea typeface="나눔고딕" panose="020D0804000000000000" pitchFamily="50" charset="-127"/>
              </a:rPr>
              <a:t>For dataset2, need to train model long enough</a:t>
            </a:r>
          </a:p>
          <a:p>
            <a:pPr lvl="2">
              <a:lnSpc>
                <a:spcPct val="120000"/>
              </a:lnSpc>
            </a:pPr>
            <a:r>
              <a:rPr lang="en-US" altLang="ko-KR" sz="1400" dirty="0">
                <a:solidFill>
                  <a:srgbClr val="FF0000"/>
                </a:solidFill>
                <a:ea typeface="나눔고딕" panose="020D0804000000000000" pitchFamily="50" charset="-127"/>
              </a:rPr>
              <a:t>For models trained with dataset1/3, </a:t>
            </a:r>
            <a:br>
              <a:rPr lang="en-US" altLang="ko-KR" sz="1400" dirty="0">
                <a:solidFill>
                  <a:srgbClr val="FF0000"/>
                </a:solidFill>
                <a:ea typeface="나눔고딕" panose="020D0804000000000000" pitchFamily="50" charset="-127"/>
              </a:rPr>
            </a:br>
            <a:r>
              <a:rPr lang="en-US" altLang="ko-KR" sz="1400" dirty="0">
                <a:solidFill>
                  <a:srgbClr val="FF0000"/>
                </a:solidFill>
                <a:ea typeface="나눔고딕" panose="020D0804000000000000" pitchFamily="50" charset="-127"/>
              </a:rPr>
              <a:t>Catastrophic Forgetting [12][13] happens</a:t>
            </a:r>
          </a:p>
        </p:txBody>
      </p:sp>
      <p:sp>
        <p:nvSpPr>
          <p:cNvPr id="3" name="AutoShape 2" descr="ArcTanh">
            <a:extLst>
              <a:ext uri="{FF2B5EF4-FFF2-40B4-BE49-F238E27FC236}">
                <a16:creationId xmlns:a16="http://schemas.microsoft.com/office/drawing/2014/main" id="{DFB276E2-FF7D-4C4A-B486-C06B35773D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63952" y="118478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ore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CA2D6E-8DBE-44BC-80F7-207056F4B19C}"/>
              </a:ext>
            </a:extLst>
          </p:cNvPr>
          <p:cNvSpPr txBox="1"/>
          <p:nvPr/>
        </p:nvSpPr>
        <p:spPr>
          <a:xfrm>
            <a:off x="5769868" y="6111773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latin typeface="Arial" panose="020B0604020202020204" pitchFamily="34" charset="0"/>
                <a:ea typeface="나눔고딕" panose="020D0804000000000000" pitchFamily="50" charset="-127"/>
                <a:cs typeface="Arial" panose="020B0604020202020204" pitchFamily="34" charset="0"/>
              </a:rPr>
              <a:t>&lt;Improvement (%) in # of service failures </a:t>
            </a:r>
            <a:br>
              <a:rPr lang="en-US" altLang="ko-KR" sz="1200" b="1" dirty="0">
                <a:latin typeface="Arial" panose="020B0604020202020204" pitchFamily="34" charset="0"/>
                <a:ea typeface="나눔고딕" panose="020D0804000000000000" pitchFamily="50" charset="-127"/>
                <a:cs typeface="Arial" panose="020B0604020202020204" pitchFamily="34" charset="0"/>
              </a:rPr>
            </a:br>
            <a:r>
              <a:rPr lang="en-US" altLang="ko-KR" sz="1200" b="1" dirty="0">
                <a:latin typeface="Arial" panose="020B0604020202020204" pitchFamily="34" charset="0"/>
                <a:ea typeface="나눔고딕" panose="020D0804000000000000" pitchFamily="50" charset="-127"/>
                <a:cs typeface="Arial" panose="020B0604020202020204" pitchFamily="34" charset="0"/>
              </a:rPr>
              <a:t>vs. static placement (CloudFirst)&gt;</a:t>
            </a: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185D9A4-184A-4C57-A6AB-9FD21426EBA3}"/>
              </a:ext>
            </a:extLst>
          </p:cNvPr>
          <p:cNvGrpSpPr/>
          <p:nvPr/>
        </p:nvGrpSpPr>
        <p:grpSpPr>
          <a:xfrm>
            <a:off x="4583832" y="3161946"/>
            <a:ext cx="7162800" cy="1643234"/>
            <a:chOff x="4583832" y="3161946"/>
            <a:chExt cx="7162800" cy="1643234"/>
          </a:xfrm>
        </p:grpSpPr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E388C164-900F-4A53-A15E-2C12AAA6B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83832" y="3161946"/>
              <a:ext cx="7162800" cy="1133475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42D80B3-1CBA-4DEC-B950-ACDA9FF9A02F}"/>
                </a:ext>
              </a:extLst>
            </p:cNvPr>
            <p:cNvSpPr txBox="1"/>
            <p:nvPr/>
          </p:nvSpPr>
          <p:spPr>
            <a:xfrm>
              <a:off x="5589848" y="4343515"/>
              <a:ext cx="57606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atin typeface="Arial" panose="020B0604020202020204" pitchFamily="34" charset="0"/>
                  <a:ea typeface="나눔고딕" panose="020D0804000000000000" pitchFamily="50" charset="-127"/>
                  <a:cs typeface="Arial" panose="020B0604020202020204" pitchFamily="34" charset="0"/>
                </a:rPr>
                <a:t>&lt;Improvement (%) in service latency (type 2) </a:t>
              </a:r>
              <a:br>
                <a:rPr lang="en-US" altLang="ko-KR" sz="1200" b="1" dirty="0">
                  <a:latin typeface="Arial" panose="020B0604020202020204" pitchFamily="34" charset="0"/>
                  <a:ea typeface="나눔고딕" panose="020D0804000000000000" pitchFamily="50" charset="-127"/>
                  <a:cs typeface="Arial" panose="020B0604020202020204" pitchFamily="34" charset="0"/>
                </a:rPr>
              </a:br>
              <a:r>
                <a:rPr lang="en-US" altLang="ko-KR" sz="1200" b="1" dirty="0">
                  <a:latin typeface="Arial" panose="020B0604020202020204" pitchFamily="34" charset="0"/>
                  <a:ea typeface="나눔고딕" panose="020D0804000000000000" pitchFamily="50" charset="-127"/>
                  <a:cs typeface="Arial" panose="020B0604020202020204" pitchFamily="34" charset="0"/>
                </a:rPr>
                <a:t>vs. static placement (CloudFirst)&gt;</a:t>
              </a:r>
            </a:p>
          </p:txBody>
        </p:sp>
      </p:grp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45B86FFB-3C4B-463D-84CE-9494558465DB}"/>
              </a:ext>
            </a:extLst>
          </p:cNvPr>
          <p:cNvSpPr/>
          <p:nvPr/>
        </p:nvSpPr>
        <p:spPr>
          <a:xfrm>
            <a:off x="5968752" y="3284984"/>
            <a:ext cx="1927448" cy="1060000"/>
          </a:xfrm>
          <a:prstGeom prst="roundRect">
            <a:avLst>
              <a:gd name="adj" fmla="val 12174"/>
            </a:avLst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id="{CBE95BF9-5F81-4947-BFA5-39EB5E44F295}"/>
              </a:ext>
            </a:extLst>
          </p:cNvPr>
          <p:cNvSpPr/>
          <p:nvPr/>
        </p:nvSpPr>
        <p:spPr>
          <a:xfrm>
            <a:off x="8976320" y="3299521"/>
            <a:ext cx="2753072" cy="1060000"/>
          </a:xfrm>
          <a:prstGeom prst="roundRect">
            <a:avLst>
              <a:gd name="adj" fmla="val 12174"/>
            </a:avLst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48" name="사각형: 둥근 모서리 47">
            <a:extLst>
              <a:ext uri="{FF2B5EF4-FFF2-40B4-BE49-F238E27FC236}">
                <a16:creationId xmlns:a16="http://schemas.microsoft.com/office/drawing/2014/main" id="{65FEBB96-BAFE-4B69-A6B9-1F36C13E1D9A}"/>
              </a:ext>
            </a:extLst>
          </p:cNvPr>
          <p:cNvSpPr/>
          <p:nvPr/>
        </p:nvSpPr>
        <p:spPr>
          <a:xfrm>
            <a:off x="7893968" y="3294188"/>
            <a:ext cx="1890736" cy="1060000"/>
          </a:xfrm>
          <a:prstGeom prst="roundRect">
            <a:avLst>
              <a:gd name="adj" fmla="val 12174"/>
            </a:avLst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rgbClr val="0000FF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51" name="사각형: 둥근 모서리 50">
            <a:extLst>
              <a:ext uri="{FF2B5EF4-FFF2-40B4-BE49-F238E27FC236}">
                <a16:creationId xmlns:a16="http://schemas.microsoft.com/office/drawing/2014/main" id="{4A566C3C-598D-45F7-AAFA-8404F820CFB6}"/>
              </a:ext>
            </a:extLst>
          </p:cNvPr>
          <p:cNvSpPr/>
          <p:nvPr/>
        </p:nvSpPr>
        <p:spPr>
          <a:xfrm>
            <a:off x="6888088" y="5094487"/>
            <a:ext cx="971400" cy="1070817"/>
          </a:xfrm>
          <a:prstGeom prst="roundRect">
            <a:avLst>
              <a:gd name="adj" fmla="val 12174"/>
            </a:avLst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53" name="사각형: 둥근 모서리 52">
            <a:extLst>
              <a:ext uri="{FF2B5EF4-FFF2-40B4-BE49-F238E27FC236}">
                <a16:creationId xmlns:a16="http://schemas.microsoft.com/office/drawing/2014/main" id="{B3A2B252-3D6A-4D1B-8242-D160A73B7691}"/>
              </a:ext>
            </a:extLst>
          </p:cNvPr>
          <p:cNvSpPr/>
          <p:nvPr/>
        </p:nvSpPr>
        <p:spPr>
          <a:xfrm>
            <a:off x="7912324" y="5094487"/>
            <a:ext cx="1890736" cy="1060000"/>
          </a:xfrm>
          <a:prstGeom prst="roundRect">
            <a:avLst>
              <a:gd name="adj" fmla="val 12174"/>
            </a:avLst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54" name="사각형: 둥근 모서리 53">
            <a:extLst>
              <a:ext uri="{FF2B5EF4-FFF2-40B4-BE49-F238E27FC236}">
                <a16:creationId xmlns:a16="http://schemas.microsoft.com/office/drawing/2014/main" id="{E45B0FCB-8D53-4AD1-861D-661A898DC7C2}"/>
              </a:ext>
            </a:extLst>
          </p:cNvPr>
          <p:cNvSpPr/>
          <p:nvPr/>
        </p:nvSpPr>
        <p:spPr>
          <a:xfrm>
            <a:off x="5968752" y="5093212"/>
            <a:ext cx="919336" cy="1060000"/>
          </a:xfrm>
          <a:prstGeom prst="roundRect">
            <a:avLst>
              <a:gd name="adj" fmla="val 12174"/>
            </a:avLst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55" name="사각형: 둥근 모서리 54">
            <a:extLst>
              <a:ext uri="{FF2B5EF4-FFF2-40B4-BE49-F238E27FC236}">
                <a16:creationId xmlns:a16="http://schemas.microsoft.com/office/drawing/2014/main" id="{6000E937-AC3D-4121-82CD-6137126C57E7}"/>
              </a:ext>
            </a:extLst>
          </p:cNvPr>
          <p:cNvSpPr/>
          <p:nvPr/>
        </p:nvSpPr>
        <p:spPr>
          <a:xfrm>
            <a:off x="8839336" y="5087608"/>
            <a:ext cx="2890056" cy="1060000"/>
          </a:xfrm>
          <a:prstGeom prst="roundRect">
            <a:avLst>
              <a:gd name="adj" fmla="val 12174"/>
            </a:avLst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56" name="사각형: 둥근 모서리 55">
            <a:extLst>
              <a:ext uri="{FF2B5EF4-FFF2-40B4-BE49-F238E27FC236}">
                <a16:creationId xmlns:a16="http://schemas.microsoft.com/office/drawing/2014/main" id="{AA668982-16CC-4970-9DEB-256AEE15DB0C}"/>
              </a:ext>
            </a:extLst>
          </p:cNvPr>
          <p:cNvSpPr/>
          <p:nvPr/>
        </p:nvSpPr>
        <p:spPr>
          <a:xfrm>
            <a:off x="10744250" y="5083671"/>
            <a:ext cx="971400" cy="649586"/>
          </a:xfrm>
          <a:prstGeom prst="roundRect">
            <a:avLst>
              <a:gd name="adj" fmla="val 12174"/>
            </a:avLst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1C016B2-046F-4AB3-944A-7A94763C6B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2994" y="702182"/>
            <a:ext cx="3907730" cy="2334218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9226902A-6845-4803-8EC9-2DF123213F20}"/>
              </a:ext>
            </a:extLst>
          </p:cNvPr>
          <p:cNvSpPr txBox="1"/>
          <p:nvPr/>
        </p:nvSpPr>
        <p:spPr>
          <a:xfrm>
            <a:off x="8698749" y="938566"/>
            <a:ext cx="669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dataset1</a:t>
            </a:r>
            <a:b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870E56F-5DAA-4514-A93F-140C5EE769B9}"/>
              </a:ext>
            </a:extLst>
          </p:cNvPr>
          <p:cNvSpPr txBox="1"/>
          <p:nvPr/>
        </p:nvSpPr>
        <p:spPr>
          <a:xfrm>
            <a:off x="9550443" y="938566"/>
            <a:ext cx="669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dataset2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D82DC19-47AC-45C3-B6D1-57D41131CDE0}"/>
              </a:ext>
            </a:extLst>
          </p:cNvPr>
          <p:cNvSpPr txBox="1"/>
          <p:nvPr/>
        </p:nvSpPr>
        <p:spPr>
          <a:xfrm>
            <a:off x="10443709" y="938566"/>
            <a:ext cx="669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dataset3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5A7996C0-2C8B-4A7A-856D-4F7FD67129DD}"/>
              </a:ext>
            </a:extLst>
          </p:cNvPr>
          <p:cNvCxnSpPr>
            <a:cxnSpLocks/>
          </p:cNvCxnSpPr>
          <p:nvPr/>
        </p:nvCxnSpPr>
        <p:spPr>
          <a:xfrm>
            <a:off x="9480376" y="728743"/>
            <a:ext cx="0" cy="1982928"/>
          </a:xfrm>
          <a:prstGeom prst="line">
            <a:avLst/>
          </a:prstGeom>
          <a:ln w="19050">
            <a:solidFill>
              <a:srgbClr val="FF0000"/>
            </a:solidFill>
            <a:prstDash val="sysDot"/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25863C39-CF61-40F6-9EC5-E0F874BBDC4C}"/>
              </a:ext>
            </a:extLst>
          </p:cNvPr>
          <p:cNvCxnSpPr>
            <a:cxnSpLocks/>
          </p:cNvCxnSpPr>
          <p:nvPr/>
        </p:nvCxnSpPr>
        <p:spPr>
          <a:xfrm>
            <a:off x="10262004" y="692696"/>
            <a:ext cx="0" cy="1982928"/>
          </a:xfrm>
          <a:prstGeom prst="line">
            <a:avLst/>
          </a:prstGeom>
          <a:ln w="19050">
            <a:solidFill>
              <a:srgbClr val="FF0000"/>
            </a:solidFill>
            <a:prstDash val="sysDot"/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타원 6">
            <a:extLst>
              <a:ext uri="{FF2B5EF4-FFF2-40B4-BE49-F238E27FC236}">
                <a16:creationId xmlns:a16="http://schemas.microsoft.com/office/drawing/2014/main" id="{0BAC6B18-BA41-4127-9EB3-2B380347FB11}"/>
              </a:ext>
            </a:extLst>
          </p:cNvPr>
          <p:cNvSpPr/>
          <p:nvPr/>
        </p:nvSpPr>
        <p:spPr>
          <a:xfrm>
            <a:off x="8698747" y="938566"/>
            <a:ext cx="669688" cy="235429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AEE5F402-E903-49A0-A29A-69989799EBB4}"/>
              </a:ext>
            </a:extLst>
          </p:cNvPr>
          <p:cNvSpPr/>
          <p:nvPr/>
        </p:nvSpPr>
        <p:spPr>
          <a:xfrm>
            <a:off x="9552922" y="927774"/>
            <a:ext cx="669688" cy="235429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B2C68529-A9B0-4887-89EB-B9A7D2DBC6A9}"/>
              </a:ext>
            </a:extLst>
          </p:cNvPr>
          <p:cNvSpPr/>
          <p:nvPr/>
        </p:nvSpPr>
        <p:spPr>
          <a:xfrm>
            <a:off x="10426092" y="927774"/>
            <a:ext cx="669688" cy="235429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11" name="연결선: 꺾임 10">
            <a:extLst>
              <a:ext uri="{FF2B5EF4-FFF2-40B4-BE49-F238E27FC236}">
                <a16:creationId xmlns:a16="http://schemas.microsoft.com/office/drawing/2014/main" id="{8AAF8ABF-4ACA-4235-BF53-9034CF8F4B69}"/>
              </a:ext>
            </a:extLst>
          </p:cNvPr>
          <p:cNvCxnSpPr>
            <a:cxnSpLocks/>
            <a:stCxn id="7" idx="0"/>
            <a:endCxn id="28" idx="0"/>
          </p:cNvCxnSpPr>
          <p:nvPr/>
        </p:nvCxnSpPr>
        <p:spPr>
          <a:xfrm rot="5400000" flipH="1" flipV="1">
            <a:off x="9455282" y="506083"/>
            <a:ext cx="10792" cy="854175"/>
          </a:xfrm>
          <a:prstGeom prst="bentConnector3">
            <a:avLst>
              <a:gd name="adj1" fmla="val 2218236"/>
            </a:avLst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연결선: 꺾임 33">
            <a:extLst>
              <a:ext uri="{FF2B5EF4-FFF2-40B4-BE49-F238E27FC236}">
                <a16:creationId xmlns:a16="http://schemas.microsoft.com/office/drawing/2014/main" id="{C1F9036C-CE78-4689-BA76-9BB72F1A3235}"/>
              </a:ext>
            </a:extLst>
          </p:cNvPr>
          <p:cNvCxnSpPr>
            <a:cxnSpLocks/>
            <a:stCxn id="7" idx="4"/>
            <a:endCxn id="29" idx="4"/>
          </p:cNvCxnSpPr>
          <p:nvPr/>
        </p:nvCxnSpPr>
        <p:spPr>
          <a:xfrm rot="5400000" flipH="1" flipV="1">
            <a:off x="9891867" y="304926"/>
            <a:ext cx="10792" cy="1727345"/>
          </a:xfrm>
          <a:prstGeom prst="bentConnector3">
            <a:avLst>
              <a:gd name="adj1" fmla="val -2118236"/>
            </a:avLst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365757"/>
      </p:ext>
    </p:extLst>
  </p:cSld>
  <p:clrMapOvr>
    <a:masterClrMapping/>
  </p:clrMapOvr>
  <p:transition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45" grpId="0" animBg="1"/>
      <p:bldP spid="45" grpId="1" animBg="1"/>
      <p:bldP spid="48" grpId="0" animBg="1"/>
      <p:bldP spid="48" grpId="1" animBg="1"/>
      <p:bldP spid="51" grpId="0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46" grpId="0"/>
      <p:bldP spid="49" grpId="0"/>
      <p:bldP spid="50" grpId="0"/>
      <p:bldP spid="7" grpId="0" animBg="1"/>
      <p:bldP spid="28" grpId="0" animBg="1"/>
      <p:bldP spid="2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나눔고딕" panose="020D0804000000000000" pitchFamily="50" charset="-127"/>
                <a:cs typeface="Arial" panose="020B0604020202020204" pitchFamily="34" charset="0"/>
              </a:rPr>
              <a:t>Conclusion </a:t>
            </a:r>
            <a:r>
              <a:rPr lang="ko-KR" altLang="en-US" dirty="0">
                <a:ea typeface="나눔고딕" panose="020D0804000000000000" pitchFamily="50" charset="-12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b="1" dirty="0">
                <a:ea typeface="나눔고딕" panose="020D0804000000000000" pitchFamily="50" charset="-127"/>
              </a:rPr>
              <a:t>Contributions</a:t>
            </a:r>
          </a:p>
          <a:p>
            <a:pPr lvl="1"/>
            <a:r>
              <a:rPr lang="en-US" altLang="ko-KR" sz="2000" dirty="0">
                <a:ea typeface="나눔고딕" panose="020D0804000000000000" pitchFamily="50" charset="-127"/>
              </a:rPr>
              <a:t>The problem of dynamic service placement in edge computing is formulated as the corresponding </a:t>
            </a:r>
            <a:r>
              <a:rPr lang="en-US" altLang="ko-KR" sz="2000" dirty="0">
                <a:solidFill>
                  <a:srgbClr val="0000FF"/>
                </a:solidFill>
                <a:ea typeface="나눔고딕" panose="020D0804000000000000" pitchFamily="50" charset="-127"/>
              </a:rPr>
              <a:t>DRL model of environment, agent, state, action and reward</a:t>
            </a:r>
          </a:p>
          <a:p>
            <a:pPr lvl="1"/>
            <a:r>
              <a:rPr lang="en-US" altLang="ko-KR" sz="2000" dirty="0">
                <a:solidFill>
                  <a:srgbClr val="0000FF"/>
                </a:solidFill>
                <a:ea typeface="나눔고딕" panose="020D0804000000000000" pitchFamily="50" charset="-127"/>
              </a:rPr>
              <a:t>Multi-agent DRL-based dynamic service placement algorithms</a:t>
            </a:r>
            <a:r>
              <a:rPr lang="en-US" altLang="ko-KR" sz="2000" dirty="0">
                <a:ea typeface="나눔고딕" panose="020D0804000000000000" pitchFamily="50" charset="-127"/>
              </a:rPr>
              <a:t> are proposed to generate live migration policy that optimizes average service latency and service availability</a:t>
            </a:r>
          </a:p>
          <a:p>
            <a:pPr lvl="1"/>
            <a:r>
              <a:rPr lang="en-US" altLang="ko-KR" sz="2000" dirty="0">
                <a:solidFill>
                  <a:srgbClr val="0000FF"/>
                </a:solidFill>
                <a:ea typeface="나눔고딕" panose="020D0804000000000000" pitchFamily="50" charset="-127"/>
              </a:rPr>
              <a:t>Edge computing simulator</a:t>
            </a:r>
            <a:r>
              <a:rPr lang="en-US" altLang="ko-KR" sz="2000" dirty="0">
                <a:ea typeface="나눔고딕" panose="020D0804000000000000" pitchFamily="50" charset="-127"/>
              </a:rPr>
              <a:t> is implemented where event-driven simulation is supported and components are extensible to develop different DRL algorithms </a:t>
            </a:r>
          </a:p>
          <a:p>
            <a:pPr lvl="1"/>
            <a:r>
              <a:rPr lang="en-US" altLang="ko-KR" sz="2000" dirty="0">
                <a:solidFill>
                  <a:srgbClr val="0000FF"/>
                </a:solidFill>
                <a:ea typeface="나눔고딕" panose="020D0804000000000000" pitchFamily="50" charset="-127"/>
              </a:rPr>
              <a:t>Performance benefits </a:t>
            </a:r>
            <a:r>
              <a:rPr lang="en-US" altLang="ko-KR" sz="2000" dirty="0">
                <a:ea typeface="나눔고딕" panose="020D0804000000000000" pitchFamily="50" charset="-127"/>
              </a:rPr>
              <a:t>from dynamic service placement are evaluated in comparison with pure service deployment and existing approach (simulation)</a:t>
            </a:r>
          </a:p>
          <a:p>
            <a:pPr lvl="2"/>
            <a:r>
              <a:rPr lang="en-US" altLang="ko-KR" sz="1600" dirty="0">
                <a:ea typeface="나눔고딕" panose="020D0804000000000000" pitchFamily="50" charset="-127"/>
              </a:rPr>
              <a:t>Average service latency and service availability are improved by 9% and 67% with 72% smaller number of migrations in processing 1000 service requests in 120 servers across 16 DCs</a:t>
            </a:r>
          </a:p>
          <a:p>
            <a:pPr lvl="2"/>
            <a:r>
              <a:rPr lang="en-US" altLang="ko-KR" sz="1600" dirty="0">
                <a:ea typeface="나눔고딕" panose="020D0804000000000000" pitchFamily="50" charset="-127"/>
              </a:rPr>
              <a:t>The proposed DRL models are generalizable to different edge computing environments</a:t>
            </a:r>
          </a:p>
          <a:p>
            <a:pPr marL="914400" lvl="2" indent="0">
              <a:buNone/>
            </a:pPr>
            <a:r>
              <a:rPr lang="en-US" altLang="ko-KR" sz="1600" dirty="0">
                <a:ea typeface="나눔고딕" panose="020D0804000000000000" pitchFamily="50" charset="-127"/>
              </a:rPr>
              <a:t> </a:t>
            </a:r>
            <a:endParaRPr lang="en-US" altLang="ko-KR" sz="2000" dirty="0">
              <a:ea typeface="나눔고딕" panose="020D0804000000000000" pitchFamily="50" charset="-127"/>
            </a:endParaRPr>
          </a:p>
          <a:p>
            <a:r>
              <a:rPr lang="en-US" altLang="ko-KR" sz="2400" b="1" dirty="0">
                <a:ea typeface="나눔고딕" panose="020D0804000000000000" pitchFamily="50" charset="-127"/>
              </a:rPr>
              <a:t>Future Work</a:t>
            </a:r>
          </a:p>
          <a:p>
            <a:pPr lvl="1"/>
            <a:r>
              <a:rPr lang="en-US" altLang="ko-KR" sz="2000" dirty="0">
                <a:ea typeface="나눔고딕" panose="020D0804000000000000" pitchFamily="50" charset="-127"/>
              </a:rPr>
              <a:t>Improvement in the proposed DRL models</a:t>
            </a:r>
          </a:p>
          <a:p>
            <a:pPr lvl="1"/>
            <a:r>
              <a:rPr lang="en-US" altLang="ko-KR" sz="2000" dirty="0">
                <a:ea typeface="나눔고딕" panose="020D0804000000000000" pitchFamily="50" charset="-127"/>
              </a:rPr>
              <a:t>Verification of the proposed methods in a real testbed </a:t>
            </a: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pPr lvl="1"/>
            <a:endParaRPr lang="en-US" altLang="ko-KR" sz="2000" b="1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pPr lvl="1"/>
            <a:endParaRPr lang="en-US" altLang="ko-KR" sz="2000" b="1" dirty="0">
              <a:ea typeface="나눔고딕" panose="020D0804000000000000" pitchFamily="50" charset="-127"/>
            </a:endParaRPr>
          </a:p>
          <a:p>
            <a:pPr lvl="1"/>
            <a:endParaRPr lang="en-US" altLang="ko-KR" sz="2000" b="1" dirty="0">
              <a:ea typeface="나눔고딕" panose="020D0804000000000000" pitchFamily="50" charset="-127"/>
            </a:endParaRPr>
          </a:p>
          <a:p>
            <a:endParaRPr lang="en-US" altLang="ko-KR" sz="2400" b="1" dirty="0">
              <a:ea typeface="나눔고딕" panose="020D0804000000000000" pitchFamily="50" charset="-127"/>
            </a:endParaRPr>
          </a:p>
          <a:p>
            <a:pPr lvl="1">
              <a:lnSpc>
                <a:spcPct val="120000"/>
              </a:lnSpc>
            </a:pPr>
            <a:endParaRPr lang="en-US" altLang="ko-KR" sz="2000" b="1" dirty="0">
              <a:ea typeface="나눔고딕" panose="020D0804000000000000" pitchFamily="50" charset="-12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8179381"/>
      </p:ext>
    </p:extLst>
  </p:cSld>
  <p:clrMapOvr>
    <a:masterClrMapping/>
  </p:clrMapOvr>
  <p:transition advTm="69225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References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1344" y="764704"/>
            <a:ext cx="11809312" cy="5760640"/>
          </a:xfrm>
        </p:spPr>
        <p:txBody>
          <a:bodyPr>
            <a:normAutofit/>
          </a:bodyPr>
          <a:lstStyle/>
          <a:p>
            <a:r>
              <a:rPr lang="en-US" altLang="ko-KR" sz="1400" dirty="0"/>
              <a:t>[1] Siddiqi, Murtaza Ahmed, </a:t>
            </a:r>
            <a:r>
              <a:rPr lang="en-US" altLang="ko-KR" sz="1400" dirty="0" err="1"/>
              <a:t>Heejung</a:t>
            </a:r>
            <a:r>
              <a:rPr lang="en-US" altLang="ko-KR" sz="1400" dirty="0"/>
              <a:t> Yu, and </a:t>
            </a:r>
            <a:r>
              <a:rPr lang="en-US" altLang="ko-KR" sz="1400" dirty="0" err="1"/>
              <a:t>Jingon</a:t>
            </a:r>
            <a:r>
              <a:rPr lang="en-US" altLang="ko-KR" sz="1400" dirty="0"/>
              <a:t> </a:t>
            </a:r>
            <a:r>
              <a:rPr lang="en-US" altLang="ko-KR" sz="1400" dirty="0" err="1"/>
              <a:t>Joung</a:t>
            </a:r>
            <a:r>
              <a:rPr lang="en-US" altLang="ko-KR" sz="1400" dirty="0"/>
              <a:t>. "5G ultra-reliable low-latency communication implementation challenges and operational issues with IoT devices." Electronics 8.9 (2019): 981.</a:t>
            </a:r>
          </a:p>
          <a:p>
            <a:r>
              <a:rPr lang="en-US" altLang="ko-KR" sz="1400" dirty="0"/>
              <a:t>[2] Zhang, Cheng, and </a:t>
            </a:r>
            <a:r>
              <a:rPr lang="en-US" altLang="ko-KR" sz="1400" dirty="0" err="1"/>
              <a:t>Zixuan</a:t>
            </a:r>
            <a:r>
              <a:rPr lang="en-US" altLang="ko-KR" sz="1400" dirty="0"/>
              <a:t> Zheng. "Task migration for mobile edge computing using deep reinforcement learning." Future Generation Computer Systems 96 (2019): 111-118.</a:t>
            </a:r>
          </a:p>
          <a:p>
            <a:r>
              <a:rPr lang="en-US" altLang="ko-KR" sz="1400" dirty="0"/>
              <a:t>[3] Wang, </a:t>
            </a:r>
            <a:r>
              <a:rPr lang="en-US" altLang="ko-KR" sz="1400" dirty="0" err="1"/>
              <a:t>Hongman</a:t>
            </a:r>
            <a:r>
              <a:rPr lang="en-US" altLang="ko-KR" sz="1400" dirty="0"/>
              <a:t>, et al. "Service migration in mobile edge computing: A deep reinforcement learning approach." International Journal of Communication Systems (2020): e4413.</a:t>
            </a:r>
          </a:p>
          <a:p>
            <a:r>
              <a:rPr lang="en-US" altLang="ko-KR" sz="1400" dirty="0"/>
              <a:t>[4] Zeng, Jing, et al. "Adaptive DRL-based Virtual Machine Consolidation in Energy-Efficient Cloud Data Center." IEEE Transactions on Parallel and Distributed Systems (2022).</a:t>
            </a:r>
          </a:p>
          <a:p>
            <a:r>
              <a:rPr lang="en-US" altLang="ko-KR" sz="1400" dirty="0"/>
              <a:t>[5] Dalgkitsis, </a:t>
            </a:r>
            <a:r>
              <a:rPr lang="en-US" altLang="ko-KR" sz="1400" dirty="0" err="1"/>
              <a:t>Anestis</a:t>
            </a:r>
            <a:r>
              <a:rPr lang="en-US" altLang="ko-KR" sz="1400" dirty="0"/>
              <a:t>, et al. "Dynamic Resource Aware VNF Placement with Deep Reinforcement Learning for 5G Networks." GLOBECOM 2020-2020 IEEE Global Communications Conference. IEEE, 2020.</a:t>
            </a:r>
          </a:p>
          <a:p>
            <a:r>
              <a:rPr lang="en-US" altLang="ko-KR" sz="1400" dirty="0"/>
              <a:t>[6] Dai, Yu, </a:t>
            </a:r>
            <a:r>
              <a:rPr lang="en-US" altLang="ko-KR" sz="1400" dirty="0" err="1"/>
              <a:t>Qiuhong</a:t>
            </a:r>
            <a:r>
              <a:rPr lang="en-US" altLang="ko-KR" sz="1400" dirty="0"/>
              <a:t> Zhang, and Lei Yang. "Virtual Machine Migration Strategy Based on Multi-Agent Deep Reinforcement Learning." Applied Sciences 11.17 (2021): 7993.</a:t>
            </a:r>
          </a:p>
          <a:p>
            <a:r>
              <a:rPr lang="en-US" altLang="ko-KR" sz="1400" dirty="0"/>
              <a:t>[7] Wang, </a:t>
            </a:r>
            <a:r>
              <a:rPr lang="en-US" altLang="ko-KR" sz="1400" dirty="0" err="1"/>
              <a:t>Guosai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Lifei</a:t>
            </a:r>
            <a:r>
              <a:rPr lang="en-US" altLang="ko-KR" sz="1400" dirty="0"/>
              <a:t> Zhang, and Wei Xu. "What can we learn from four years of data center hardware failures?." 2017 47th Annual IEEE/IFIP International Conference on Dependable Systems and Networks (DSN). IEEE, 2017.</a:t>
            </a:r>
          </a:p>
          <a:p>
            <a:r>
              <a:rPr lang="en-US" altLang="ko-KR" sz="1400" dirty="0"/>
              <a:t>[8] Biswas, Md </a:t>
            </a:r>
            <a:r>
              <a:rPr lang="en-US" altLang="ko-KR" sz="1400" dirty="0" err="1"/>
              <a:t>Israfil</a:t>
            </a:r>
            <a:r>
              <a:rPr lang="en-US" altLang="ko-KR" sz="1400" dirty="0"/>
              <a:t>, et al. "A practical evaluation in </a:t>
            </a:r>
            <a:r>
              <a:rPr lang="en-US" altLang="ko-KR" sz="1400" dirty="0" err="1"/>
              <a:t>openstack</a:t>
            </a:r>
            <a:r>
              <a:rPr lang="en-US" altLang="ko-KR" sz="1400" dirty="0"/>
              <a:t> live migration of </a:t>
            </a:r>
            <a:r>
              <a:rPr lang="en-US" altLang="ko-KR" sz="1400" dirty="0" err="1"/>
              <a:t>vms</a:t>
            </a:r>
            <a:r>
              <a:rPr lang="en-US" altLang="ko-KR" sz="1400" dirty="0"/>
              <a:t> using 10gb/s interfaces." 2016 IEEE symposium on service-oriented system engineering (SOSE). IEEE, 2016.</a:t>
            </a:r>
          </a:p>
          <a:p>
            <a:r>
              <a:rPr lang="en-US" altLang="ko-KR" sz="1400" dirty="0"/>
              <a:t>[9] Jo, </a:t>
            </a:r>
            <a:r>
              <a:rPr lang="en-US" altLang="ko-KR" sz="1400" dirty="0" err="1"/>
              <a:t>Changyeon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Youngsu</a:t>
            </a:r>
            <a:r>
              <a:rPr lang="en-US" altLang="ko-KR" sz="1400" dirty="0"/>
              <a:t> Cho, and Bernhard Egger. "A machine learning approach to live migration modeling." Proceedings of the 2017 Symposium on Cloud Computing. 2017.</a:t>
            </a:r>
          </a:p>
          <a:p>
            <a:r>
              <a:rPr lang="en-US" altLang="ko-KR" sz="1400" dirty="0"/>
              <a:t>[10] </a:t>
            </a:r>
            <a:r>
              <a:rPr lang="en-US" altLang="ko-KR" sz="1400" dirty="0">
                <a:hlinkClick r:id="rId3"/>
              </a:rPr>
              <a:t>https://github.com/alibaba/clusterdata/tree/master</a:t>
            </a:r>
          </a:p>
          <a:p>
            <a:r>
              <a:rPr lang="en-US" altLang="ko-KR" sz="1400" dirty="0"/>
              <a:t>[11] Alliance, N. G. M. N. "Verticals URLLC use cases and requirements." NGMN Alliance (2019).</a:t>
            </a:r>
          </a:p>
          <a:p>
            <a:r>
              <a:rPr lang="en-US" altLang="ko-KR" sz="1400" dirty="0"/>
              <a:t>[12] </a:t>
            </a:r>
            <a:r>
              <a:rPr lang="en-US" altLang="ko-KR" sz="1400" dirty="0">
                <a:hlinkClick r:id="rId4"/>
              </a:rPr>
              <a:t>https://ai.stackexchange.com/questions/20127/how-can-i-handle-overfitting-in-reinforcement-learning-problems</a:t>
            </a:r>
            <a:endParaRPr lang="en-US" altLang="ko-KR" sz="1400" dirty="0"/>
          </a:p>
          <a:p>
            <a:r>
              <a:rPr lang="en-US" altLang="ko-KR" sz="1400" dirty="0"/>
              <a:t>[13] Zhang, </a:t>
            </a:r>
            <a:r>
              <a:rPr lang="en-US" altLang="ko-KR" sz="1400" dirty="0" err="1"/>
              <a:t>Chiyuan</a:t>
            </a:r>
            <a:r>
              <a:rPr lang="en-US" altLang="ko-KR" sz="1400" dirty="0"/>
              <a:t>, et al. "A study on overfitting in deep reinforcement learning." </a:t>
            </a:r>
            <a:r>
              <a:rPr lang="en-US" altLang="ko-KR" sz="1400" dirty="0" err="1"/>
              <a:t>arXiv</a:t>
            </a:r>
            <a:r>
              <a:rPr lang="en-US" altLang="ko-KR" sz="1400" dirty="0"/>
              <a:t> preprint arXiv:1804.06893 (2018).</a:t>
            </a:r>
          </a:p>
        </p:txBody>
      </p:sp>
    </p:spTree>
    <p:extLst>
      <p:ext uri="{BB962C8B-B14F-4D97-AF65-F5344CB8AC3E}">
        <p14:creationId xmlns:p14="http://schemas.microsoft.com/office/powerpoint/2010/main" val="711266043"/>
      </p:ext>
    </p:extLst>
  </p:cSld>
  <p:clrMapOvr>
    <a:masterClrMapping/>
  </p:clrMapOvr>
  <p:transition advTm="2990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Q&amp;A</a:t>
            </a:r>
            <a:endParaRPr lang="ko-KR" altLang="en-US" dirty="0"/>
          </a:p>
        </p:txBody>
      </p:sp>
      <p:pic>
        <p:nvPicPr>
          <p:cNvPr id="1026" name="Picture 2" descr="PPT강좌] 32.모던심플템플릿 - 무료피피티템플릿/PPT템플릿다운 : 네이버 블로그">
            <a:extLst>
              <a:ext uri="{FF2B5EF4-FFF2-40B4-BE49-F238E27FC236}">
                <a16:creationId xmlns:a16="http://schemas.microsoft.com/office/drawing/2014/main" id="{63E4FAD9-8FE6-4918-8FF8-BE8FBCFAB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447800"/>
            <a:ext cx="70485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565861"/>
      </p:ext>
    </p:extLst>
  </p:cSld>
  <p:clrMapOvr>
    <a:masterClrMapping/>
  </p:clrMapOvr>
  <p:transition advTm="2990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34DFBBFB-527F-4A1F-85D0-B6DB41E737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3632194"/>
            <a:ext cx="5442527" cy="326551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나눔고딕" panose="020D0804000000000000" pitchFamily="50" charset="-127"/>
                <a:cs typeface="Arial" panose="020B0604020202020204" pitchFamily="34" charset="0"/>
              </a:rPr>
              <a:t>Appendix</a:t>
            </a:r>
            <a:endParaRPr lang="ko-KR" altLang="en-US" dirty="0">
              <a:ea typeface="나눔고딕" panose="020D08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75" name="내용 개체 틀 2">
            <a:extLst>
              <a:ext uri="{FF2B5EF4-FFF2-40B4-BE49-F238E27FC236}">
                <a16:creationId xmlns:a16="http://schemas.microsoft.com/office/drawing/2014/main" id="{786646B3-0AEA-4581-9A7B-50A90625B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620687"/>
            <a:ext cx="11953328" cy="583264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>
                <a:ea typeface="나눔고딕" panose="020D0804000000000000" pitchFamily="50" charset="-127"/>
              </a:rPr>
              <a:t>Proposed Algorithm w/ Different Reward Model</a:t>
            </a:r>
          </a:p>
          <a:p>
            <a:pPr lvl="1" latinLnBrk="0">
              <a:lnSpc>
                <a:spcPct val="120000"/>
              </a:lnSpc>
            </a:pPr>
            <a:r>
              <a:rPr lang="en-US" altLang="ko-KR" sz="2000" dirty="0">
                <a:ea typeface="나눔고딕" panose="020D0804000000000000" pitchFamily="50" charset="-127"/>
              </a:rPr>
              <a:t>Deployment w/ LeastLatency (</a:t>
            </a:r>
            <a:r>
              <a:rPr lang="en-US" altLang="ko-KR" sz="2000" dirty="0" err="1">
                <a:ea typeface="나눔고딕" panose="020D0804000000000000" pitchFamily="50" charset="-127"/>
              </a:rPr>
              <a:t>EdgeFirst</a:t>
            </a:r>
            <a:r>
              <a:rPr lang="en-US" altLang="ko-KR" sz="2000" dirty="0">
                <a:ea typeface="나눔고딕" panose="020D0804000000000000" pitchFamily="50" charset="-127"/>
              </a:rPr>
              <a:t>) +</a:t>
            </a:r>
            <a:r>
              <a:rPr lang="ko-KR" altLang="en-US" sz="2000" dirty="0">
                <a:ea typeface="나눔고딕" panose="020D0804000000000000" pitchFamily="50" charset="-127"/>
              </a:rPr>
              <a:t> </a:t>
            </a:r>
            <a:r>
              <a:rPr lang="en-US" altLang="ko-KR" sz="2000" dirty="0">
                <a:ea typeface="나눔고딕" panose="020D0804000000000000" pitchFamily="50" charset="-127"/>
              </a:rPr>
              <a:t>dynamic placement w/ MA-TDAC</a:t>
            </a:r>
          </a:p>
          <a:p>
            <a:pPr lvl="2" latinLnBrk="0">
              <a:lnSpc>
                <a:spcPct val="120000"/>
              </a:lnSpc>
            </a:pPr>
            <a:r>
              <a:rPr lang="en-US" altLang="ko-KR" sz="1600" i="1" dirty="0">
                <a:ea typeface="나눔고딕" panose="020D0804000000000000" pitchFamily="50" charset="-127"/>
              </a:rPr>
              <a:t>w</a:t>
            </a:r>
            <a:r>
              <a:rPr lang="en-US" altLang="ko-KR" sz="1600" i="1" baseline="-25000" dirty="0">
                <a:ea typeface="나눔고딕" panose="020D0804000000000000" pitchFamily="50" charset="-127"/>
              </a:rPr>
              <a:t>L</a:t>
            </a:r>
            <a:r>
              <a:rPr lang="en-US" altLang="ko-KR" sz="1600" dirty="0">
                <a:ea typeface="나눔고딕" panose="020D0804000000000000" pitchFamily="50" charset="-127"/>
              </a:rPr>
              <a:t> of 0.1 and </a:t>
            </a:r>
            <a:r>
              <a:rPr lang="en-US" altLang="ko-KR" sz="1600" i="1" dirty="0">
                <a:ea typeface="나눔고딕" panose="020D0804000000000000" pitchFamily="50" charset="-127"/>
              </a:rPr>
              <a:t>w</a:t>
            </a:r>
            <a:r>
              <a:rPr lang="en-US" altLang="ko-KR" sz="1600" i="1" baseline="-25000" dirty="0">
                <a:ea typeface="나눔고딕" panose="020D0804000000000000" pitchFamily="50" charset="-127"/>
              </a:rPr>
              <a:t>A</a:t>
            </a:r>
            <a:r>
              <a:rPr lang="en-US" altLang="ko-KR" sz="1600" dirty="0">
                <a:ea typeface="나눔고딕" panose="020D0804000000000000" pitchFamily="50" charset="-127"/>
              </a:rPr>
              <a:t> of 1</a:t>
            </a:r>
            <a:r>
              <a:rPr lang="ko-KR" altLang="en-US" sz="1600" dirty="0">
                <a:ea typeface="나눔고딕" panose="020D0804000000000000" pitchFamily="50" charset="-127"/>
              </a:rPr>
              <a:t> </a:t>
            </a:r>
            <a:r>
              <a:rPr lang="en-US" altLang="ko-KR" sz="1600" dirty="0">
                <a:ea typeface="나눔고딕" panose="020D0804000000000000" pitchFamily="50" charset="-127"/>
                <a:sym typeface="Wingdings" panose="05000000000000000000" pitchFamily="2" charset="2"/>
              </a:rPr>
              <a:t> more weight on service</a:t>
            </a:r>
            <a:r>
              <a:rPr lang="ko-KR" altLang="en-US" sz="1600" dirty="0">
                <a:ea typeface="나눔고딕" panose="020D0804000000000000" pitchFamily="50" charset="-127"/>
                <a:sym typeface="Wingdings" panose="05000000000000000000" pitchFamily="2" charset="2"/>
              </a:rPr>
              <a:t> </a:t>
            </a:r>
            <a:r>
              <a:rPr lang="en-US" altLang="ko-KR" sz="1600" dirty="0">
                <a:ea typeface="나눔고딕" panose="020D0804000000000000" pitchFamily="50" charset="-127"/>
              </a:rPr>
              <a:t>availability benefit</a:t>
            </a:r>
          </a:p>
          <a:p>
            <a:pPr lvl="2" latinLnBrk="0">
              <a:lnSpc>
                <a:spcPct val="120000"/>
              </a:lnSpc>
            </a:pPr>
            <a:endParaRPr lang="en-US" altLang="ko-KR" sz="1600" dirty="0">
              <a:ea typeface="나눔고딕" panose="020D0804000000000000" pitchFamily="50" charset="-127"/>
            </a:endParaRPr>
          </a:p>
          <a:p>
            <a:pPr lvl="1" latinLnBrk="0">
              <a:lnSpc>
                <a:spcPct val="120000"/>
              </a:lnSpc>
            </a:pPr>
            <a:r>
              <a:rPr lang="en-US" altLang="ko-KR" sz="2000" dirty="0">
                <a:ea typeface="나눔고딕" panose="020D0804000000000000" pitchFamily="50" charset="-127"/>
              </a:rPr>
              <a:t>Average # of failures in edge servers reduces as learning proceeds</a:t>
            </a:r>
          </a:p>
          <a:p>
            <a:pPr lvl="2" latinLnBrk="0">
              <a:lnSpc>
                <a:spcPct val="120000"/>
              </a:lnSpc>
            </a:pPr>
            <a:r>
              <a:rPr lang="en-US" altLang="ko-KR" sz="1600" dirty="0">
                <a:ea typeface="나눔고딕" panose="020D0804000000000000" pitchFamily="50" charset="-127"/>
              </a:rPr>
              <a:t>Indicating reduction in total # of migrations to edge DCs at the same periods</a:t>
            </a:r>
          </a:p>
          <a:p>
            <a:pPr lvl="2" latinLnBrk="0">
              <a:lnSpc>
                <a:spcPct val="120000"/>
              </a:lnSpc>
              <a:buFont typeface="Wingdings" panose="05000000000000000000" pitchFamily="2" charset="2"/>
              <a:buChar char="è"/>
            </a:pPr>
            <a:r>
              <a:rPr lang="en-US" altLang="ko-KR" sz="1600" dirty="0">
                <a:solidFill>
                  <a:srgbClr val="0000FF"/>
                </a:solidFill>
                <a:ea typeface="나눔고딕" panose="020D0804000000000000" pitchFamily="50" charset="-127"/>
                <a:sym typeface="Wingdings" panose="05000000000000000000" pitchFamily="2" charset="2"/>
              </a:rPr>
              <a:t>Proposed algorithms show the behavior intended in reward model</a:t>
            </a:r>
            <a:endParaRPr lang="en-US" altLang="ko-KR" sz="1600" dirty="0">
              <a:solidFill>
                <a:srgbClr val="0000FF"/>
              </a:solidFill>
              <a:ea typeface="나눔고딕" panose="020D0804000000000000" pitchFamily="50" charset="-127"/>
            </a:endParaRPr>
          </a:p>
          <a:p>
            <a:pPr lvl="1" latinLnBrk="0">
              <a:lnSpc>
                <a:spcPct val="120000"/>
              </a:lnSpc>
            </a:pPr>
            <a:endParaRPr lang="en-US" altLang="ko-KR" sz="2000" dirty="0">
              <a:ea typeface="나눔고딕" panose="020D0804000000000000" pitchFamily="50" charset="-127"/>
            </a:endParaRPr>
          </a:p>
        </p:txBody>
      </p:sp>
      <p:sp>
        <p:nvSpPr>
          <p:cNvPr id="3" name="AutoShape 2" descr="ArcTanh">
            <a:extLst>
              <a:ext uri="{FF2B5EF4-FFF2-40B4-BE49-F238E27FC236}">
                <a16:creationId xmlns:a16="http://schemas.microsoft.com/office/drawing/2014/main" id="{DFB276E2-FF7D-4C4A-B486-C06B35773D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63952" y="118478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ore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E84FA91-362F-48CF-84B3-9D49B8E31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268" y="3552944"/>
            <a:ext cx="4910744" cy="2946447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966EB721-3731-4533-85F7-760B33A24CD5}"/>
              </a:ext>
            </a:extLst>
          </p:cNvPr>
          <p:cNvCxnSpPr>
            <a:cxnSpLocks/>
          </p:cNvCxnSpPr>
          <p:nvPr/>
        </p:nvCxnSpPr>
        <p:spPr>
          <a:xfrm>
            <a:off x="2999656" y="3711020"/>
            <a:ext cx="0" cy="2088232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E954ACDC-A0C8-40A2-BDB6-BBB70E02CB07}"/>
              </a:ext>
            </a:extLst>
          </p:cNvPr>
          <p:cNvCxnSpPr>
            <a:cxnSpLocks/>
          </p:cNvCxnSpPr>
          <p:nvPr/>
        </p:nvCxnSpPr>
        <p:spPr>
          <a:xfrm>
            <a:off x="8760296" y="3783028"/>
            <a:ext cx="0" cy="2016224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9DB0D2CF-1E43-42D5-B671-00E7BC979BA8}"/>
              </a:ext>
            </a:extLst>
          </p:cNvPr>
          <p:cNvCxnSpPr>
            <a:cxnSpLocks/>
          </p:cNvCxnSpPr>
          <p:nvPr/>
        </p:nvCxnSpPr>
        <p:spPr>
          <a:xfrm>
            <a:off x="4799856" y="3711020"/>
            <a:ext cx="0" cy="2088232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0212AB7A-3B17-4036-9015-69C6973BC73E}"/>
              </a:ext>
            </a:extLst>
          </p:cNvPr>
          <p:cNvCxnSpPr>
            <a:cxnSpLocks/>
          </p:cNvCxnSpPr>
          <p:nvPr/>
        </p:nvCxnSpPr>
        <p:spPr>
          <a:xfrm>
            <a:off x="10776520" y="3783028"/>
            <a:ext cx="0" cy="2016224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그림 12">
            <a:extLst>
              <a:ext uri="{FF2B5EF4-FFF2-40B4-BE49-F238E27FC236}">
                <a16:creationId xmlns:a16="http://schemas.microsoft.com/office/drawing/2014/main" id="{1958503C-DFE1-40C6-A0E1-7CC5152E43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472" y="1901078"/>
            <a:ext cx="291465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029948"/>
      </p:ext>
    </p:extLst>
  </p:cSld>
  <p:clrMapOvr>
    <a:masterClrMapping/>
  </p:clrMapOvr>
  <p:transition advTm="0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나눔고딕" panose="020D0804000000000000" pitchFamily="50" charset="-127"/>
                <a:cs typeface="Arial" panose="020B0604020202020204" pitchFamily="34" charset="0"/>
              </a:rPr>
              <a:t>Appendix</a:t>
            </a:r>
            <a:endParaRPr lang="ko-KR" altLang="en-US" dirty="0">
              <a:ea typeface="나눔고딕" panose="020D0804000000000000" pitchFamily="50" charset="-127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DB6415F-2830-3D4F-91CF-01E191C3C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65" y="646068"/>
            <a:ext cx="4032448" cy="2998706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F9285720-A671-694F-8BA6-CEB376560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0" y="3788790"/>
            <a:ext cx="4168378" cy="294857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C56339B-131E-7141-A72E-542B7D2BDA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9936" y="675207"/>
            <a:ext cx="5220397" cy="579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54126"/>
      </p:ext>
    </p:extLst>
  </p:cSld>
  <p:clrMapOvr>
    <a:masterClrMapping/>
  </p:clrMapOvr>
  <p:transition advTm="0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나눔고딕" panose="020D0804000000000000" pitchFamily="50" charset="-127"/>
                <a:cs typeface="Arial" panose="020B0604020202020204" pitchFamily="34" charset="0"/>
              </a:rPr>
              <a:t>Appendix</a:t>
            </a:r>
            <a:endParaRPr lang="ko-KR" altLang="en-US" dirty="0">
              <a:ea typeface="나눔고딕" panose="020D08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75" name="내용 개체 틀 2">
            <a:extLst>
              <a:ext uri="{FF2B5EF4-FFF2-40B4-BE49-F238E27FC236}">
                <a16:creationId xmlns:a16="http://schemas.microsoft.com/office/drawing/2014/main" id="{786646B3-0AEA-4581-9A7B-50A90625B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620687"/>
            <a:ext cx="11953328" cy="583264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>
                <a:ea typeface="나눔고딕" panose="020D0804000000000000" pitchFamily="50" charset="-127"/>
              </a:rPr>
              <a:t>Previous Work – Proactive VNF Live Migration using Machine Learning</a:t>
            </a:r>
          </a:p>
          <a:p>
            <a:pPr lvl="1" latinLnBrk="0">
              <a:lnSpc>
                <a:spcPct val="120000"/>
              </a:lnSpc>
            </a:pPr>
            <a:endParaRPr lang="en-US" altLang="ko-KR" sz="2000" dirty="0">
              <a:ea typeface="나눔고딕" panose="020D0804000000000000" pitchFamily="50" charset="-127"/>
            </a:endParaRPr>
          </a:p>
          <a:p>
            <a:pPr lvl="2" latinLnBrk="0">
              <a:lnSpc>
                <a:spcPct val="120000"/>
              </a:lnSpc>
            </a:pPr>
            <a:endParaRPr lang="en-US" altLang="ko-KR" sz="1600" dirty="0">
              <a:solidFill>
                <a:srgbClr val="0000FF"/>
              </a:solidFill>
              <a:ea typeface="나눔고딕" panose="020D0804000000000000" pitchFamily="50" charset="-127"/>
            </a:endParaRPr>
          </a:p>
          <a:p>
            <a:pPr lvl="1" latinLnBrk="0">
              <a:lnSpc>
                <a:spcPct val="120000"/>
              </a:lnSpc>
            </a:pPr>
            <a:endParaRPr lang="en-US" altLang="ko-KR" sz="2000" dirty="0">
              <a:ea typeface="나눔고딕" panose="020D0804000000000000" pitchFamily="50" charset="-127"/>
            </a:endParaRPr>
          </a:p>
        </p:txBody>
      </p:sp>
      <p:sp>
        <p:nvSpPr>
          <p:cNvPr id="3" name="AutoShape 2" descr="ArcTanh">
            <a:extLst>
              <a:ext uri="{FF2B5EF4-FFF2-40B4-BE49-F238E27FC236}">
                <a16:creationId xmlns:a16="http://schemas.microsoft.com/office/drawing/2014/main" id="{DFB276E2-FF7D-4C4A-B486-C06B35773D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63952" y="118478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ore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F137582-C43A-3745-ABCF-E6EFF480C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29" y="1512960"/>
            <a:ext cx="3960440" cy="279788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0AA11C7-91A6-BE4F-B2A8-E5C80D001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4692" y="1391201"/>
            <a:ext cx="3799665" cy="303630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68621DAA-AC79-D845-A8F9-38BD912EFA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096" y="4544161"/>
            <a:ext cx="9569400" cy="2056403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45B5B2CA-E801-DC4B-8203-432468AF9D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5206" y="1337187"/>
            <a:ext cx="3531179" cy="314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59567"/>
      </p:ext>
    </p:extLst>
  </p:cSld>
  <p:clrMapOvr>
    <a:masterClrMapping/>
  </p:clrMapOvr>
  <p:transition advTm="0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나눔고딕" panose="020D0804000000000000" pitchFamily="50" charset="-127"/>
                <a:cs typeface="Arial" panose="020B0604020202020204" pitchFamily="34" charset="0"/>
              </a:rPr>
              <a:t>Appendix</a:t>
            </a:r>
            <a:endParaRPr lang="ko-KR" altLang="en-US" dirty="0">
              <a:ea typeface="나눔고딕" panose="020D08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75" name="내용 개체 틀 2">
            <a:extLst>
              <a:ext uri="{FF2B5EF4-FFF2-40B4-BE49-F238E27FC236}">
                <a16:creationId xmlns:a16="http://schemas.microsoft.com/office/drawing/2014/main" id="{786646B3-0AEA-4581-9A7B-50A90625B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620687"/>
            <a:ext cx="11953328" cy="583264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>
                <a:ea typeface="나눔고딕" panose="020D0804000000000000" pitchFamily="50" charset="-127"/>
              </a:rPr>
              <a:t>Previous Work – Service Downtime in OpenStack VM Live Migration</a:t>
            </a:r>
          </a:p>
          <a:p>
            <a:pPr lvl="1" latinLnBrk="0">
              <a:lnSpc>
                <a:spcPct val="120000"/>
              </a:lnSpc>
            </a:pPr>
            <a:endParaRPr lang="en-US" altLang="ko-KR" sz="2000" dirty="0">
              <a:ea typeface="나눔고딕" panose="020D0804000000000000" pitchFamily="50" charset="-127"/>
            </a:endParaRPr>
          </a:p>
          <a:p>
            <a:pPr lvl="1" latinLnBrk="0">
              <a:lnSpc>
                <a:spcPct val="120000"/>
              </a:lnSpc>
            </a:pPr>
            <a:endParaRPr lang="en-US" altLang="ko-KR" sz="2000" dirty="0">
              <a:ea typeface="나눔고딕" panose="020D0804000000000000" pitchFamily="50" charset="-127"/>
            </a:endParaRPr>
          </a:p>
        </p:txBody>
      </p:sp>
      <p:sp>
        <p:nvSpPr>
          <p:cNvPr id="3" name="AutoShape 2" descr="ArcTanh">
            <a:extLst>
              <a:ext uri="{FF2B5EF4-FFF2-40B4-BE49-F238E27FC236}">
                <a16:creationId xmlns:a16="http://schemas.microsoft.com/office/drawing/2014/main" id="{DFB276E2-FF7D-4C4A-B486-C06B35773D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63952" y="118478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ore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38ED7AC-7EDF-AA4D-933A-F8D10B37F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28" y="1503816"/>
            <a:ext cx="5184576" cy="263049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E465F85-FB40-4646-8DC0-5F54C2918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952" y="1503816"/>
            <a:ext cx="6380133" cy="303436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1FAF689-D9A5-7F4B-B6E2-88B5B1D487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470" y="4837522"/>
            <a:ext cx="5833516" cy="139979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C6E1EF7-1718-964C-B010-9B9C4ECD54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8861" y="4796325"/>
            <a:ext cx="5932606" cy="146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85984"/>
      </p:ext>
    </p:extLst>
  </p:cSld>
  <p:clrMapOvr>
    <a:masterClrMapping/>
  </p:clrMapOvr>
  <p:transition advTm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나눔고딕" panose="020D0804000000000000" pitchFamily="50" charset="-127"/>
                <a:cs typeface="Arial" panose="020B0604020202020204" pitchFamily="34" charset="0"/>
              </a:rPr>
              <a:t>Introduction</a:t>
            </a:r>
            <a:r>
              <a:rPr lang="ko-KR" altLang="en-US" dirty="0">
                <a:ea typeface="나눔고딕" panose="020D0804000000000000" pitchFamily="50" charset="-127"/>
                <a:cs typeface="Arial" panose="020B0604020202020204" pitchFamily="34" charset="0"/>
              </a:rPr>
              <a:t> </a:t>
            </a:r>
            <a:r>
              <a:rPr lang="en-US" altLang="ko-KR" dirty="0">
                <a:ea typeface="나눔고딕" panose="020D0804000000000000" pitchFamily="50" charset="-127"/>
                <a:cs typeface="Arial" panose="020B0604020202020204" pitchFamily="34" charset="0"/>
              </a:rPr>
              <a:t>(2/6)</a:t>
            </a:r>
            <a:endParaRPr lang="ko-KR" altLang="en-US" dirty="0">
              <a:ea typeface="나눔고딕" panose="020D08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b="1" dirty="0">
                <a:ea typeface="나눔고딕" panose="020D0804000000000000" pitchFamily="50" charset="-127"/>
              </a:rPr>
              <a:t>Live Migration</a:t>
            </a:r>
          </a:p>
          <a:p>
            <a:pPr lvl="1"/>
            <a:r>
              <a:rPr lang="en-US" altLang="ko-KR" sz="2000" dirty="0">
                <a:ea typeface="나눔고딕" panose="020D0804000000000000" pitchFamily="50" charset="-127"/>
              </a:rPr>
              <a:t>Moving a service instance (VM/container) to a remote host </a:t>
            </a:r>
            <a:br>
              <a:rPr lang="en-US" altLang="ko-KR" sz="2000" dirty="0">
                <a:ea typeface="나눔고딕" panose="020D0804000000000000" pitchFamily="50" charset="-127"/>
              </a:rPr>
            </a:br>
            <a:r>
              <a:rPr lang="en-US" altLang="ko-KR" sz="2000" dirty="0">
                <a:ea typeface="나눔고딕" panose="020D0804000000000000" pitchFamily="50" charset="-127"/>
              </a:rPr>
              <a:t>while preserving the availability</a:t>
            </a:r>
          </a:p>
          <a:p>
            <a:pPr lvl="2"/>
            <a:r>
              <a:rPr lang="en-US" altLang="ko-KR" sz="1600" dirty="0">
                <a:ea typeface="나눔고딕" panose="020D0804000000000000" pitchFamily="50" charset="-127"/>
              </a:rPr>
              <a:t>vs. cold migration: service resumes with cold state</a:t>
            </a:r>
          </a:p>
          <a:p>
            <a:pPr lvl="1"/>
            <a:r>
              <a:rPr lang="en-US" altLang="ko-KR" sz="2000" dirty="0">
                <a:ea typeface="나눔고딕" panose="020D0804000000000000" pitchFamily="50" charset="-127"/>
              </a:rPr>
              <a:t>Used for load balancing and system maintenance in DC</a:t>
            </a:r>
          </a:p>
          <a:p>
            <a:pPr lvl="1"/>
            <a:endParaRPr lang="en-US" altLang="ko-KR" sz="2000" dirty="0">
              <a:ea typeface="나눔고딕" panose="020D0804000000000000" pitchFamily="50" charset="-127"/>
            </a:endParaRPr>
          </a:p>
          <a:p>
            <a:r>
              <a:rPr lang="en-US" altLang="ko-KR" sz="2400" b="1" dirty="0">
                <a:ea typeface="나눔고딕" panose="020D0804000000000000" pitchFamily="50" charset="-127"/>
              </a:rPr>
              <a:t>Live Migration in Private 5G</a:t>
            </a:r>
          </a:p>
          <a:p>
            <a:pPr lvl="1"/>
            <a:r>
              <a:rPr lang="en-US" altLang="ko-KR" sz="2000" dirty="0">
                <a:ea typeface="나눔고딕" panose="020D0804000000000000" pitchFamily="50" charset="-127"/>
              </a:rPr>
              <a:t>Multi-access Edge Computing (MEC) allows</a:t>
            </a:r>
            <a:br>
              <a:rPr lang="en-US" altLang="ko-KR" sz="2000" dirty="0">
                <a:ea typeface="나눔고딕" panose="020D0804000000000000" pitchFamily="50" charset="-127"/>
              </a:rPr>
            </a:br>
            <a:r>
              <a:rPr lang="en-US" altLang="ko-KR" sz="2000" dirty="0">
                <a:ea typeface="나눔고딕" panose="020D0804000000000000" pitchFamily="50" charset="-127"/>
              </a:rPr>
              <a:t>service deployment in user/enterprise proximity</a:t>
            </a:r>
          </a:p>
          <a:p>
            <a:pPr lvl="1"/>
            <a:r>
              <a:rPr lang="en-US" altLang="ko-KR" sz="2000" dirty="0">
                <a:solidFill>
                  <a:srgbClr val="0000FF"/>
                </a:solidFill>
                <a:ea typeface="나눔고딕" panose="020D0804000000000000" pitchFamily="50" charset="-127"/>
              </a:rPr>
              <a:t>Services can be dynamically placed among</a:t>
            </a:r>
            <a:br>
              <a:rPr lang="en-US" altLang="ko-KR" sz="2000" dirty="0">
                <a:solidFill>
                  <a:srgbClr val="0000FF"/>
                </a:solidFill>
                <a:ea typeface="나눔고딕" panose="020D0804000000000000" pitchFamily="50" charset="-127"/>
              </a:rPr>
            </a:br>
            <a:r>
              <a:rPr lang="en-US" altLang="ko-KR" sz="2000" dirty="0">
                <a:solidFill>
                  <a:srgbClr val="0000FF"/>
                </a:solidFill>
                <a:ea typeface="나눔고딕" panose="020D0804000000000000" pitchFamily="50" charset="-127"/>
              </a:rPr>
              <a:t>cloud DC and edge DCs via live migration</a:t>
            </a:r>
          </a:p>
          <a:p>
            <a:pPr lvl="2"/>
            <a:r>
              <a:rPr lang="en-US" altLang="ko-KR" sz="1600" dirty="0">
                <a:ea typeface="나눔고딕" panose="020D0804000000000000" pitchFamily="50" charset="-127"/>
              </a:rPr>
              <a:t>Caching for low latency</a:t>
            </a:r>
          </a:p>
          <a:p>
            <a:pPr lvl="2"/>
            <a:r>
              <a:rPr lang="en-US" altLang="ko-KR" sz="1600" dirty="0">
                <a:ea typeface="나눔고딕" panose="020D0804000000000000" pitchFamily="50" charset="-127"/>
              </a:rPr>
              <a:t>High Availability in case of failure</a:t>
            </a:r>
          </a:p>
          <a:p>
            <a:pPr lvl="2"/>
            <a:endParaRPr lang="en-US" altLang="ko-KR" sz="1600" dirty="0">
              <a:ea typeface="나눔고딕" panose="020D0804000000000000" pitchFamily="50" charset="-127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3290D3DA-EEB2-45D5-9ED7-9BB59A872A6F}"/>
              </a:ext>
            </a:extLst>
          </p:cNvPr>
          <p:cNvGrpSpPr/>
          <p:nvPr/>
        </p:nvGrpSpPr>
        <p:grpSpPr>
          <a:xfrm>
            <a:off x="5591944" y="2924944"/>
            <a:ext cx="6467635" cy="3582477"/>
            <a:chOff x="6003283" y="3130239"/>
            <a:chExt cx="6239925" cy="3395105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367D92D1-AE1B-4EC1-AD5F-FF8476200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03283" y="3130239"/>
              <a:ext cx="6069381" cy="339510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48B7691-14FC-4FAE-9A9B-773E309D3637}"/>
                </a:ext>
              </a:extLst>
            </p:cNvPr>
            <p:cNvSpPr txBox="1"/>
            <p:nvPr/>
          </p:nvSpPr>
          <p:spPr>
            <a:xfrm>
              <a:off x="9842264" y="3193460"/>
              <a:ext cx="2400944" cy="437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>
                  <a:latin typeface="Arial" panose="020B0604020202020204" pitchFamily="34" charset="0"/>
                  <a:ea typeface="나눔고딕" panose="020D0804000000000000" pitchFamily="50" charset="-127"/>
                  <a:cs typeface="Arial" panose="020B0604020202020204" pitchFamily="34" charset="0"/>
                </a:rPr>
                <a:t>5GC: 5G Core Network</a:t>
              </a:r>
            </a:p>
            <a:p>
              <a:r>
                <a:rPr lang="en-US" altLang="ko-KR" sz="800" dirty="0">
                  <a:latin typeface="Arial" panose="020B0604020202020204" pitchFamily="34" charset="0"/>
                  <a:ea typeface="나눔고딕" panose="020D0804000000000000" pitchFamily="50" charset="-127"/>
                  <a:cs typeface="Arial" panose="020B0604020202020204" pitchFamily="34" charset="0"/>
                </a:rPr>
                <a:t>AF: Application Function</a:t>
              </a:r>
            </a:p>
            <a:p>
              <a:r>
                <a:rPr lang="en-US" altLang="ko-KR" sz="800" dirty="0">
                  <a:latin typeface="Arial" panose="020B0604020202020204" pitchFamily="34" charset="0"/>
                  <a:ea typeface="나눔고딕" panose="020D0804000000000000" pitchFamily="50" charset="-127"/>
                  <a:cs typeface="Arial" panose="020B0604020202020204" pitchFamily="34" charset="0"/>
                </a:rPr>
                <a:t>NWDAF: NetWork Data Analytics Function</a:t>
              </a: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D42A9ACE-1AE1-42DF-9ECD-8523C064E68E}"/>
              </a:ext>
            </a:extLst>
          </p:cNvPr>
          <p:cNvGrpSpPr/>
          <p:nvPr/>
        </p:nvGrpSpPr>
        <p:grpSpPr>
          <a:xfrm>
            <a:off x="7752184" y="713238"/>
            <a:ext cx="4014524" cy="1795774"/>
            <a:chOff x="7752184" y="713238"/>
            <a:chExt cx="4014524" cy="1795774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40652BC3-06F2-4623-9172-74CFD1FD3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28248" y="764704"/>
              <a:ext cx="3438460" cy="174430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1DB70FF-3D7D-4323-BD2A-C9D18B5BFED0}"/>
                </a:ext>
              </a:extLst>
            </p:cNvPr>
            <p:cNvSpPr txBox="1"/>
            <p:nvPr/>
          </p:nvSpPr>
          <p:spPr>
            <a:xfrm>
              <a:off x="7752184" y="713238"/>
              <a:ext cx="248119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latin typeface="Arial" panose="020B0604020202020204" pitchFamily="34" charset="0"/>
                  <a:ea typeface="나눔고딕" panose="020D0804000000000000" pitchFamily="50" charset="-127"/>
                  <a:cs typeface="Arial" panose="020B0604020202020204" pitchFamily="34" charset="0"/>
                </a:rPr>
                <a:t>Source: Eduardo Popovici</a:t>
              </a:r>
              <a:endParaRPr lang="ko-KR" altLang="en-US" sz="900" dirty="0">
                <a:latin typeface="Arial" panose="020B0604020202020204" pitchFamily="34" charset="0"/>
                <a:ea typeface="나눔고딕" panose="020D0804000000000000" pitchFamily="50" charset="-127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0729712-83DA-482C-AC25-70DFC902EF93}"/>
              </a:ext>
            </a:extLst>
          </p:cNvPr>
          <p:cNvSpPr txBox="1"/>
          <p:nvPr/>
        </p:nvSpPr>
        <p:spPr>
          <a:xfrm>
            <a:off x="9086160" y="2439978"/>
            <a:ext cx="1922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latin typeface="Arial" panose="020B0604020202020204" pitchFamily="34" charset="0"/>
                <a:ea typeface="나눔고딕" panose="020D0804000000000000" pitchFamily="50" charset="-127"/>
                <a:cs typeface="Arial" panose="020B0604020202020204" pitchFamily="34" charset="0"/>
              </a:rPr>
              <a:t>&lt;VM live migration&gt;</a:t>
            </a:r>
            <a:endParaRPr lang="ko-KR" altLang="en-US" sz="1200" b="1" dirty="0">
              <a:latin typeface="Arial" panose="020B0604020202020204" pitchFamily="34" charset="0"/>
              <a:ea typeface="나눔고딕" panose="020D0804000000000000" pitchFamily="50" charset="-127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8042782"/>
      </p:ext>
    </p:extLst>
  </p:cSld>
  <p:clrMapOvr>
    <a:masterClrMapping/>
  </p:clrMapOvr>
  <p:transition advTm="92614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나눔고딕" panose="020D0804000000000000" pitchFamily="50" charset="-127"/>
                <a:cs typeface="Arial" panose="020B0604020202020204" pitchFamily="34" charset="0"/>
              </a:rPr>
              <a:t>Introduction</a:t>
            </a:r>
            <a:r>
              <a:rPr lang="ko-KR" altLang="en-US" dirty="0">
                <a:ea typeface="나눔고딕" panose="020D0804000000000000" pitchFamily="50" charset="-127"/>
                <a:cs typeface="Arial" panose="020B0604020202020204" pitchFamily="34" charset="0"/>
              </a:rPr>
              <a:t> </a:t>
            </a:r>
            <a:r>
              <a:rPr lang="en-US" altLang="ko-KR" dirty="0">
                <a:ea typeface="나눔고딕" panose="020D0804000000000000" pitchFamily="50" charset="-127"/>
                <a:cs typeface="Arial" panose="020B0604020202020204" pitchFamily="34" charset="0"/>
              </a:rPr>
              <a:t>(3/6)</a:t>
            </a:r>
            <a:endParaRPr lang="ko-KR" altLang="en-US" dirty="0">
              <a:ea typeface="나눔고딕" panose="020D08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b="1" dirty="0">
                <a:ea typeface="나눔고딕" panose="020D0804000000000000" pitchFamily="50" charset="-127"/>
              </a:rPr>
              <a:t>Edge Computing Dynamic Service Placement Scenario</a:t>
            </a:r>
            <a:r>
              <a:rPr lang="ko-KR" altLang="en-US" sz="2400" b="1" dirty="0">
                <a:ea typeface="나눔고딕" panose="020D0804000000000000" pitchFamily="50" charset="-127"/>
              </a:rPr>
              <a:t> </a:t>
            </a:r>
            <a:r>
              <a:rPr lang="en-US" altLang="ko-KR" sz="2400" b="1" dirty="0">
                <a:ea typeface="나눔고딕" panose="020D0804000000000000" pitchFamily="50" charset="-127"/>
              </a:rPr>
              <a:t>#1</a:t>
            </a:r>
          </a:p>
          <a:p>
            <a:pPr lvl="1"/>
            <a:r>
              <a:rPr lang="en-US" altLang="ko-KR" sz="2000" dirty="0">
                <a:ea typeface="나눔고딕" panose="020D0804000000000000" pitchFamily="50" charset="-127"/>
              </a:rPr>
              <a:t>Possible migration policies</a:t>
            </a:r>
          </a:p>
          <a:p>
            <a:pPr lvl="2"/>
            <a:r>
              <a:rPr lang="en-US" altLang="ko-KR" sz="1600" u="sng" dirty="0">
                <a:ea typeface="나눔고딕" panose="020D0804000000000000" pitchFamily="50" charset="-127"/>
              </a:rPr>
              <a:t>Which</a:t>
            </a:r>
            <a:r>
              <a:rPr lang="en-US" altLang="ko-KR" sz="1600" dirty="0">
                <a:ea typeface="나눔고딕" panose="020D0804000000000000" pitchFamily="50" charset="-127"/>
              </a:rPr>
              <a:t> services: Srv1</a:t>
            </a:r>
          </a:p>
          <a:p>
            <a:pPr lvl="2"/>
            <a:r>
              <a:rPr lang="en-US" altLang="ko-KR" sz="1600" u="sng" dirty="0">
                <a:ea typeface="나눔고딕" panose="020D0804000000000000" pitchFamily="50" charset="-127"/>
              </a:rPr>
              <a:t>When</a:t>
            </a:r>
            <a:r>
              <a:rPr lang="en-US" altLang="ko-KR" sz="1600" dirty="0">
                <a:ea typeface="나눔고딕" panose="020D0804000000000000" pitchFamily="50" charset="-127"/>
              </a:rPr>
              <a:t>: before deployment of Srv2</a:t>
            </a:r>
          </a:p>
          <a:p>
            <a:pPr lvl="2"/>
            <a:r>
              <a:rPr lang="en-US" altLang="ko-KR" sz="1600" u="sng" dirty="0">
                <a:ea typeface="나눔고딕" panose="020D0804000000000000" pitchFamily="50" charset="-127"/>
              </a:rPr>
              <a:t>Where</a:t>
            </a:r>
            <a:r>
              <a:rPr lang="en-US" altLang="ko-KR" sz="1600" dirty="0">
                <a:ea typeface="나눔고딕" panose="020D0804000000000000" pitchFamily="50" charset="-127"/>
              </a:rPr>
              <a:t>: cloud DC or adjacent edge DC</a:t>
            </a:r>
          </a:p>
          <a:p>
            <a:pPr lvl="1"/>
            <a:endParaRPr lang="en-US" altLang="ko-KR" sz="2400" dirty="0">
              <a:ea typeface="나눔고딕" panose="020D0804000000000000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9AC2DDA-4F60-4B7E-8C14-27997491B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9656" y="1486700"/>
            <a:ext cx="7632848" cy="456607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19FE40F-336C-4DC4-9C9B-30BEC1B684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8328" y="5033716"/>
            <a:ext cx="612401" cy="42794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8C8BD87-071F-439E-9EFB-C2D8CE49BF56}"/>
              </a:ext>
            </a:extLst>
          </p:cNvPr>
          <p:cNvSpPr txBox="1"/>
          <p:nvPr/>
        </p:nvSpPr>
        <p:spPr>
          <a:xfrm>
            <a:off x="9375093" y="4878354"/>
            <a:ext cx="21876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i="1" dirty="0">
                <a:latin typeface="Arial" panose="020B0604020202020204" pitchFamily="34" charset="0"/>
                <a:cs typeface="Arial" panose="020B0604020202020204" pitchFamily="34" charset="0"/>
              </a:rPr>
              <a:t>@T0: Srv1 placed </a:t>
            </a:r>
            <a:br>
              <a:rPr lang="en-US" altLang="ko-KR" sz="1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400" i="1" dirty="0">
                <a:latin typeface="Arial" panose="020B0604020202020204" pitchFamily="34" charset="0"/>
                <a:cs typeface="Arial" panose="020B0604020202020204" pitchFamily="34" charset="0"/>
              </a:rPr>
              <a:t>in edge DC</a:t>
            </a:r>
            <a:br>
              <a:rPr lang="en-US" altLang="ko-KR" sz="1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400" i="1" dirty="0">
                <a:latin typeface="Arial" panose="020B0604020202020204" pitchFamily="34" charset="0"/>
                <a:cs typeface="Arial" panose="020B0604020202020204" pitchFamily="34" charset="0"/>
              </a:rPr>
              <a:t>for low latency</a:t>
            </a:r>
            <a:endParaRPr lang="ko-KR" alt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DB823AF-2AC6-42FE-9384-6D40BFF941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4528" y="5821697"/>
            <a:ext cx="629904" cy="43638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9D27B98-A5E0-44DA-9846-0170AF626515}"/>
              </a:ext>
            </a:extLst>
          </p:cNvPr>
          <p:cNvSpPr txBox="1"/>
          <p:nvPr/>
        </p:nvSpPr>
        <p:spPr>
          <a:xfrm>
            <a:off x="9718318" y="5773861"/>
            <a:ext cx="2187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i="1" dirty="0">
                <a:latin typeface="Arial" panose="020B0604020202020204" pitchFamily="34" charset="0"/>
                <a:cs typeface="Arial" panose="020B0604020202020204" pitchFamily="34" charset="0"/>
              </a:rPr>
              <a:t>@T1: req. for Srv2</a:t>
            </a:r>
          </a:p>
          <a:p>
            <a:pPr algn="ctr"/>
            <a:r>
              <a:rPr lang="en-US" altLang="ko-KR" sz="1400" i="1" dirty="0">
                <a:latin typeface="Arial" panose="020B0604020202020204" pitchFamily="34" charset="0"/>
                <a:cs typeface="Arial" panose="020B0604020202020204" pitchFamily="34" charset="0"/>
              </a:rPr>
              <a:t>to dedicated server</a:t>
            </a:r>
            <a:endParaRPr lang="ko-KR" alt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43EE61DB-EB53-40B1-8E1D-BC3CEE86B9D7}"/>
              </a:ext>
            </a:extLst>
          </p:cNvPr>
          <p:cNvCxnSpPr>
            <a:cxnSpLocks/>
          </p:cNvCxnSpPr>
          <p:nvPr/>
        </p:nvCxnSpPr>
        <p:spPr>
          <a:xfrm flipH="1" flipV="1">
            <a:off x="9421644" y="5504359"/>
            <a:ext cx="120715" cy="2783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62FB8CD-A6CC-4259-ABF5-71A4C9AE4DE4}"/>
              </a:ext>
            </a:extLst>
          </p:cNvPr>
          <p:cNvSpPr txBox="1"/>
          <p:nvPr/>
        </p:nvSpPr>
        <p:spPr>
          <a:xfrm>
            <a:off x="9264352" y="3163167"/>
            <a:ext cx="21876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i="1" dirty="0">
                <a:latin typeface="Arial" panose="020B0604020202020204" pitchFamily="34" charset="0"/>
                <a:cs typeface="Arial" panose="020B0604020202020204" pitchFamily="34" charset="0"/>
              </a:rPr>
              <a:t>@T2: Srv1 migrated</a:t>
            </a:r>
            <a:br>
              <a:rPr lang="en-US" altLang="ko-KR" sz="1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400" i="1" dirty="0">
                <a:latin typeface="Arial" panose="020B0604020202020204" pitchFamily="34" charset="0"/>
                <a:cs typeface="Arial" panose="020B0604020202020204" pitchFamily="34" charset="0"/>
              </a:rPr>
              <a:t>to cloud DC</a:t>
            </a:r>
            <a:br>
              <a:rPr lang="en-US" altLang="ko-KR" sz="1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400" i="1" dirty="0">
                <a:latin typeface="Arial" panose="020B0604020202020204" pitchFamily="34" charset="0"/>
                <a:cs typeface="Arial" panose="020B0604020202020204" pitchFamily="34" charset="0"/>
              </a:rPr>
              <a:t>for high availability</a:t>
            </a:r>
            <a:endParaRPr lang="ko-KR" alt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FB92B4-2964-4D7A-8D37-A679F3C54102}"/>
              </a:ext>
            </a:extLst>
          </p:cNvPr>
          <p:cNvSpPr txBox="1"/>
          <p:nvPr/>
        </p:nvSpPr>
        <p:spPr>
          <a:xfrm>
            <a:off x="5865890" y="5675628"/>
            <a:ext cx="21876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i="1" dirty="0">
                <a:latin typeface="Arial" panose="020B0604020202020204" pitchFamily="34" charset="0"/>
                <a:cs typeface="Arial" panose="020B0604020202020204" pitchFamily="34" charset="0"/>
              </a:rPr>
              <a:t>@T2: Srv1 migrated </a:t>
            </a:r>
            <a:br>
              <a:rPr lang="en-US" altLang="ko-KR" sz="1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400" i="1" dirty="0">
                <a:latin typeface="Arial" panose="020B0604020202020204" pitchFamily="34" charset="0"/>
                <a:cs typeface="Arial" panose="020B0604020202020204" pitchFamily="34" charset="0"/>
              </a:rPr>
              <a:t>to edge DC </a:t>
            </a:r>
            <a:br>
              <a:rPr lang="en-US" altLang="ko-KR" sz="1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400" i="1" dirty="0">
                <a:latin typeface="Arial" panose="020B0604020202020204" pitchFamily="34" charset="0"/>
                <a:cs typeface="Arial" panose="020B0604020202020204" pitchFamily="34" charset="0"/>
              </a:rPr>
              <a:t>for low latency</a:t>
            </a: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5D868F1C-744B-4903-BC3A-EF03BA9276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9436" y="5033716"/>
            <a:ext cx="612401" cy="427942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A497E70C-02FE-4602-80F2-C0899F8B45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2692" y="2547548"/>
            <a:ext cx="612401" cy="427942"/>
          </a:xfrm>
          <a:prstGeom prst="rect">
            <a:avLst/>
          </a:prstGeom>
        </p:spPr>
      </p:pic>
      <p:cxnSp>
        <p:nvCxnSpPr>
          <p:cNvPr id="9" name="연결선: 꺾임 8">
            <a:extLst>
              <a:ext uri="{FF2B5EF4-FFF2-40B4-BE49-F238E27FC236}">
                <a16:creationId xmlns:a16="http://schemas.microsoft.com/office/drawing/2014/main" id="{FA9DF055-AD33-49EE-BDE5-2FF9135E9CBD}"/>
              </a:ext>
            </a:extLst>
          </p:cNvPr>
          <p:cNvCxnSpPr>
            <a:stCxn id="6" idx="1"/>
            <a:endCxn id="25" idx="2"/>
          </p:cNvCxnSpPr>
          <p:nvPr/>
        </p:nvCxnSpPr>
        <p:spPr>
          <a:xfrm rot="10800000" flipV="1">
            <a:off x="7855638" y="5247686"/>
            <a:ext cx="1192691" cy="213971"/>
          </a:xfrm>
          <a:prstGeom prst="bentConnector4">
            <a:avLst>
              <a:gd name="adj1" fmla="val 37163"/>
              <a:gd name="adj2" fmla="val 275031"/>
            </a:avLst>
          </a:prstGeom>
          <a:ln w="5715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연결선: 꺾임 29">
            <a:extLst>
              <a:ext uri="{FF2B5EF4-FFF2-40B4-BE49-F238E27FC236}">
                <a16:creationId xmlns:a16="http://schemas.microsoft.com/office/drawing/2014/main" id="{C8D1EF35-8737-4600-AB3D-1D65158F9152}"/>
              </a:ext>
            </a:extLst>
          </p:cNvPr>
          <p:cNvCxnSpPr>
            <a:cxnSpLocks/>
            <a:stCxn id="6" idx="0"/>
            <a:endCxn id="26" idx="2"/>
          </p:cNvCxnSpPr>
          <p:nvPr/>
        </p:nvCxnSpPr>
        <p:spPr>
          <a:xfrm rot="16200000" flipV="1">
            <a:off x="8182598" y="3861785"/>
            <a:ext cx="2058226" cy="285636"/>
          </a:xfrm>
          <a:prstGeom prst="bentConnector3">
            <a:avLst>
              <a:gd name="adj1" fmla="val 50000"/>
            </a:avLst>
          </a:prstGeom>
          <a:ln w="5715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6656B7E-C0F5-4888-85A1-2B38F604E07D}"/>
              </a:ext>
            </a:extLst>
          </p:cNvPr>
          <p:cNvSpPr txBox="1"/>
          <p:nvPr/>
        </p:nvSpPr>
        <p:spPr>
          <a:xfrm>
            <a:off x="7707924" y="5889018"/>
            <a:ext cx="1607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Migration</a:t>
            </a:r>
            <a:endParaRPr lang="ko-KR" altLang="en-US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2774829"/>
      </p:ext>
    </p:extLst>
  </p:cSld>
  <p:clrMapOvr>
    <a:masterClrMapping/>
  </p:clrMapOvr>
  <p:transition advTm="6922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24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나눔고딕" panose="020D0804000000000000" pitchFamily="50" charset="-127"/>
                <a:cs typeface="Arial" panose="020B0604020202020204" pitchFamily="34" charset="0"/>
              </a:rPr>
              <a:t>Introduction</a:t>
            </a:r>
            <a:r>
              <a:rPr lang="ko-KR" altLang="en-US" dirty="0">
                <a:ea typeface="나눔고딕" panose="020D0804000000000000" pitchFamily="50" charset="-127"/>
                <a:cs typeface="Arial" panose="020B0604020202020204" pitchFamily="34" charset="0"/>
              </a:rPr>
              <a:t> </a:t>
            </a:r>
            <a:r>
              <a:rPr lang="en-US" altLang="ko-KR" dirty="0">
                <a:ea typeface="나눔고딕" panose="020D0804000000000000" pitchFamily="50" charset="-127"/>
                <a:cs typeface="Arial" panose="020B0604020202020204" pitchFamily="34" charset="0"/>
              </a:rPr>
              <a:t>(4/6)</a:t>
            </a:r>
            <a:endParaRPr lang="ko-KR" altLang="en-US" dirty="0">
              <a:ea typeface="나눔고딕" panose="020D08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b="1" dirty="0">
                <a:ea typeface="나눔고딕" panose="020D0804000000000000" pitchFamily="50" charset="-127"/>
              </a:rPr>
              <a:t>Edge Computing Dynamic Service Placement Scenario</a:t>
            </a:r>
            <a:r>
              <a:rPr lang="ko-KR" altLang="en-US" sz="2400" b="1" dirty="0">
                <a:ea typeface="나눔고딕" panose="020D0804000000000000" pitchFamily="50" charset="-127"/>
              </a:rPr>
              <a:t> </a:t>
            </a:r>
            <a:r>
              <a:rPr lang="en-US" altLang="ko-KR" sz="2400" b="1" dirty="0">
                <a:ea typeface="나눔고딕" panose="020D0804000000000000" pitchFamily="50" charset="-127"/>
              </a:rPr>
              <a:t>#2</a:t>
            </a:r>
          </a:p>
          <a:p>
            <a:pPr lvl="1"/>
            <a:r>
              <a:rPr lang="en-US" altLang="ko-KR" sz="2000" dirty="0">
                <a:ea typeface="나눔고딕" panose="020D0804000000000000" pitchFamily="50" charset="-127"/>
              </a:rPr>
              <a:t>Possible migration policies</a:t>
            </a:r>
          </a:p>
          <a:p>
            <a:pPr lvl="2"/>
            <a:r>
              <a:rPr lang="en-US" altLang="ko-KR" sz="1600" u="sng" dirty="0">
                <a:ea typeface="나눔고딕" panose="020D0804000000000000" pitchFamily="50" charset="-127"/>
              </a:rPr>
              <a:t>Which</a:t>
            </a:r>
            <a:r>
              <a:rPr lang="en-US" altLang="ko-KR" sz="1600" dirty="0">
                <a:ea typeface="나눔고딕" panose="020D0804000000000000" pitchFamily="50" charset="-127"/>
              </a:rPr>
              <a:t>: Srv1, Srv2</a:t>
            </a:r>
          </a:p>
          <a:p>
            <a:pPr lvl="2"/>
            <a:r>
              <a:rPr lang="en-US" altLang="ko-KR" sz="1600" u="sng" dirty="0">
                <a:ea typeface="나눔고딕" panose="020D0804000000000000" pitchFamily="50" charset="-127"/>
              </a:rPr>
              <a:t>When</a:t>
            </a:r>
            <a:r>
              <a:rPr lang="en-US" altLang="ko-KR" sz="1600" dirty="0">
                <a:ea typeface="나눔고딕" panose="020D0804000000000000" pitchFamily="50" charset="-127"/>
              </a:rPr>
              <a:t>: before failure of the host server</a:t>
            </a:r>
          </a:p>
          <a:p>
            <a:pPr lvl="2"/>
            <a:r>
              <a:rPr lang="en-US" altLang="ko-KR" sz="1600" u="sng" dirty="0">
                <a:ea typeface="나눔고딕" panose="020D0804000000000000" pitchFamily="50" charset="-127"/>
              </a:rPr>
              <a:t>Where</a:t>
            </a:r>
            <a:r>
              <a:rPr lang="en-US" altLang="ko-KR" sz="1600" dirty="0">
                <a:ea typeface="나눔고딕" panose="020D0804000000000000" pitchFamily="50" charset="-127"/>
              </a:rPr>
              <a:t>: </a:t>
            </a:r>
            <a:br>
              <a:rPr lang="en-US" altLang="ko-KR" sz="1600" dirty="0">
                <a:ea typeface="나눔고딕" panose="020D0804000000000000" pitchFamily="50" charset="-127"/>
              </a:rPr>
            </a:br>
            <a:r>
              <a:rPr lang="en-US" altLang="ko-KR" sz="1600" dirty="0">
                <a:ea typeface="나눔고딕" panose="020D0804000000000000" pitchFamily="50" charset="-127"/>
              </a:rPr>
              <a:t>Srv1 </a:t>
            </a:r>
            <a:r>
              <a:rPr lang="en-US" altLang="ko-KR" sz="1600" dirty="0">
                <a:ea typeface="나눔고딕" panose="020D0804000000000000" pitchFamily="50" charset="-127"/>
                <a:sym typeface="Wingdings" panose="05000000000000000000" pitchFamily="2" charset="2"/>
              </a:rPr>
              <a:t> cloud DC</a:t>
            </a:r>
            <a:br>
              <a:rPr lang="en-US" altLang="ko-KR" sz="1600" dirty="0">
                <a:ea typeface="나눔고딕" panose="020D0804000000000000" pitchFamily="50" charset="-127"/>
                <a:sym typeface="Wingdings" panose="05000000000000000000" pitchFamily="2" charset="2"/>
              </a:rPr>
            </a:br>
            <a:r>
              <a:rPr lang="en-US" altLang="ko-KR" sz="1600" dirty="0">
                <a:ea typeface="나눔고딕" panose="020D0804000000000000" pitchFamily="50" charset="-127"/>
                <a:sym typeface="Wingdings" panose="05000000000000000000" pitchFamily="2" charset="2"/>
              </a:rPr>
              <a:t>Srv2  adjacent edge DC</a:t>
            </a:r>
          </a:p>
          <a:p>
            <a:pPr lvl="1"/>
            <a:endParaRPr lang="en-US" altLang="ko-KR" sz="2000" dirty="0">
              <a:ea typeface="나눔고딕" panose="020D0804000000000000" pitchFamily="50" charset="-127"/>
            </a:endParaRPr>
          </a:p>
          <a:p>
            <a:pPr lvl="1"/>
            <a:endParaRPr lang="en-US" altLang="ko-KR" sz="2400" dirty="0">
              <a:ea typeface="나눔고딕" panose="020D0804000000000000" pitchFamily="50" charset="-127"/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4B6FB031-A4DE-47E6-A157-1A805203F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9656" y="1486700"/>
            <a:ext cx="7632848" cy="456607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D6FA4B3-6419-4F6A-98FC-9889F09F69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0056" y="5211960"/>
            <a:ext cx="673263" cy="31867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9A44D84-470C-48E7-A0B9-E34E0E724E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0055" y="4980613"/>
            <a:ext cx="673263" cy="318679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1F4CA231-EB40-43C1-8704-3B338800D0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1049" y="5223319"/>
            <a:ext cx="673263" cy="318679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397D4D9C-BE31-4106-8E05-C08C23E3B1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7033" y="2708920"/>
            <a:ext cx="673263" cy="318679"/>
          </a:xfrm>
          <a:prstGeom prst="rect">
            <a:avLst/>
          </a:prstGeom>
        </p:spPr>
      </p:pic>
      <p:cxnSp>
        <p:nvCxnSpPr>
          <p:cNvPr id="31" name="연결선: 꺾임 30">
            <a:extLst>
              <a:ext uri="{FF2B5EF4-FFF2-40B4-BE49-F238E27FC236}">
                <a16:creationId xmlns:a16="http://schemas.microsoft.com/office/drawing/2014/main" id="{0838E496-9B0D-452E-BD0A-6399F1E2CD4C}"/>
              </a:ext>
            </a:extLst>
          </p:cNvPr>
          <p:cNvCxnSpPr>
            <a:cxnSpLocks/>
            <a:stCxn id="6" idx="3"/>
            <a:endCxn id="29" idx="2"/>
          </p:cNvCxnSpPr>
          <p:nvPr/>
        </p:nvCxnSpPr>
        <p:spPr>
          <a:xfrm>
            <a:off x="7273319" y="5371300"/>
            <a:ext cx="1294362" cy="170698"/>
          </a:xfrm>
          <a:prstGeom prst="bentConnector4">
            <a:avLst>
              <a:gd name="adj1" fmla="val 54281"/>
              <a:gd name="adj2" fmla="val 296607"/>
            </a:avLst>
          </a:prstGeom>
          <a:ln w="5715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FD09623-ABD3-472C-9077-EF7CC4873D53}"/>
              </a:ext>
            </a:extLst>
          </p:cNvPr>
          <p:cNvSpPr txBox="1"/>
          <p:nvPr/>
        </p:nvSpPr>
        <p:spPr>
          <a:xfrm>
            <a:off x="7764147" y="5978560"/>
            <a:ext cx="1607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Migration</a:t>
            </a:r>
            <a:endParaRPr lang="ko-KR" altLang="en-US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연결선: 꺾임 32">
            <a:extLst>
              <a:ext uri="{FF2B5EF4-FFF2-40B4-BE49-F238E27FC236}">
                <a16:creationId xmlns:a16="http://schemas.microsoft.com/office/drawing/2014/main" id="{1A1F5C20-1D4C-41AE-A436-3E5F87212A29}"/>
              </a:ext>
            </a:extLst>
          </p:cNvPr>
          <p:cNvCxnSpPr>
            <a:cxnSpLocks/>
            <a:stCxn id="8" idx="3"/>
            <a:endCxn id="30" idx="1"/>
          </p:cNvCxnSpPr>
          <p:nvPr/>
        </p:nvCxnSpPr>
        <p:spPr>
          <a:xfrm flipV="1">
            <a:off x="7273318" y="2868260"/>
            <a:ext cx="813715" cy="2271693"/>
          </a:xfrm>
          <a:prstGeom prst="bentConnector3">
            <a:avLst>
              <a:gd name="adj1" fmla="val 53586"/>
            </a:avLst>
          </a:prstGeom>
          <a:ln w="5715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5A5C187-EC07-4321-87CA-AA7146BC5647}"/>
              </a:ext>
            </a:extLst>
          </p:cNvPr>
          <p:cNvSpPr txBox="1"/>
          <p:nvPr/>
        </p:nvSpPr>
        <p:spPr>
          <a:xfrm>
            <a:off x="5842885" y="5621959"/>
            <a:ext cx="2187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i="1" dirty="0">
                <a:latin typeface="Arial" panose="020B0604020202020204" pitchFamily="34" charset="0"/>
                <a:cs typeface="Arial" panose="020B0604020202020204" pitchFamily="34" charset="0"/>
              </a:rPr>
              <a:t>@T0: server/network failure is predicted</a:t>
            </a:r>
            <a:endParaRPr lang="ko-KR" alt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F5EAA6A-7012-49E1-9D1A-C6E5A1013E56}"/>
              </a:ext>
            </a:extLst>
          </p:cNvPr>
          <p:cNvSpPr txBox="1"/>
          <p:nvPr/>
        </p:nvSpPr>
        <p:spPr>
          <a:xfrm>
            <a:off x="8857948" y="5609228"/>
            <a:ext cx="21876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i="1" dirty="0">
                <a:latin typeface="Arial" panose="020B0604020202020204" pitchFamily="34" charset="0"/>
                <a:cs typeface="Arial" panose="020B0604020202020204" pitchFamily="34" charset="0"/>
              </a:rPr>
              <a:t>@T1: Srv1 migrated </a:t>
            </a:r>
            <a:br>
              <a:rPr lang="en-US" altLang="ko-KR" sz="1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400" i="1" dirty="0">
                <a:latin typeface="Arial" panose="020B0604020202020204" pitchFamily="34" charset="0"/>
                <a:cs typeface="Arial" panose="020B0604020202020204" pitchFamily="34" charset="0"/>
              </a:rPr>
              <a:t>to edge DC</a:t>
            </a:r>
            <a:br>
              <a:rPr lang="en-US" altLang="ko-KR" sz="1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400" i="1" dirty="0">
                <a:latin typeface="Arial" panose="020B0604020202020204" pitchFamily="34" charset="0"/>
                <a:cs typeface="Arial" panose="020B0604020202020204" pitchFamily="34" charset="0"/>
              </a:rPr>
              <a:t>for low latency</a:t>
            </a:r>
            <a:endParaRPr lang="ko-KR" alt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AFA9CAD-5F3D-4853-9203-71E77123AC99}"/>
              </a:ext>
            </a:extLst>
          </p:cNvPr>
          <p:cNvSpPr txBox="1"/>
          <p:nvPr/>
        </p:nvSpPr>
        <p:spPr>
          <a:xfrm>
            <a:off x="7920500" y="3091453"/>
            <a:ext cx="21876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i="1" dirty="0">
                <a:latin typeface="Arial" panose="020B0604020202020204" pitchFamily="34" charset="0"/>
                <a:cs typeface="Arial" panose="020B0604020202020204" pitchFamily="34" charset="0"/>
              </a:rPr>
              <a:t>@T1: Srv2 migrated </a:t>
            </a:r>
            <a:br>
              <a:rPr lang="en-US" altLang="ko-KR" sz="1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400" i="1" dirty="0">
                <a:latin typeface="Arial" panose="020B0604020202020204" pitchFamily="34" charset="0"/>
                <a:cs typeface="Arial" panose="020B0604020202020204" pitchFamily="34" charset="0"/>
              </a:rPr>
              <a:t>to cloud DC</a:t>
            </a:r>
            <a:br>
              <a:rPr lang="en-US" altLang="ko-KR" sz="1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400" i="1" dirty="0">
                <a:latin typeface="Arial" panose="020B0604020202020204" pitchFamily="34" charset="0"/>
                <a:cs typeface="Arial" panose="020B0604020202020204" pitchFamily="34" charset="0"/>
              </a:rPr>
              <a:t>for high availability</a:t>
            </a:r>
            <a:endParaRPr lang="ko-KR" alt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4322744"/>
      </p:ext>
    </p:extLst>
  </p:cSld>
  <p:clrMapOvr>
    <a:masterClrMapping/>
  </p:clrMapOvr>
  <p:transition advTm="6922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나눔고딕" panose="020D0804000000000000" pitchFamily="50" charset="-127"/>
                <a:cs typeface="Arial" panose="020B0604020202020204" pitchFamily="34" charset="0"/>
              </a:rPr>
              <a:t>Introduction</a:t>
            </a:r>
            <a:r>
              <a:rPr lang="ko-KR" altLang="en-US" dirty="0">
                <a:ea typeface="나눔고딕" panose="020D0804000000000000" pitchFamily="50" charset="-127"/>
                <a:cs typeface="Arial" panose="020B0604020202020204" pitchFamily="34" charset="0"/>
              </a:rPr>
              <a:t> </a:t>
            </a:r>
            <a:r>
              <a:rPr lang="en-US" altLang="ko-KR" dirty="0">
                <a:ea typeface="나눔고딕" panose="020D0804000000000000" pitchFamily="50" charset="-127"/>
                <a:cs typeface="Arial" panose="020B0604020202020204" pitchFamily="34" charset="0"/>
              </a:rPr>
              <a:t>(5/6)</a:t>
            </a:r>
            <a:endParaRPr lang="ko-KR" altLang="en-US" dirty="0">
              <a:ea typeface="나눔고딕" panose="020D08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b="1" dirty="0">
                <a:ea typeface="나눔고딕" panose="020D0804000000000000" pitchFamily="50" charset="-127"/>
              </a:rPr>
              <a:t>Problem Statement</a:t>
            </a:r>
          </a:p>
          <a:p>
            <a:pPr lvl="1">
              <a:lnSpc>
                <a:spcPct val="120000"/>
              </a:lnSpc>
            </a:pPr>
            <a:r>
              <a:rPr lang="en-US" altLang="ko-KR" sz="2000" dirty="0">
                <a:ea typeface="나눔고딕" panose="020D0804000000000000" pitchFamily="50" charset="-127"/>
              </a:rPr>
              <a:t>Edge computing environment with multiple host servers across cloud DC and edge DCs</a:t>
            </a:r>
          </a:p>
          <a:p>
            <a:pPr lvl="1">
              <a:lnSpc>
                <a:spcPct val="120000"/>
              </a:lnSpc>
            </a:pPr>
            <a:r>
              <a:rPr lang="en-US" altLang="ko-KR" sz="2000" dirty="0">
                <a:ea typeface="나눔고딕" panose="020D0804000000000000" pitchFamily="50" charset="-127"/>
              </a:rPr>
              <a:t>Service instances with different SLAs, request arrivals, user locations and demanding resources</a:t>
            </a:r>
          </a:p>
          <a:p>
            <a:pPr lvl="1">
              <a:lnSpc>
                <a:spcPct val="120000"/>
              </a:lnSpc>
            </a:pPr>
            <a:r>
              <a:rPr lang="en-US" altLang="ko-KR" sz="2000" dirty="0">
                <a:ea typeface="나눔고딕" panose="020D0804000000000000" pitchFamily="50" charset="-127"/>
              </a:rPr>
              <a:t>Dynamic service placement to maximize the objective function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altLang="ko-KR" sz="2000" dirty="0">
              <a:solidFill>
                <a:srgbClr val="0000FF"/>
              </a:solidFill>
              <a:ea typeface="나눔고딕" panose="020D0804000000000000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2400" b="1" dirty="0">
                <a:ea typeface="나눔고딕" panose="020D0804000000000000" pitchFamily="50" charset="-127"/>
              </a:rPr>
              <a:t>Research Goals</a:t>
            </a:r>
          </a:p>
          <a:p>
            <a:pPr lvl="1">
              <a:lnSpc>
                <a:spcPct val="120000"/>
              </a:lnSpc>
            </a:pPr>
            <a:r>
              <a:rPr lang="en-US" altLang="ko-KR" sz="2000" dirty="0">
                <a:solidFill>
                  <a:srgbClr val="0000FF"/>
                </a:solidFill>
                <a:ea typeface="나눔고딕" panose="020D0804000000000000" pitchFamily="50" charset="-127"/>
              </a:rPr>
              <a:t>Derive optimized migration policy using Deep Reinforcement Learning (DRL)</a:t>
            </a:r>
          </a:p>
          <a:p>
            <a:pPr lvl="2">
              <a:lnSpc>
                <a:spcPct val="120000"/>
              </a:lnSpc>
            </a:pPr>
            <a:r>
              <a:rPr lang="en-US" altLang="ko-KR" sz="1600" dirty="0">
                <a:ea typeface="나눔고딕" panose="020D0804000000000000" pitchFamily="50" charset="-127"/>
              </a:rPr>
              <a:t>Dynamics of edge computing environment 	   </a:t>
            </a:r>
            <a:r>
              <a:rPr lang="en-US" altLang="ko-KR" sz="1600" dirty="0">
                <a:ea typeface="나눔고딕" panose="020D0804000000000000" pitchFamily="50" charset="-127"/>
                <a:sym typeface="Wingdings" panose="05000000000000000000" pitchFamily="2" charset="2"/>
              </a:rPr>
              <a:t> RL environment, RL state</a:t>
            </a:r>
          </a:p>
          <a:p>
            <a:pPr lvl="2">
              <a:lnSpc>
                <a:spcPct val="120000"/>
              </a:lnSpc>
            </a:pPr>
            <a:r>
              <a:rPr lang="en-US" altLang="ko-KR" sz="1600" dirty="0">
                <a:ea typeface="나눔고딕" panose="020D0804000000000000" pitchFamily="50" charset="-127"/>
              </a:rPr>
              <a:t>Live migration controller (policy generator)	   </a:t>
            </a:r>
            <a:r>
              <a:rPr lang="en-US" altLang="ko-KR" sz="1600" dirty="0">
                <a:ea typeface="나눔고딕" panose="020D0804000000000000" pitchFamily="50" charset="-127"/>
                <a:sym typeface="Wingdings" panose="05000000000000000000" pitchFamily="2" charset="2"/>
              </a:rPr>
              <a:t> RL agent</a:t>
            </a:r>
          </a:p>
          <a:p>
            <a:pPr lvl="2">
              <a:lnSpc>
                <a:spcPct val="120000"/>
              </a:lnSpc>
            </a:pPr>
            <a:r>
              <a:rPr lang="en-US" altLang="ko-KR" sz="1600" dirty="0">
                <a:ea typeface="나눔고딕" panose="020D0804000000000000" pitchFamily="50" charset="-127"/>
                <a:sym typeface="Wingdings" panose="05000000000000000000" pitchFamily="2" charset="2"/>
              </a:rPr>
              <a:t>A series of dynamic service placement decisions    RL policy</a:t>
            </a:r>
          </a:p>
          <a:p>
            <a:pPr lvl="2">
              <a:lnSpc>
                <a:spcPct val="120000"/>
              </a:lnSpc>
            </a:pPr>
            <a:r>
              <a:rPr lang="en-US" altLang="ko-KR" sz="1600" dirty="0">
                <a:ea typeface="나눔고딕" panose="020D0804000000000000" pitchFamily="50" charset="-127"/>
                <a:sym typeface="Wingdings" panose="05000000000000000000" pitchFamily="2" charset="2"/>
              </a:rPr>
              <a:t>Live migration by placement decision		    RL action</a:t>
            </a:r>
          </a:p>
          <a:p>
            <a:pPr lvl="2">
              <a:lnSpc>
                <a:spcPct val="120000"/>
              </a:lnSpc>
            </a:pPr>
            <a:r>
              <a:rPr lang="en-US" altLang="ko-KR" sz="1600" dirty="0">
                <a:ea typeface="나눔고딕" panose="020D0804000000000000" pitchFamily="50" charset="-127"/>
                <a:sym typeface="Wingdings" panose="05000000000000000000" pitchFamily="2" charset="2"/>
              </a:rPr>
              <a:t>Evaluation of the benefit of live migration   	    RL reward</a:t>
            </a:r>
          </a:p>
          <a:p>
            <a:pPr lvl="1">
              <a:lnSpc>
                <a:spcPct val="120000"/>
              </a:lnSpc>
            </a:pPr>
            <a:r>
              <a:rPr lang="en-US" altLang="ko-KR" sz="2000" dirty="0">
                <a:ea typeface="나눔고딕" panose="020D0804000000000000" pitchFamily="50" charset="-127"/>
                <a:sym typeface="Wingdings" panose="05000000000000000000" pitchFamily="2" charset="2"/>
              </a:rPr>
              <a:t>Evaluate the performance gains by dynamic service placement</a:t>
            </a:r>
          </a:p>
          <a:p>
            <a:pPr lvl="2">
              <a:lnSpc>
                <a:spcPct val="120000"/>
              </a:lnSpc>
            </a:pPr>
            <a:r>
              <a:rPr lang="en-US" altLang="ko-KR" sz="1600" dirty="0">
                <a:ea typeface="나눔고딕" panose="020D0804000000000000" pitchFamily="50" charset="-127"/>
                <a:sym typeface="Wingdings" panose="05000000000000000000" pitchFamily="2" charset="2"/>
              </a:rPr>
              <a:t>vs. static service deployment</a:t>
            </a:r>
          </a:p>
          <a:p>
            <a:pPr marL="0" indent="0">
              <a:buNone/>
            </a:pPr>
            <a:endParaRPr lang="en-US" altLang="ko-KR" sz="2400" b="1" dirty="0">
              <a:ea typeface="나눔고딕" panose="020D0804000000000000" pitchFamily="50" charset="-127"/>
            </a:endParaRPr>
          </a:p>
          <a:p>
            <a:pPr marL="0" indent="0">
              <a:buNone/>
            </a:pPr>
            <a:endParaRPr lang="en-US" altLang="ko-KR" sz="2400" b="1" dirty="0">
              <a:ea typeface="나눔고딕" panose="020D0804000000000000" pitchFamily="50" charset="-127"/>
            </a:endParaRPr>
          </a:p>
          <a:p>
            <a:pPr lvl="1">
              <a:lnSpc>
                <a:spcPct val="120000"/>
              </a:lnSpc>
            </a:pPr>
            <a:endParaRPr lang="en-US" altLang="ko-KR" sz="2000" b="1" dirty="0">
              <a:ea typeface="나눔고딕" panose="020D0804000000000000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A203B9F-A4B8-4650-8083-DF0B3E070421}"/>
              </a:ext>
            </a:extLst>
          </p:cNvPr>
          <p:cNvSpPr/>
          <p:nvPr/>
        </p:nvSpPr>
        <p:spPr>
          <a:xfrm>
            <a:off x="1380960" y="3875873"/>
            <a:ext cx="3893108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5432F7E-4D89-4FD7-845A-404B613E53ED}"/>
              </a:ext>
            </a:extLst>
          </p:cNvPr>
          <p:cNvSpPr/>
          <p:nvPr/>
        </p:nvSpPr>
        <p:spPr>
          <a:xfrm>
            <a:off x="1380960" y="4217381"/>
            <a:ext cx="3893108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16075C08-A129-4074-B94B-2AE6085DE6DD}"/>
              </a:ext>
            </a:extLst>
          </p:cNvPr>
          <p:cNvSpPr/>
          <p:nvPr/>
        </p:nvSpPr>
        <p:spPr>
          <a:xfrm>
            <a:off x="1380960" y="4558890"/>
            <a:ext cx="4427008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FA4E3B32-3365-4BEE-8CFB-8BE257323270}"/>
              </a:ext>
            </a:extLst>
          </p:cNvPr>
          <p:cNvSpPr/>
          <p:nvPr/>
        </p:nvSpPr>
        <p:spPr>
          <a:xfrm>
            <a:off x="1380960" y="4907560"/>
            <a:ext cx="3418896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C351D79-5751-AE48-94FF-C66733F93D1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424" y="2391970"/>
            <a:ext cx="6264696" cy="539655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9403CB15-6A1E-4F86-88B1-8B7A5B8AA8F8}"/>
              </a:ext>
            </a:extLst>
          </p:cNvPr>
          <p:cNvGrpSpPr/>
          <p:nvPr/>
        </p:nvGrpSpPr>
        <p:grpSpPr>
          <a:xfrm>
            <a:off x="8384752" y="3912631"/>
            <a:ext cx="3612278" cy="2535088"/>
            <a:chOff x="8384752" y="4077072"/>
            <a:chExt cx="3612278" cy="2535088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BD0D4845-ACF9-4EE3-B28B-67A20926B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84752" y="4077072"/>
              <a:ext cx="3612278" cy="235023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A93CCA8-5DE9-4E28-BDA6-FF4355F88FD8}"/>
                </a:ext>
              </a:extLst>
            </p:cNvPr>
            <p:cNvSpPr txBox="1"/>
            <p:nvPr/>
          </p:nvSpPr>
          <p:spPr>
            <a:xfrm>
              <a:off x="8950291" y="6381328"/>
              <a:ext cx="248119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latin typeface="Arial" panose="020B0604020202020204" pitchFamily="34" charset="0"/>
                  <a:ea typeface="나눔고딕" panose="020D0804000000000000" pitchFamily="50" charset="-127"/>
                  <a:cs typeface="Arial" panose="020B0604020202020204" pitchFamily="34" charset="0"/>
                </a:rPr>
                <a:t>Source: Google AI Blog</a:t>
              </a:r>
              <a:endParaRPr lang="ko-KR" altLang="en-US" sz="900" dirty="0">
                <a:latin typeface="Arial" panose="020B0604020202020204" pitchFamily="34" charset="0"/>
                <a:ea typeface="나눔고딕" panose="020D0804000000000000" pitchFamily="50" charset="-127"/>
                <a:cs typeface="Arial" panose="020B0604020202020204" pitchFamily="34" charset="0"/>
              </a:endParaRPr>
            </a:p>
          </p:txBody>
        </p:sp>
      </p:grp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1A7A562C-DEA0-4428-9F15-88119DB858C6}"/>
              </a:ext>
            </a:extLst>
          </p:cNvPr>
          <p:cNvSpPr/>
          <p:nvPr/>
        </p:nvSpPr>
        <p:spPr>
          <a:xfrm>
            <a:off x="9912424" y="3861048"/>
            <a:ext cx="1224136" cy="2768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FB767FA5-1DA9-48FC-8AF9-ADFF53CF807D}"/>
              </a:ext>
            </a:extLst>
          </p:cNvPr>
          <p:cNvSpPr/>
          <p:nvPr/>
        </p:nvSpPr>
        <p:spPr>
          <a:xfrm rot="16200000">
            <a:off x="9504401" y="5028963"/>
            <a:ext cx="648072" cy="2538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7EA6EDFF-7983-483C-9F82-0552300B780D}"/>
              </a:ext>
            </a:extLst>
          </p:cNvPr>
          <p:cNvSpPr/>
          <p:nvPr/>
        </p:nvSpPr>
        <p:spPr>
          <a:xfrm rot="16200000">
            <a:off x="11490966" y="5028964"/>
            <a:ext cx="758300" cy="2538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9B564811-BF30-48C7-B880-ED85C7E77E7E}"/>
              </a:ext>
            </a:extLst>
          </p:cNvPr>
          <p:cNvSpPr/>
          <p:nvPr/>
        </p:nvSpPr>
        <p:spPr>
          <a:xfrm>
            <a:off x="10344472" y="5669080"/>
            <a:ext cx="576064" cy="2538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49F2683E-230D-4115-B2CB-9580914942E6}"/>
              </a:ext>
            </a:extLst>
          </p:cNvPr>
          <p:cNvSpPr/>
          <p:nvPr/>
        </p:nvSpPr>
        <p:spPr>
          <a:xfrm rot="16200000">
            <a:off x="8901577" y="4995486"/>
            <a:ext cx="691345" cy="2538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573512D5-DBDD-4978-A4C3-B485F9DE2FA0}"/>
              </a:ext>
            </a:extLst>
          </p:cNvPr>
          <p:cNvSpPr/>
          <p:nvPr/>
        </p:nvSpPr>
        <p:spPr>
          <a:xfrm>
            <a:off x="1380960" y="5256230"/>
            <a:ext cx="3778936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06A02700-4C68-4D8D-83BF-B25904C84B57}"/>
              </a:ext>
            </a:extLst>
          </p:cNvPr>
          <p:cNvSpPr/>
          <p:nvPr/>
        </p:nvSpPr>
        <p:spPr>
          <a:xfrm>
            <a:off x="10296071" y="5066631"/>
            <a:ext cx="576064" cy="2538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8227178"/>
      </p:ext>
    </p:extLst>
  </p:cSld>
  <p:clrMapOvr>
    <a:masterClrMapping/>
  </p:clrMapOvr>
  <p:transition advTm="6922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25" grpId="0" animBg="1"/>
      <p:bldP spid="27" grpId="0" animBg="1"/>
      <p:bldP spid="18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1344" y="764704"/>
            <a:ext cx="11809312" cy="5616624"/>
          </a:xfrm>
        </p:spPr>
        <p:txBody>
          <a:bodyPr>
            <a:normAutofit/>
          </a:bodyPr>
          <a:lstStyle/>
          <a:p>
            <a:r>
              <a:rPr lang="en-US" altLang="ko-KR" sz="2400" b="1" dirty="0">
                <a:ea typeface="나눔고딕" panose="020D0804000000000000" pitchFamily="50" charset="-127"/>
              </a:rPr>
              <a:t>DRL-based Dynamic Service Placement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altLang="ko-KR" sz="2000" b="1" dirty="0">
              <a:ea typeface="나눔고딕" panose="020D0804000000000000" pitchFamily="50" charset="-127"/>
            </a:endParaRPr>
          </a:p>
        </p:txBody>
      </p: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79E93BA6-EB17-4F11-A63D-0A11BD46DE29}"/>
              </a:ext>
            </a:extLst>
          </p:cNvPr>
          <p:cNvGrpSpPr/>
          <p:nvPr/>
        </p:nvGrpSpPr>
        <p:grpSpPr>
          <a:xfrm>
            <a:off x="6431731" y="1137517"/>
            <a:ext cx="5537094" cy="3751748"/>
            <a:chOff x="6463562" y="1506574"/>
            <a:chExt cx="5537094" cy="3751748"/>
          </a:xfrm>
        </p:grpSpPr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4F173C9D-63FE-4F2F-9255-316001DEC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63562" y="1506574"/>
              <a:ext cx="5537094" cy="3312368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043D56B-BA85-41E5-8A8C-61161BB78EFA}"/>
                </a:ext>
              </a:extLst>
            </p:cNvPr>
            <p:cNvSpPr txBox="1"/>
            <p:nvPr/>
          </p:nvSpPr>
          <p:spPr>
            <a:xfrm>
              <a:off x="7396353" y="4981323"/>
              <a:ext cx="38314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atin typeface="Arial" panose="020B0604020202020204" pitchFamily="34" charset="0"/>
                  <a:ea typeface="나눔고딕" panose="020D0804000000000000" pitchFamily="50" charset="-127"/>
                  <a:cs typeface="Arial" panose="020B0604020202020204" pitchFamily="34" charset="0"/>
                </a:rPr>
                <a:t>&lt;Dynamic service placement via live migration&gt;</a:t>
              </a: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나눔고딕" panose="020D0804000000000000" pitchFamily="50" charset="-127"/>
                <a:cs typeface="Arial" panose="020B0604020202020204" pitchFamily="34" charset="0"/>
              </a:rPr>
              <a:t>Introduction</a:t>
            </a:r>
            <a:r>
              <a:rPr lang="ko-KR" altLang="en-US" dirty="0">
                <a:ea typeface="나눔고딕" panose="020D0804000000000000" pitchFamily="50" charset="-127"/>
                <a:cs typeface="Arial" panose="020B0604020202020204" pitchFamily="34" charset="0"/>
              </a:rPr>
              <a:t> </a:t>
            </a:r>
            <a:r>
              <a:rPr lang="en-US" altLang="ko-KR" dirty="0">
                <a:ea typeface="나눔고딕" panose="020D0804000000000000" pitchFamily="50" charset="-127"/>
                <a:cs typeface="Arial" panose="020B0604020202020204" pitchFamily="34" charset="0"/>
              </a:rPr>
              <a:t>(6/6)</a:t>
            </a:r>
            <a:endParaRPr lang="ko-KR" altLang="en-US" dirty="0">
              <a:ea typeface="나눔고딕" panose="020D0804000000000000" pitchFamily="50" charset="-127"/>
              <a:cs typeface="Arial" panose="020B060402020202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5AC51D04-8426-4EDD-9747-84C81107387B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6096000" y="1324518"/>
            <a:ext cx="0" cy="3727953"/>
          </a:xfrm>
          <a:prstGeom prst="line">
            <a:avLst/>
          </a:prstGeom>
          <a:ln>
            <a:prstDash val="dash"/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그림 12">
            <a:extLst>
              <a:ext uri="{FF2B5EF4-FFF2-40B4-BE49-F238E27FC236}">
                <a16:creationId xmlns:a16="http://schemas.microsoft.com/office/drawing/2014/main" id="{3F84E220-83E5-460A-997B-2349EA0F0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125" y="1257780"/>
            <a:ext cx="5537094" cy="3312368"/>
          </a:xfrm>
          <a:prstGeom prst="rect">
            <a:avLst/>
          </a:prstGeom>
        </p:spPr>
      </p:pic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EEFA0130-357A-4F4A-B6C5-44AD7C570E6F}"/>
              </a:ext>
            </a:extLst>
          </p:cNvPr>
          <p:cNvSpPr/>
          <p:nvPr/>
        </p:nvSpPr>
        <p:spPr>
          <a:xfrm>
            <a:off x="2991722" y="3756935"/>
            <a:ext cx="432048" cy="40209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Srv1</a:t>
            </a:r>
            <a:endParaRPr lang="ko-KR" altLang="en-US" sz="800" b="1" dirty="0">
              <a:solidFill>
                <a:schemeClr val="tx1"/>
              </a:solidFill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7EC37755-34B1-45C9-8D30-EC767355F41B}"/>
              </a:ext>
            </a:extLst>
          </p:cNvPr>
          <p:cNvSpPr/>
          <p:nvPr/>
        </p:nvSpPr>
        <p:spPr>
          <a:xfrm>
            <a:off x="3683590" y="3924321"/>
            <a:ext cx="432048" cy="21602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Srv3</a:t>
            </a:r>
            <a:endParaRPr lang="ko-KR" altLang="en-US" sz="800" b="1" dirty="0">
              <a:solidFill>
                <a:schemeClr val="tx1"/>
              </a:solidFill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4FE8E393-60AF-485B-B797-3492E441A1FF}"/>
              </a:ext>
            </a:extLst>
          </p:cNvPr>
          <p:cNvSpPr/>
          <p:nvPr/>
        </p:nvSpPr>
        <p:spPr>
          <a:xfrm>
            <a:off x="5015880" y="2077551"/>
            <a:ext cx="432048" cy="21602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Srv2</a:t>
            </a:r>
            <a:endParaRPr lang="ko-KR" altLang="en-US" sz="800" b="1" dirty="0">
              <a:solidFill>
                <a:schemeClr val="tx1"/>
              </a:solidFill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3AA5C78C-D5EB-4E1E-B7A6-6EC4DA484159}"/>
              </a:ext>
            </a:extLst>
          </p:cNvPr>
          <p:cNvSpPr/>
          <p:nvPr/>
        </p:nvSpPr>
        <p:spPr>
          <a:xfrm>
            <a:off x="9080571" y="3636007"/>
            <a:ext cx="432048" cy="38886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Srv1</a:t>
            </a:r>
            <a:endParaRPr lang="ko-KR" altLang="en-US" sz="800" b="1" dirty="0">
              <a:solidFill>
                <a:schemeClr val="tx1"/>
              </a:solidFill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06DA2921-7301-429D-8D35-394555195FC6}"/>
              </a:ext>
            </a:extLst>
          </p:cNvPr>
          <p:cNvSpPr/>
          <p:nvPr/>
        </p:nvSpPr>
        <p:spPr>
          <a:xfrm>
            <a:off x="9772439" y="3799240"/>
            <a:ext cx="432048" cy="21602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Srv3</a:t>
            </a:r>
            <a:endParaRPr lang="ko-KR" altLang="en-US" sz="800" b="1" dirty="0">
              <a:solidFill>
                <a:schemeClr val="tx1"/>
              </a:solidFill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C5D58871-C76F-4F21-AA6B-ACD26A74B0EE}"/>
              </a:ext>
            </a:extLst>
          </p:cNvPr>
          <p:cNvSpPr/>
          <p:nvPr/>
        </p:nvSpPr>
        <p:spPr>
          <a:xfrm>
            <a:off x="11104729" y="1943819"/>
            <a:ext cx="432048" cy="21602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Srv2</a:t>
            </a:r>
            <a:endParaRPr lang="ko-KR" altLang="en-US" sz="800" b="1" dirty="0">
              <a:solidFill>
                <a:schemeClr val="tx1"/>
              </a:solidFill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</p:txBody>
      </p:sp>
      <p:sp>
        <p:nvSpPr>
          <p:cNvPr id="61" name="사각형: 둥근 모서리 60">
            <a:extLst>
              <a:ext uri="{FF2B5EF4-FFF2-40B4-BE49-F238E27FC236}">
                <a16:creationId xmlns:a16="http://schemas.microsoft.com/office/drawing/2014/main" id="{B11798D9-B667-4F9C-8DE4-798390ADB9C1}"/>
              </a:ext>
            </a:extLst>
          </p:cNvPr>
          <p:cNvSpPr/>
          <p:nvPr/>
        </p:nvSpPr>
        <p:spPr>
          <a:xfrm>
            <a:off x="9080571" y="3609359"/>
            <a:ext cx="432048" cy="21602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Srv4</a:t>
            </a:r>
            <a:endParaRPr lang="ko-KR" altLang="en-US" sz="800" b="1" dirty="0">
              <a:solidFill>
                <a:schemeClr val="tx1"/>
              </a:solidFill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</p:txBody>
      </p:sp>
      <p:sp>
        <p:nvSpPr>
          <p:cNvPr id="62" name="사각형: 둥근 모서리 61">
            <a:extLst>
              <a:ext uri="{FF2B5EF4-FFF2-40B4-BE49-F238E27FC236}">
                <a16:creationId xmlns:a16="http://schemas.microsoft.com/office/drawing/2014/main" id="{5D3DA520-B3F9-45B6-B0C0-B57724AB9095}"/>
              </a:ext>
            </a:extLst>
          </p:cNvPr>
          <p:cNvSpPr/>
          <p:nvPr/>
        </p:nvSpPr>
        <p:spPr>
          <a:xfrm>
            <a:off x="9080571" y="3861387"/>
            <a:ext cx="432048" cy="21602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Srv5</a:t>
            </a:r>
            <a:endParaRPr lang="ko-KR" altLang="en-US" sz="800" b="1" dirty="0">
              <a:solidFill>
                <a:schemeClr val="tx1"/>
              </a:solidFill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</p:txBody>
      </p:sp>
      <p:sp>
        <p:nvSpPr>
          <p:cNvPr id="63" name="사각형: 둥근 모서리 62">
            <a:extLst>
              <a:ext uri="{FF2B5EF4-FFF2-40B4-BE49-F238E27FC236}">
                <a16:creationId xmlns:a16="http://schemas.microsoft.com/office/drawing/2014/main" id="{CB5C1E27-E1DF-4BA3-9BA5-1441148B02D5}"/>
              </a:ext>
            </a:extLst>
          </p:cNvPr>
          <p:cNvSpPr/>
          <p:nvPr/>
        </p:nvSpPr>
        <p:spPr>
          <a:xfrm>
            <a:off x="4219825" y="3932972"/>
            <a:ext cx="432048" cy="21602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Srv4</a:t>
            </a:r>
            <a:endParaRPr lang="ko-KR" altLang="en-US" sz="800" b="1" dirty="0">
              <a:solidFill>
                <a:schemeClr val="tx1"/>
              </a:solidFill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</p:txBody>
      </p:sp>
      <p:sp>
        <p:nvSpPr>
          <p:cNvPr id="64" name="사각형: 둥근 모서리 63">
            <a:extLst>
              <a:ext uri="{FF2B5EF4-FFF2-40B4-BE49-F238E27FC236}">
                <a16:creationId xmlns:a16="http://schemas.microsoft.com/office/drawing/2014/main" id="{B1D18FD4-C68C-43DB-9E19-645FF1ECF9C2}"/>
              </a:ext>
            </a:extLst>
          </p:cNvPr>
          <p:cNvSpPr/>
          <p:nvPr/>
        </p:nvSpPr>
        <p:spPr>
          <a:xfrm>
            <a:off x="4551589" y="2077551"/>
            <a:ext cx="432048" cy="21602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Srv5</a:t>
            </a:r>
            <a:endParaRPr lang="ko-KR" altLang="en-US" sz="800" b="1" dirty="0">
              <a:solidFill>
                <a:schemeClr val="tx1"/>
              </a:solidFill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</p:txBody>
      </p:sp>
      <p:sp>
        <p:nvSpPr>
          <p:cNvPr id="65" name="사각형: 둥근 모서리 64">
            <a:extLst>
              <a:ext uri="{FF2B5EF4-FFF2-40B4-BE49-F238E27FC236}">
                <a16:creationId xmlns:a16="http://schemas.microsoft.com/office/drawing/2014/main" id="{A6B3C8F8-3028-460F-B01D-BBCB3BCAD245}"/>
              </a:ext>
            </a:extLst>
          </p:cNvPr>
          <p:cNvSpPr/>
          <p:nvPr/>
        </p:nvSpPr>
        <p:spPr>
          <a:xfrm>
            <a:off x="10121338" y="1828813"/>
            <a:ext cx="432048" cy="38886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Srv1</a:t>
            </a:r>
            <a:endParaRPr lang="ko-KR" altLang="en-US" sz="800" b="1" dirty="0">
              <a:solidFill>
                <a:schemeClr val="tx1"/>
              </a:solidFill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</p:txBody>
      </p:sp>
      <p:sp>
        <p:nvSpPr>
          <p:cNvPr id="66" name="사각형: 둥근 모서리 65">
            <a:extLst>
              <a:ext uri="{FF2B5EF4-FFF2-40B4-BE49-F238E27FC236}">
                <a16:creationId xmlns:a16="http://schemas.microsoft.com/office/drawing/2014/main" id="{B796C5D5-75ED-49A3-833F-11E40549D5FE}"/>
              </a:ext>
            </a:extLst>
          </p:cNvPr>
          <p:cNvSpPr/>
          <p:nvPr/>
        </p:nvSpPr>
        <p:spPr>
          <a:xfrm>
            <a:off x="10271689" y="3787322"/>
            <a:ext cx="432048" cy="21602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Srv2</a:t>
            </a:r>
            <a:endParaRPr lang="ko-KR" altLang="en-US" sz="800" b="1" dirty="0">
              <a:solidFill>
                <a:schemeClr val="tx1"/>
              </a:solidFill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</p:txBody>
      </p:sp>
      <p:sp>
        <p:nvSpPr>
          <p:cNvPr id="72" name="화살표: 오른쪽 71">
            <a:extLst>
              <a:ext uri="{FF2B5EF4-FFF2-40B4-BE49-F238E27FC236}">
                <a16:creationId xmlns:a16="http://schemas.microsoft.com/office/drawing/2014/main" id="{1026E85D-65E8-4749-A229-9758DE87C51E}"/>
              </a:ext>
            </a:extLst>
          </p:cNvPr>
          <p:cNvSpPr/>
          <p:nvPr/>
        </p:nvSpPr>
        <p:spPr>
          <a:xfrm rot="18594891">
            <a:off x="9134262" y="2713389"/>
            <a:ext cx="1216193" cy="187596"/>
          </a:xfrm>
          <a:prstGeom prst="right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</p:txBody>
      </p:sp>
      <p:sp>
        <p:nvSpPr>
          <p:cNvPr id="74" name="화살표: 오른쪽 73">
            <a:extLst>
              <a:ext uri="{FF2B5EF4-FFF2-40B4-BE49-F238E27FC236}">
                <a16:creationId xmlns:a16="http://schemas.microsoft.com/office/drawing/2014/main" id="{77FE3E52-A2AF-4542-95A4-2B6A0675307F}"/>
              </a:ext>
            </a:extLst>
          </p:cNvPr>
          <p:cNvSpPr/>
          <p:nvPr/>
        </p:nvSpPr>
        <p:spPr>
          <a:xfrm rot="7154097">
            <a:off x="10300112" y="2807914"/>
            <a:ext cx="1216193" cy="187596"/>
          </a:xfrm>
          <a:prstGeom prst="rightArrow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0AA4C19-BFA9-4EFA-AEBC-835739DDFF77}"/>
              </a:ext>
            </a:extLst>
          </p:cNvPr>
          <p:cNvSpPr txBox="1"/>
          <p:nvPr/>
        </p:nvSpPr>
        <p:spPr>
          <a:xfrm>
            <a:off x="1751122" y="4615069"/>
            <a:ext cx="2481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latin typeface="Arial" panose="020B0604020202020204" pitchFamily="34" charset="0"/>
                <a:ea typeface="나눔고딕" panose="020D0804000000000000" pitchFamily="50" charset="-127"/>
                <a:cs typeface="Arial" panose="020B0604020202020204" pitchFamily="34" charset="0"/>
              </a:rPr>
              <a:t>&lt;Static service deployment&gt;</a:t>
            </a:r>
          </a:p>
        </p:txBody>
      </p:sp>
      <p:sp>
        <p:nvSpPr>
          <p:cNvPr id="24" name="내용 개체 틀 2">
            <a:extLst>
              <a:ext uri="{FF2B5EF4-FFF2-40B4-BE49-F238E27FC236}">
                <a16:creationId xmlns:a16="http://schemas.microsoft.com/office/drawing/2014/main" id="{16E8574E-BC4D-4903-A919-E51E8CA15B69}"/>
              </a:ext>
            </a:extLst>
          </p:cNvPr>
          <p:cNvSpPr txBox="1">
            <a:spLocks/>
          </p:cNvSpPr>
          <p:nvPr/>
        </p:nvSpPr>
        <p:spPr>
          <a:xfrm>
            <a:off x="137047" y="5052471"/>
            <a:ext cx="11917906" cy="10410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b="0" kern="1200" baseline="0">
                <a:solidFill>
                  <a:srgbClr val="000099"/>
                </a:solidFill>
                <a:latin typeface="Arial" pitchFamily="34" charset="0"/>
                <a:ea typeface="HY헤드라인M" panose="02030600000101010101" pitchFamily="18" charset="-127"/>
                <a:cs typeface="Arial" pitchFamily="34" charset="0"/>
              </a:defRPr>
            </a:lvl1pPr>
            <a:lvl2pPr marL="742950" indent="-285750" algn="l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b="0" kern="1200" baseline="0">
                <a:solidFill>
                  <a:schemeClr val="tx1"/>
                </a:solidFill>
                <a:latin typeface="Arial" pitchFamily="34" charset="0"/>
                <a:ea typeface="HY헤드라인M" panose="02030600000101010101" pitchFamily="18" charset="-127"/>
                <a:cs typeface="Arial" pitchFamily="34" charset="0"/>
              </a:defRPr>
            </a:lvl2pPr>
            <a:lvl3pPr marL="11430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−"/>
              <a:defRPr sz="2000" b="0" kern="1200" baseline="0">
                <a:solidFill>
                  <a:schemeClr val="tx1"/>
                </a:solidFill>
                <a:latin typeface="Arial" pitchFamily="34" charset="0"/>
                <a:ea typeface="HY헤드라인M" panose="02030600000101010101" pitchFamily="18" charset="-127"/>
                <a:cs typeface="Arial" pitchFamily="34" charset="0"/>
              </a:defRPr>
            </a:lvl3pPr>
            <a:lvl4pPr marL="16002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b="0" kern="1200" baseline="0">
                <a:solidFill>
                  <a:schemeClr val="tx1"/>
                </a:solidFill>
                <a:latin typeface="Arial" pitchFamily="34" charset="0"/>
                <a:ea typeface="HY헤드라인M" panose="02030600000101010101" pitchFamily="18" charset="-127"/>
                <a:cs typeface="Arial" pitchFamily="34" charset="0"/>
              </a:defRPr>
            </a:lvl4pPr>
            <a:lvl5pPr marL="20574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b="0" kern="1200" baseline="0">
                <a:solidFill>
                  <a:schemeClr val="tx1"/>
                </a:solidFill>
                <a:latin typeface="Arial" pitchFamily="34" charset="0"/>
                <a:ea typeface="HY헤드라인M" panose="02030600000101010101" pitchFamily="18" charset="-127"/>
                <a:cs typeface="Arial" pitchFamily="34" charset="0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ko-KR" sz="1800" dirty="0">
                <a:solidFill>
                  <a:schemeClr val="tx1"/>
                </a:solidFill>
                <a:ea typeface="나눔고딕" panose="020D0804000000000000" pitchFamily="50" charset="-127"/>
              </a:rPr>
              <a:t>Solution: there exists a sequence of migrations for max performance, depending on service request patterns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1800" dirty="0">
                <a:solidFill>
                  <a:schemeClr val="tx1"/>
                </a:solidFill>
                <a:ea typeface="나눔고딕" panose="020D0804000000000000" pitchFamily="50" charset="-127"/>
              </a:rPr>
              <a:t>How to quickly search the policy space in complex scenario?</a:t>
            </a:r>
          </a:p>
          <a:p>
            <a:pPr lvl="1"/>
            <a:r>
              <a:rPr lang="en-US" altLang="ko-KR" sz="1600" dirty="0">
                <a:solidFill>
                  <a:srgbClr val="0000FF"/>
                </a:solidFill>
                <a:ea typeface="나눔고딕" panose="020D0804000000000000" pitchFamily="50" charset="-127"/>
              </a:rPr>
              <a:t>Linear programming / meta heuristic </a:t>
            </a:r>
            <a:r>
              <a:rPr lang="en-US" altLang="ko-KR" sz="1600" dirty="0">
                <a:solidFill>
                  <a:srgbClr val="0000FF"/>
                </a:solidFill>
                <a:ea typeface="나눔고딕" panose="020D0804000000000000" pitchFamily="50" charset="-127"/>
                <a:sym typeface="Wingdings" panose="05000000000000000000" pitchFamily="2" charset="2"/>
              </a:rPr>
              <a:t> not robust to environment dynamics (server failure, unseen service requests, etc.)</a:t>
            </a:r>
            <a:endParaRPr lang="en-US" altLang="ko-KR" sz="1600" dirty="0">
              <a:solidFill>
                <a:srgbClr val="0000FF"/>
              </a:solidFill>
              <a:ea typeface="나눔고딕" panose="020D0804000000000000" pitchFamily="50" charset="-12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1800" dirty="0">
                <a:solidFill>
                  <a:srgbClr val="0000FF"/>
                </a:solidFill>
                <a:ea typeface="나눔고딕" panose="020D0804000000000000" pitchFamily="50" charset="-127"/>
              </a:rPr>
              <a:t>DRL can approximate the optimal policy by training Deep Neural Network from iterative interaction w/ env.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1201292"/>
      </p:ext>
    </p:extLst>
  </p:cSld>
  <p:clrMapOvr>
    <a:masterClrMapping/>
  </p:clrMapOvr>
  <p:transition advTm="6922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" grpId="0" animBg="1"/>
      <p:bldP spid="17" grpId="1" animBg="1"/>
      <p:bldP spid="19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61" grpId="0" animBg="1"/>
      <p:bldP spid="62" grpId="0" animBg="1"/>
      <p:bldP spid="63" grpId="0" animBg="1"/>
      <p:bldP spid="64" grpId="0" animBg="1"/>
      <p:bldP spid="65" grpId="0" animBg="1"/>
      <p:bldP spid="65" grpId="1" animBg="1"/>
      <p:bldP spid="66" grpId="0" animBg="1"/>
      <p:bldP spid="72" grpId="0" animBg="1"/>
      <p:bldP spid="72" grpId="1" animBg="1"/>
      <p:bldP spid="74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-4071" y="-13713"/>
            <a:ext cx="12192000" cy="6609029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617134" y="609776"/>
            <a:ext cx="2365218" cy="1470025"/>
          </a:xfrm>
        </p:spPr>
        <p:txBody>
          <a:bodyPr>
            <a:noAutofit/>
          </a:bodyPr>
          <a:lstStyle/>
          <a:p>
            <a:pPr algn="l"/>
            <a:r>
              <a:rPr lang="en-US" altLang="ko-KR" sz="3200" dirty="0">
                <a:latin typeface="Arial" panose="020B0604020202020204" pitchFamily="34" charset="0"/>
                <a:cs typeface="Arial" pitchFamily="34" charset="0"/>
              </a:rPr>
              <a:t>Table of </a:t>
            </a:r>
            <a:br>
              <a:rPr lang="en-US" altLang="ko-KR" sz="3200" dirty="0">
                <a:latin typeface="Arial" panose="020B0604020202020204" pitchFamily="34" charset="0"/>
                <a:cs typeface="Arial" pitchFamily="34" charset="0"/>
              </a:rPr>
            </a:br>
            <a:r>
              <a:rPr lang="en-US" altLang="ko-KR" sz="3200" dirty="0">
                <a:latin typeface="Arial" panose="020B0604020202020204" pitchFamily="34" charset="0"/>
                <a:cs typeface="Arial" pitchFamily="34" charset="0"/>
              </a:rPr>
              <a:t>Contents</a:t>
            </a:r>
            <a:endParaRPr lang="ko-KR" altLang="en-US" sz="32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0" name="부제목 2"/>
          <p:cNvSpPr txBox="1">
            <a:spLocks/>
          </p:cNvSpPr>
          <p:nvPr/>
        </p:nvSpPr>
        <p:spPr>
          <a:xfrm>
            <a:off x="5377731" y="845108"/>
            <a:ext cx="6814269" cy="5608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1450" indent="-51435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altLang="ko-KR" sz="2400" spc="-20" dirty="0">
                <a:solidFill>
                  <a:schemeClr val="bg1"/>
                </a:solidFill>
                <a:latin typeface="Arial" panose="020B0604020202020204" pitchFamily="34" charset="0"/>
                <a:ea typeface="나눔고딕" pitchFamily="50" charset="-127"/>
                <a:cs typeface="Arial" pitchFamily="34" charset="0"/>
              </a:rPr>
              <a:t>Introduction</a:t>
            </a:r>
          </a:p>
          <a:p>
            <a:pPr marL="171450" indent="-51435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altLang="ko-KR" sz="2400" u="sng" spc="-20" dirty="0">
                <a:solidFill>
                  <a:schemeClr val="bg1"/>
                </a:solidFill>
                <a:latin typeface="Arial" panose="020B0604020202020204" pitchFamily="34" charset="0"/>
                <a:ea typeface="나눔고딕" pitchFamily="50" charset="-127"/>
                <a:cs typeface="Arial" pitchFamily="34" charset="0"/>
              </a:rPr>
              <a:t>Background and Related Work</a:t>
            </a:r>
          </a:p>
          <a:p>
            <a:pPr marL="171450" indent="-51435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altLang="ko-KR" sz="2400" spc="-20" dirty="0">
                <a:solidFill>
                  <a:schemeClr val="bg1"/>
                </a:solidFill>
                <a:latin typeface="Arial" panose="020B0604020202020204" pitchFamily="34" charset="0"/>
                <a:ea typeface="나눔고딕" pitchFamily="50" charset="-127"/>
                <a:cs typeface="Arial" pitchFamily="34" charset="0"/>
              </a:rPr>
              <a:t>Dynamic Service Placement Control using Reinforcement Learning-based Live Migration</a:t>
            </a:r>
          </a:p>
          <a:p>
            <a:pPr marL="171450" indent="-51435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altLang="ko-KR" sz="2400" spc="-20" dirty="0">
                <a:solidFill>
                  <a:schemeClr val="bg1"/>
                </a:solidFill>
                <a:latin typeface="Arial" panose="020B0604020202020204" pitchFamily="34" charset="0"/>
                <a:ea typeface="나눔고딕" pitchFamily="50" charset="-127"/>
                <a:cs typeface="Arial" pitchFamily="34" charset="0"/>
              </a:rPr>
              <a:t>Implementation</a:t>
            </a:r>
          </a:p>
          <a:p>
            <a:pPr marL="171450" indent="-51435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altLang="ko-KR" sz="2400" spc="-20" dirty="0">
                <a:solidFill>
                  <a:schemeClr val="bg1"/>
                </a:solidFill>
                <a:latin typeface="Arial" panose="020B0604020202020204" pitchFamily="34" charset="0"/>
                <a:ea typeface="나눔고딕" pitchFamily="50" charset="-127"/>
                <a:cs typeface="Arial" pitchFamily="34" charset="0"/>
              </a:rPr>
              <a:t>Evaluation</a:t>
            </a:r>
          </a:p>
          <a:p>
            <a:pPr marL="171450" indent="-51435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altLang="ko-KR" sz="2400" spc="-20" dirty="0">
                <a:solidFill>
                  <a:schemeClr val="bg1"/>
                </a:solidFill>
                <a:latin typeface="Arial" panose="020B0604020202020204" pitchFamily="34" charset="0"/>
                <a:ea typeface="나눔고딕" pitchFamily="50" charset="-127"/>
                <a:cs typeface="Arial" pitchFamily="34" charset="0"/>
              </a:rPr>
              <a:t>Conclusion</a:t>
            </a:r>
          </a:p>
          <a:p>
            <a:pPr indent="-34290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ko-KR" sz="2400" spc="-20" dirty="0">
              <a:solidFill>
                <a:schemeClr val="bg1"/>
              </a:solidFill>
              <a:latin typeface="Arial" panose="020B0604020202020204" pitchFamily="34" charset="0"/>
              <a:ea typeface="나눔고딕" pitchFamily="50" charset="-127"/>
              <a:cs typeface="Arial" pitchFamily="34" charset="0"/>
            </a:endParaRPr>
          </a:p>
          <a:p>
            <a:pPr indent="-34290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ko-KR" sz="2400" spc="-20" dirty="0">
              <a:solidFill>
                <a:schemeClr val="bg1"/>
              </a:solidFill>
              <a:latin typeface="Arial" panose="020B0604020202020204" pitchFamily="34" charset="0"/>
              <a:ea typeface="나눔고딕" pitchFamily="50" charset="-127"/>
              <a:cs typeface="Arial" pitchFamily="34" charset="0"/>
            </a:endParaRPr>
          </a:p>
          <a:p>
            <a:pPr indent="-34290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ko-KR" sz="2400" spc="-2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나눔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384948"/>
      </p:ext>
    </p:extLst>
  </p:cSld>
  <p:clrMapOvr>
    <a:masterClrMapping/>
  </p:clrMapOvr>
  <p:transition advTm="19246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13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35|8.459|8.704|7.918001|9.487999|11.68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35|8.459|8.704|7.918001|9.487999|11.68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35|8.459|8.704|7.918001|9.487999|11.68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35|8.459|8.704|7.918001|9.487999|11.68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35|8.459|8.704|7.918001|9.487999|11.68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35|8.459|8.704|7.918001|9.487999|11.68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35|8.459|8.704|7.918001|9.487999|11.68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35|8.459|8.704|7.918001|9.487999|11.68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35|8.459|8.704|7.918001|9.487999|11.68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35|8.459|8.704|7.918001|9.487999|11.68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13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35|8.459|8.704|7.918001|9.487999|11.68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35|8.459|8.704|7.918001|9.487999|11.68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35|8.459|8.704|7.918001|9.487999|11.68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35|8.459|8.704|7.918001|9.487999|11.68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35|8.459|8.704|7.918001|9.487999|11.68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35|8.459|8.704|7.918001|9.487999|11.68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35|8.459|8.704|7.918001|9.487999|11.68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35|8.459|8.704|7.918001|9.487999|11.68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35|8.459|8.704|7.918001|9.487999|11.68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35|8.459|8.704|7.918001|9.487999|11.68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35|8.459|8.704|7.918001|9.487999|11.68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35|8.459|8.704|7.918001|9.487999|11.68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35|8.459|8.704|7.918001|9.487999|11.689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2000" dirty="0" smtClean="0">
            <a:solidFill>
              <a:schemeClr val="tx1"/>
            </a:solidFill>
            <a:latin typeface="Arial Unicode MS" pitchFamily="50" charset="-127"/>
            <a:ea typeface="Arial Unicode MS" pitchFamily="50" charset="-127"/>
            <a:cs typeface="Arial Unicode MS" pitchFamily="50" charset="-12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headEnd type="none"/>
          <a:tailEnd type="none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테마">
  <a:themeElements>
    <a:clrScheme name="사용자 지정 7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EBDDC3"/>
      </a:hlink>
      <a:folHlink>
        <a:srgbClr val="B29C93"/>
      </a:folHlink>
    </a:clrScheme>
    <a:fontScheme name="나눔고딕">
      <a:majorFont>
        <a:latin typeface="나눔고딕"/>
        <a:ea typeface="나눔고딕"/>
        <a:cs typeface=""/>
      </a:majorFont>
      <a:minorFont>
        <a:latin typeface="나눔고딕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86263</TotalTime>
  <Words>3217</Words>
  <Application>Microsoft Office PowerPoint</Application>
  <PresentationFormat>와이드스크린</PresentationFormat>
  <Paragraphs>586</Paragraphs>
  <Slides>38</Slides>
  <Notes>37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38</vt:i4>
      </vt:variant>
    </vt:vector>
  </HeadingPairs>
  <TitlesOfParts>
    <vt:vector size="40" baseType="lpstr">
      <vt:lpstr>Office 테마</vt:lpstr>
      <vt:lpstr>2_Office 테마</vt:lpstr>
      <vt:lpstr>PowerPoint 프레젠테이션</vt:lpstr>
      <vt:lpstr>Table of  Contents</vt:lpstr>
      <vt:lpstr>Introduction (1/6)</vt:lpstr>
      <vt:lpstr>Introduction (2/6)</vt:lpstr>
      <vt:lpstr>Introduction (3/6)</vt:lpstr>
      <vt:lpstr>Introduction (4/6)</vt:lpstr>
      <vt:lpstr>Introduction (5/6)</vt:lpstr>
      <vt:lpstr>Introduction (6/6)</vt:lpstr>
      <vt:lpstr>Table of  Contents</vt:lpstr>
      <vt:lpstr>Background</vt:lpstr>
      <vt:lpstr>Related Work (1/2)</vt:lpstr>
      <vt:lpstr>Related Work (2/2)</vt:lpstr>
      <vt:lpstr>Table of  Contents</vt:lpstr>
      <vt:lpstr>Design of Dynamic Service Placement Control (1/5) </vt:lpstr>
      <vt:lpstr>Design of Dynamic Service Placement Control (2/5) </vt:lpstr>
      <vt:lpstr>Design of Dynamic Service Placement Control (3/5) </vt:lpstr>
      <vt:lpstr>Design of Dynamic Service Placement Control (4/5) </vt:lpstr>
      <vt:lpstr>Design of Dynamic Service Placement Control (5/5) </vt:lpstr>
      <vt:lpstr>Table of  Contents</vt:lpstr>
      <vt:lpstr>Implementation (1/5) </vt:lpstr>
      <vt:lpstr>Implementation (2/5) </vt:lpstr>
      <vt:lpstr>Implementation (3/5) </vt:lpstr>
      <vt:lpstr>Implementation (4/5) </vt:lpstr>
      <vt:lpstr>Implementation (5/5) </vt:lpstr>
      <vt:lpstr>Table of  Contents</vt:lpstr>
      <vt:lpstr>Evaluation (1/6) </vt:lpstr>
      <vt:lpstr>Evaluation (2/6) </vt:lpstr>
      <vt:lpstr>Evaluation (3/6) </vt:lpstr>
      <vt:lpstr>Evaluation (4/6) </vt:lpstr>
      <vt:lpstr>Evaluation (5/6) </vt:lpstr>
      <vt:lpstr>Evaluation (6/6)</vt:lpstr>
      <vt:lpstr>Conclusion  </vt:lpstr>
      <vt:lpstr>References</vt:lpstr>
      <vt:lpstr>Q&amp;A</vt:lpstr>
      <vt:lpstr>Appendix</vt:lpstr>
      <vt:lpstr>Appendix</vt:lpstr>
      <vt:lpstr>Appendix</vt:lpstr>
      <vt:lpstr>Appendix</vt:lpstr>
    </vt:vector>
  </TitlesOfParts>
  <Company>DPNM POSTECH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Jae Yoon Chung</dc:creator>
  <cp:lastModifiedBy>정세연(컴퓨터공학과)</cp:lastModifiedBy>
  <cp:revision>9770</cp:revision>
  <cp:lastPrinted>2012-05-02T15:44:32Z</cp:lastPrinted>
  <dcterms:created xsi:type="dcterms:W3CDTF">2010-04-29T01:01:15Z</dcterms:created>
  <dcterms:modified xsi:type="dcterms:W3CDTF">2022-12-21T07:51:45Z</dcterms:modified>
</cp:coreProperties>
</file>