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5.xml" ContentType="application/vnd.openxmlformats-officedocument.presentationml.tags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0" r:id="rId2"/>
  </p:sldMasterIdLst>
  <p:notesMasterIdLst>
    <p:notesMasterId r:id="rId48"/>
  </p:notesMasterIdLst>
  <p:handoutMasterIdLst>
    <p:handoutMasterId r:id="rId49"/>
  </p:handoutMasterIdLst>
  <p:sldIdLst>
    <p:sldId id="537" r:id="rId3"/>
    <p:sldId id="331" r:id="rId4"/>
    <p:sldId id="532" r:id="rId5"/>
    <p:sldId id="492" r:id="rId6"/>
    <p:sldId id="494" r:id="rId7"/>
    <p:sldId id="493" r:id="rId8"/>
    <p:sldId id="495" r:id="rId9"/>
    <p:sldId id="491" r:id="rId10"/>
    <p:sldId id="533" r:id="rId11"/>
    <p:sldId id="498" r:id="rId12"/>
    <p:sldId id="501" r:id="rId13"/>
    <p:sldId id="503" r:id="rId14"/>
    <p:sldId id="504" r:id="rId15"/>
    <p:sldId id="534" r:id="rId16"/>
    <p:sldId id="505" r:id="rId17"/>
    <p:sldId id="538" r:id="rId18"/>
    <p:sldId id="506" r:id="rId19"/>
    <p:sldId id="507" r:id="rId20"/>
    <p:sldId id="529" r:id="rId21"/>
    <p:sldId id="508" r:id="rId22"/>
    <p:sldId id="510" r:id="rId23"/>
    <p:sldId id="511" r:id="rId24"/>
    <p:sldId id="526" r:id="rId25"/>
    <p:sldId id="521" r:id="rId26"/>
    <p:sldId id="512" r:id="rId27"/>
    <p:sldId id="527" r:id="rId28"/>
    <p:sldId id="528" r:id="rId29"/>
    <p:sldId id="531" r:id="rId30"/>
    <p:sldId id="516" r:id="rId31"/>
    <p:sldId id="515" r:id="rId32"/>
    <p:sldId id="535" r:id="rId33"/>
    <p:sldId id="513" r:id="rId34"/>
    <p:sldId id="518" r:id="rId35"/>
    <p:sldId id="517" r:id="rId36"/>
    <p:sldId id="530" r:id="rId37"/>
    <p:sldId id="539" r:id="rId38"/>
    <p:sldId id="522" r:id="rId39"/>
    <p:sldId id="523" r:id="rId40"/>
    <p:sldId id="524" r:id="rId41"/>
    <p:sldId id="525" r:id="rId42"/>
    <p:sldId id="536" r:id="rId43"/>
    <p:sldId id="519" r:id="rId44"/>
    <p:sldId id="520" r:id="rId45"/>
    <p:sldId id="468" r:id="rId46"/>
    <p:sldId id="489" r:id="rId47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James Won-Ki Hong" initials="JWH" lastIdx="3" clrIdx="0"/>
  <p:cmAuthor id="2" name="pos" initials="p" lastIdx="1" clrIdx="1"/>
  <p:cmAuthor id="3" name="이채현" initials="이" lastIdx="3" clrIdx="2">
    <p:extLst>
      <p:ext uri="{19B8F6BF-5375-455C-9EA6-DF929625EA0E}">
        <p15:presenceInfo xmlns:p15="http://schemas.microsoft.com/office/powerpoint/2012/main" userId="이채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FF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/>
    <p:restoredTop sz="82787" autoAdjust="0"/>
  </p:normalViewPr>
  <p:slideViewPr>
    <p:cSldViewPr snapToGrid="0">
      <p:cViewPr varScale="1">
        <p:scale>
          <a:sx n="78" d="100"/>
          <a:sy n="78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한정수(컴퓨터공학과)" userId="a48dbe3b-d32e-418a-8b4a-e9eebdc47d5c" providerId="ADAL" clId="{446A0A68-FA09-45D0-9222-936ED114C20D}"/>
    <pc:docChg chg="undo addSld delSld modSld sldOrd">
      <pc:chgData name="한정수(컴퓨터공학과)" userId="a48dbe3b-d32e-418a-8b4a-e9eebdc47d5c" providerId="ADAL" clId="{446A0A68-FA09-45D0-9222-936ED114C20D}" dt="2022-01-04T06:27:14.682" v="59" actId="2696"/>
      <pc:docMkLst>
        <pc:docMk/>
      </pc:docMkLst>
      <pc:sldChg chg="modSp">
        <pc:chgData name="한정수(컴퓨터공학과)" userId="a48dbe3b-d32e-418a-8b4a-e9eebdc47d5c" providerId="ADAL" clId="{446A0A68-FA09-45D0-9222-936ED114C20D}" dt="2021-12-21T01:46:04.610" v="8" actId="20577"/>
        <pc:sldMkLst>
          <pc:docMk/>
          <pc:sldMk cId="3989860023" sldId="491"/>
        </pc:sldMkLst>
        <pc:spChg chg="mod">
          <ac:chgData name="한정수(컴퓨터공학과)" userId="a48dbe3b-d32e-418a-8b4a-e9eebdc47d5c" providerId="ADAL" clId="{446A0A68-FA09-45D0-9222-936ED114C20D}" dt="2021-12-21T01:46:04.610" v="8" actId="20577"/>
          <ac:spMkLst>
            <pc:docMk/>
            <pc:sldMk cId="3989860023" sldId="491"/>
            <ac:spMk id="11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41.792" v="26" actId="20577"/>
        <pc:sldMkLst>
          <pc:docMk/>
          <pc:sldMk cId="1457988480" sldId="505"/>
        </pc:sldMkLst>
        <pc:spChg chg="mod">
          <ac:chgData name="한정수(컴퓨터공학과)" userId="a48dbe3b-d32e-418a-8b4a-e9eebdc47d5c" providerId="ADAL" clId="{446A0A68-FA09-45D0-9222-936ED114C20D}" dt="2021-12-21T01:46:41.792" v="26" actId="20577"/>
          <ac:spMkLst>
            <pc:docMk/>
            <pc:sldMk cId="1457988480" sldId="505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46.147" v="33" actId="20577"/>
        <pc:sldMkLst>
          <pc:docMk/>
          <pc:sldMk cId="3952204993" sldId="506"/>
        </pc:sldMkLst>
        <pc:spChg chg="mod">
          <ac:chgData name="한정수(컴퓨터공학과)" userId="a48dbe3b-d32e-418a-8b4a-e9eebdc47d5c" providerId="ADAL" clId="{446A0A68-FA09-45D0-9222-936ED114C20D}" dt="2021-12-21T01:46:46.147" v="33" actId="20577"/>
          <ac:spMkLst>
            <pc:docMk/>
            <pc:sldMk cId="3952204993" sldId="506"/>
            <ac:spMk id="2" creationId="{00000000-0000-0000-0000-000000000000}"/>
          </ac:spMkLst>
        </pc:spChg>
      </pc:sldChg>
      <pc:sldChg chg="modSp add del">
        <pc:chgData name="한정수(컴퓨터공학과)" userId="a48dbe3b-d32e-418a-8b4a-e9eebdc47d5c" providerId="ADAL" clId="{446A0A68-FA09-45D0-9222-936ED114C20D}" dt="2022-01-04T06:27:12.280" v="58" actId="2696"/>
        <pc:sldMkLst>
          <pc:docMk/>
          <pc:sldMk cId="2076565381" sldId="507"/>
        </pc:sldMkLst>
        <pc:spChg chg="mod">
          <ac:chgData name="한정수(컴퓨터공학과)" userId="a48dbe3b-d32e-418a-8b4a-e9eebdc47d5c" providerId="ADAL" clId="{446A0A68-FA09-45D0-9222-936ED114C20D}" dt="2021-12-21T01:46:48.989" v="34"/>
          <ac:spMkLst>
            <pc:docMk/>
            <pc:sldMk cId="2076565381" sldId="507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53.213" v="36"/>
        <pc:sldMkLst>
          <pc:docMk/>
          <pc:sldMk cId="3950079777" sldId="508"/>
        </pc:sldMkLst>
        <pc:spChg chg="mod">
          <ac:chgData name="한정수(컴퓨터공학과)" userId="a48dbe3b-d32e-418a-8b4a-e9eebdc47d5c" providerId="ADAL" clId="{446A0A68-FA09-45D0-9222-936ED114C20D}" dt="2021-12-21T01:46:53.213" v="36"/>
          <ac:spMkLst>
            <pc:docMk/>
            <pc:sldMk cId="3950079777" sldId="508"/>
            <ac:spMk id="2" creationId="{00000000-0000-0000-0000-000000000000}"/>
          </ac:spMkLst>
        </pc:spChg>
      </pc:sldChg>
      <pc:sldChg chg="modSp del">
        <pc:chgData name="한정수(컴퓨터공학과)" userId="a48dbe3b-d32e-418a-8b4a-e9eebdc47d5c" providerId="ADAL" clId="{446A0A68-FA09-45D0-9222-936ED114C20D}" dt="2022-01-04T06:27:14.682" v="59" actId="2696"/>
        <pc:sldMkLst>
          <pc:docMk/>
          <pc:sldMk cId="737764293" sldId="509"/>
        </pc:sldMkLst>
        <pc:spChg chg="mod">
          <ac:chgData name="한정수(컴퓨터공학과)" userId="a48dbe3b-d32e-418a-8b4a-e9eebdc47d5c" providerId="ADAL" clId="{446A0A68-FA09-45D0-9222-936ED114C20D}" dt="2021-12-21T01:46:56.144" v="37"/>
          <ac:spMkLst>
            <pc:docMk/>
            <pc:sldMk cId="737764293" sldId="509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58.037" v="38"/>
        <pc:sldMkLst>
          <pc:docMk/>
          <pc:sldMk cId="1839100291" sldId="510"/>
        </pc:sldMkLst>
        <pc:spChg chg="mod">
          <ac:chgData name="한정수(컴퓨터공학과)" userId="a48dbe3b-d32e-418a-8b4a-e9eebdc47d5c" providerId="ADAL" clId="{446A0A68-FA09-45D0-9222-936ED114C20D}" dt="2021-12-21T01:46:58.037" v="38"/>
          <ac:spMkLst>
            <pc:docMk/>
            <pc:sldMk cId="1839100291" sldId="510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59.791" v="39"/>
        <pc:sldMkLst>
          <pc:docMk/>
          <pc:sldMk cId="572784031" sldId="511"/>
        </pc:sldMkLst>
        <pc:spChg chg="mod">
          <ac:chgData name="한정수(컴퓨터공학과)" userId="a48dbe3b-d32e-418a-8b4a-e9eebdc47d5c" providerId="ADAL" clId="{446A0A68-FA09-45D0-9222-936ED114C20D}" dt="2021-12-21T01:46:59.791" v="39"/>
          <ac:spMkLst>
            <pc:docMk/>
            <pc:sldMk cId="572784031" sldId="511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7:08.477" v="42"/>
        <pc:sldMkLst>
          <pc:docMk/>
          <pc:sldMk cId="2331588508" sldId="512"/>
        </pc:sldMkLst>
        <pc:spChg chg="mod">
          <ac:chgData name="한정수(컴퓨터공학과)" userId="a48dbe3b-d32e-418a-8b4a-e9eebdc47d5c" providerId="ADAL" clId="{446A0A68-FA09-45D0-9222-936ED114C20D}" dt="2021-12-21T01:47:08.477" v="42"/>
          <ac:spMkLst>
            <pc:docMk/>
            <pc:sldMk cId="2331588508" sldId="512"/>
            <ac:spMk id="2" creationId="{00000000-0000-0000-0000-000000000000}"/>
          </ac:spMkLst>
        </pc:spChg>
      </pc:sldChg>
      <pc:sldChg chg="ord">
        <pc:chgData name="한정수(컴퓨터공학과)" userId="a48dbe3b-d32e-418a-8b4a-e9eebdc47d5c" providerId="ADAL" clId="{446A0A68-FA09-45D0-9222-936ED114C20D}" dt="2021-12-21T01:47:42.445" v="53"/>
        <pc:sldMkLst>
          <pc:docMk/>
          <pc:sldMk cId="3754145679" sldId="513"/>
        </pc:sldMkLst>
      </pc:sldChg>
      <pc:sldChg chg="modSp">
        <pc:chgData name="한정수(컴퓨터공학과)" userId="a48dbe3b-d32e-418a-8b4a-e9eebdc47d5c" providerId="ADAL" clId="{446A0A68-FA09-45D0-9222-936ED114C20D}" dt="2021-12-21T01:47:18.959" v="47"/>
        <pc:sldMkLst>
          <pc:docMk/>
          <pc:sldMk cId="1216552406" sldId="515"/>
        </pc:sldMkLst>
        <pc:spChg chg="mod">
          <ac:chgData name="한정수(컴퓨터공학과)" userId="a48dbe3b-d32e-418a-8b4a-e9eebdc47d5c" providerId="ADAL" clId="{446A0A68-FA09-45D0-9222-936ED114C20D}" dt="2021-12-21T01:47:18.959" v="47"/>
          <ac:spMkLst>
            <pc:docMk/>
            <pc:sldMk cId="1216552406" sldId="515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7:17.257" v="46"/>
        <pc:sldMkLst>
          <pc:docMk/>
          <pc:sldMk cId="2448162951" sldId="516"/>
        </pc:sldMkLst>
        <pc:spChg chg="mod">
          <ac:chgData name="한정수(컴퓨터공학과)" userId="a48dbe3b-d32e-418a-8b4a-e9eebdc47d5c" providerId="ADAL" clId="{446A0A68-FA09-45D0-9222-936ED114C20D}" dt="2021-12-21T01:47:17.257" v="46"/>
          <ac:spMkLst>
            <pc:docMk/>
            <pc:sldMk cId="2448162951" sldId="516"/>
            <ac:spMk id="2" creationId="{00000000-0000-0000-0000-000000000000}"/>
          </ac:spMkLst>
        </pc:spChg>
      </pc:sldChg>
      <pc:sldChg chg="ord">
        <pc:chgData name="한정수(컴퓨터공학과)" userId="a48dbe3b-d32e-418a-8b4a-e9eebdc47d5c" providerId="ADAL" clId="{446A0A68-FA09-45D0-9222-936ED114C20D}" dt="2021-12-21T01:47:42.445" v="53"/>
        <pc:sldMkLst>
          <pc:docMk/>
          <pc:sldMk cId="3600797377" sldId="517"/>
        </pc:sldMkLst>
      </pc:sldChg>
      <pc:sldChg chg="ord">
        <pc:chgData name="한정수(컴퓨터공학과)" userId="a48dbe3b-d32e-418a-8b4a-e9eebdc47d5c" providerId="ADAL" clId="{446A0A68-FA09-45D0-9222-936ED114C20D}" dt="2021-12-21T01:47:42.445" v="53"/>
        <pc:sldMkLst>
          <pc:docMk/>
          <pc:sldMk cId="2037967866" sldId="518"/>
        </pc:sldMkLst>
      </pc:sldChg>
      <pc:sldChg chg="modSp">
        <pc:chgData name="한정수(컴퓨터공학과)" userId="a48dbe3b-d32e-418a-8b4a-e9eebdc47d5c" providerId="ADAL" clId="{446A0A68-FA09-45D0-9222-936ED114C20D}" dt="2021-12-21T01:47:04.957" v="41"/>
        <pc:sldMkLst>
          <pc:docMk/>
          <pc:sldMk cId="431581315" sldId="521"/>
        </pc:sldMkLst>
        <pc:spChg chg="mod">
          <ac:chgData name="한정수(컴퓨터공학과)" userId="a48dbe3b-d32e-418a-8b4a-e9eebdc47d5c" providerId="ADAL" clId="{446A0A68-FA09-45D0-9222-936ED114C20D}" dt="2021-12-21T01:47:04.957" v="41"/>
          <ac:spMkLst>
            <pc:docMk/>
            <pc:sldMk cId="431581315" sldId="521"/>
            <ac:spMk id="2" creationId="{00000000-0000-0000-0000-000000000000}"/>
          </ac:spMkLst>
        </pc:spChg>
      </pc:sldChg>
      <pc:sldChg chg="ord">
        <pc:chgData name="한정수(컴퓨터공학과)" userId="a48dbe3b-d32e-418a-8b4a-e9eebdc47d5c" providerId="ADAL" clId="{446A0A68-FA09-45D0-9222-936ED114C20D}" dt="2021-12-21T01:47:48.570" v="54"/>
        <pc:sldMkLst>
          <pc:docMk/>
          <pc:sldMk cId="1112135126" sldId="522"/>
        </pc:sldMkLst>
      </pc:sldChg>
      <pc:sldChg chg="ord">
        <pc:chgData name="한정수(컴퓨터공학과)" userId="a48dbe3b-d32e-418a-8b4a-e9eebdc47d5c" providerId="ADAL" clId="{446A0A68-FA09-45D0-9222-936ED114C20D}" dt="2021-12-21T01:47:48.570" v="54"/>
        <pc:sldMkLst>
          <pc:docMk/>
          <pc:sldMk cId="919493621" sldId="523"/>
        </pc:sldMkLst>
      </pc:sldChg>
      <pc:sldChg chg="modSp ord">
        <pc:chgData name="한정수(컴퓨터공학과)" userId="a48dbe3b-d32e-418a-8b4a-e9eebdc47d5c" providerId="ADAL" clId="{446A0A68-FA09-45D0-9222-936ED114C20D}" dt="2021-12-21T01:48:46.074" v="55" actId="404"/>
        <pc:sldMkLst>
          <pc:docMk/>
          <pc:sldMk cId="828620349" sldId="524"/>
        </pc:sldMkLst>
        <pc:spChg chg="mod">
          <ac:chgData name="한정수(컴퓨터공학과)" userId="a48dbe3b-d32e-418a-8b4a-e9eebdc47d5c" providerId="ADAL" clId="{446A0A68-FA09-45D0-9222-936ED114C20D}" dt="2021-12-21T01:48:46.074" v="55" actId="404"/>
          <ac:spMkLst>
            <pc:docMk/>
            <pc:sldMk cId="828620349" sldId="524"/>
            <ac:spMk id="11" creationId="{00000000-0000-0000-0000-000000000000}"/>
          </ac:spMkLst>
        </pc:spChg>
      </pc:sldChg>
      <pc:sldChg chg="ord">
        <pc:chgData name="한정수(컴퓨터공학과)" userId="a48dbe3b-d32e-418a-8b4a-e9eebdc47d5c" providerId="ADAL" clId="{446A0A68-FA09-45D0-9222-936ED114C20D}" dt="2021-12-21T01:47:48.570" v="54"/>
        <pc:sldMkLst>
          <pc:docMk/>
          <pc:sldMk cId="1178297431" sldId="525"/>
        </pc:sldMkLst>
      </pc:sldChg>
      <pc:sldChg chg="modSp">
        <pc:chgData name="한정수(컴퓨터공학과)" userId="a48dbe3b-d32e-418a-8b4a-e9eebdc47d5c" providerId="ADAL" clId="{446A0A68-FA09-45D0-9222-936ED114C20D}" dt="2021-12-21T01:47:02.023" v="40"/>
        <pc:sldMkLst>
          <pc:docMk/>
          <pc:sldMk cId="492089" sldId="526"/>
        </pc:sldMkLst>
        <pc:spChg chg="mod">
          <ac:chgData name="한정수(컴퓨터공학과)" userId="a48dbe3b-d32e-418a-8b4a-e9eebdc47d5c" providerId="ADAL" clId="{446A0A68-FA09-45D0-9222-936ED114C20D}" dt="2021-12-21T01:47:02.023" v="40"/>
          <ac:spMkLst>
            <pc:docMk/>
            <pc:sldMk cId="492089" sldId="526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7:11.213" v="43"/>
        <pc:sldMkLst>
          <pc:docMk/>
          <pc:sldMk cId="3268672221" sldId="527"/>
        </pc:sldMkLst>
        <pc:spChg chg="mod">
          <ac:chgData name="한정수(컴퓨터공학과)" userId="a48dbe3b-d32e-418a-8b4a-e9eebdc47d5c" providerId="ADAL" clId="{446A0A68-FA09-45D0-9222-936ED114C20D}" dt="2021-12-21T01:47:11.213" v="43"/>
          <ac:spMkLst>
            <pc:docMk/>
            <pc:sldMk cId="3268672221" sldId="527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7:13.118" v="44"/>
        <pc:sldMkLst>
          <pc:docMk/>
          <pc:sldMk cId="1797416000" sldId="528"/>
        </pc:sldMkLst>
        <pc:spChg chg="mod">
          <ac:chgData name="한정수(컴퓨터공학과)" userId="a48dbe3b-d32e-418a-8b4a-e9eebdc47d5c" providerId="ADAL" clId="{446A0A68-FA09-45D0-9222-936ED114C20D}" dt="2021-12-21T01:47:13.118" v="44"/>
          <ac:spMkLst>
            <pc:docMk/>
            <pc:sldMk cId="1797416000" sldId="528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51.077" v="35"/>
        <pc:sldMkLst>
          <pc:docMk/>
          <pc:sldMk cId="3775104113" sldId="529"/>
        </pc:sldMkLst>
        <pc:spChg chg="mod">
          <ac:chgData name="한정수(컴퓨터공학과)" userId="a48dbe3b-d32e-418a-8b4a-e9eebdc47d5c" providerId="ADAL" clId="{446A0A68-FA09-45D0-9222-936ED114C20D}" dt="2021-12-21T01:46:51.077" v="35"/>
          <ac:spMkLst>
            <pc:docMk/>
            <pc:sldMk cId="3775104113" sldId="529"/>
            <ac:spMk id="2" creationId="{00000000-0000-0000-0000-000000000000}"/>
          </ac:spMkLst>
        </pc:spChg>
      </pc:sldChg>
      <pc:sldChg chg="ord">
        <pc:chgData name="한정수(컴퓨터공학과)" userId="a48dbe3b-d32e-418a-8b4a-e9eebdc47d5c" providerId="ADAL" clId="{446A0A68-FA09-45D0-9222-936ED114C20D}" dt="2021-12-21T01:47:42.445" v="53"/>
        <pc:sldMkLst>
          <pc:docMk/>
          <pc:sldMk cId="3019354626" sldId="530"/>
        </pc:sldMkLst>
      </pc:sldChg>
      <pc:sldChg chg="modSp">
        <pc:chgData name="한정수(컴퓨터공학과)" userId="a48dbe3b-d32e-418a-8b4a-e9eebdc47d5c" providerId="ADAL" clId="{446A0A68-FA09-45D0-9222-936ED114C20D}" dt="2021-12-21T01:47:15.128" v="45"/>
        <pc:sldMkLst>
          <pc:docMk/>
          <pc:sldMk cId="3996029439" sldId="531"/>
        </pc:sldMkLst>
        <pc:spChg chg="mod">
          <ac:chgData name="한정수(컴퓨터공학과)" userId="a48dbe3b-d32e-418a-8b4a-e9eebdc47d5c" providerId="ADAL" clId="{446A0A68-FA09-45D0-9222-936ED114C20D}" dt="2021-12-21T01:47:15.128" v="45"/>
          <ac:spMkLst>
            <pc:docMk/>
            <pc:sldMk cId="3996029439" sldId="531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6:27.400" v="11" actId="20577"/>
        <pc:sldMkLst>
          <pc:docMk/>
          <pc:sldMk cId="2518915237" sldId="534"/>
        </pc:sldMkLst>
        <pc:spChg chg="mod">
          <ac:chgData name="한정수(컴퓨터공학과)" userId="a48dbe3b-d32e-418a-8b4a-e9eebdc47d5c" providerId="ADAL" clId="{446A0A68-FA09-45D0-9222-936ED114C20D}" dt="2021-12-21T01:46:27.400" v="11" actId="20577"/>
          <ac:spMkLst>
            <pc:docMk/>
            <pc:sldMk cId="2518915237" sldId="534"/>
            <ac:spMk id="2" creationId="{00000000-0000-0000-0000-000000000000}"/>
          </ac:spMkLst>
        </pc:spChg>
      </pc:sldChg>
      <pc:sldChg chg="modSp">
        <pc:chgData name="한정수(컴퓨터공학과)" userId="a48dbe3b-d32e-418a-8b4a-e9eebdc47d5c" providerId="ADAL" clId="{446A0A68-FA09-45D0-9222-936ED114C20D}" dt="2021-12-21T01:47:25.072" v="50" actId="20577"/>
        <pc:sldMkLst>
          <pc:docMk/>
          <pc:sldMk cId="299399215" sldId="535"/>
        </pc:sldMkLst>
        <pc:spChg chg="mod">
          <ac:chgData name="한정수(컴퓨터공학과)" userId="a48dbe3b-d32e-418a-8b4a-e9eebdc47d5c" providerId="ADAL" clId="{446A0A68-FA09-45D0-9222-936ED114C20D}" dt="2021-12-21T01:47:25.072" v="50" actId="20577"/>
          <ac:spMkLst>
            <pc:docMk/>
            <pc:sldMk cId="299399215" sldId="535"/>
            <ac:spMk id="2" creationId="{00000000-0000-0000-0000-000000000000}"/>
          </ac:spMkLst>
        </pc:spChg>
      </pc:sldChg>
      <pc:sldChg chg="modSp add">
        <pc:chgData name="한정수(컴퓨터공학과)" userId="a48dbe3b-d32e-418a-8b4a-e9eebdc47d5c" providerId="ADAL" clId="{446A0A68-FA09-45D0-9222-936ED114C20D}" dt="2022-01-04T06:26:58.604" v="56"/>
        <pc:sldMkLst>
          <pc:docMk/>
          <pc:sldMk cId="0" sldId="537"/>
        </pc:sldMkLst>
        <pc:spChg chg="mod">
          <ac:chgData name="한정수(컴퓨터공학과)" userId="a48dbe3b-d32e-418a-8b4a-e9eebdc47d5c" providerId="ADAL" clId="{446A0A68-FA09-45D0-9222-936ED114C20D}" dt="2022-01-04T06:26:58.604" v="56"/>
          <ac:spMkLst>
            <pc:docMk/>
            <pc:sldMk cId="0" sldId="537"/>
            <ac:spMk id="7" creationId="{00000000-0000-0000-0000-000000000000}"/>
          </ac:spMkLst>
        </pc:spChg>
      </pc:sldChg>
      <pc:sldChg chg="modSp add">
        <pc:chgData name="한정수(컴퓨터공학과)" userId="a48dbe3b-d32e-418a-8b4a-e9eebdc47d5c" providerId="ADAL" clId="{446A0A68-FA09-45D0-9222-936ED114C20D}" dt="2021-12-21T01:46:33.536" v="24" actId="20577"/>
        <pc:sldMkLst>
          <pc:docMk/>
          <pc:sldMk cId="2215272189" sldId="538"/>
        </pc:sldMkLst>
        <pc:spChg chg="mod">
          <ac:chgData name="한정수(컴퓨터공학과)" userId="a48dbe3b-d32e-418a-8b4a-e9eebdc47d5c" providerId="ADAL" clId="{446A0A68-FA09-45D0-9222-936ED114C20D}" dt="2021-12-21T01:46:33.536" v="24" actId="20577"/>
          <ac:spMkLst>
            <pc:docMk/>
            <pc:sldMk cId="2215272189" sldId="538"/>
            <ac:spMk id="2" creationId="{00000000-0000-0000-0000-000000000000}"/>
          </ac:spMkLst>
        </pc:spChg>
      </pc:sldChg>
      <pc:sldChg chg="modSp add">
        <pc:chgData name="한정수(컴퓨터공학과)" userId="a48dbe3b-d32e-418a-8b4a-e9eebdc47d5c" providerId="ADAL" clId="{446A0A68-FA09-45D0-9222-936ED114C20D}" dt="2021-12-21T01:47:36.788" v="52" actId="20577"/>
        <pc:sldMkLst>
          <pc:docMk/>
          <pc:sldMk cId="36363937" sldId="539"/>
        </pc:sldMkLst>
        <pc:spChg chg="mod">
          <ac:chgData name="한정수(컴퓨터공학과)" userId="a48dbe3b-d32e-418a-8b4a-e9eebdc47d5c" providerId="ADAL" clId="{446A0A68-FA09-45D0-9222-936ED114C20D}" dt="2021-12-21T01:47:36.788" v="52" actId="20577"/>
          <ac:spMkLst>
            <pc:docMk/>
            <pc:sldMk cId="36363937" sldId="53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EA8A4-D0B1-4E64-989A-73F6D78DC4C0}" type="datetimeFigureOut">
              <a:rPr lang="ko-KR" altLang="en-US" smtClean="0"/>
              <a:t>2022-01-04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B9E21-787D-4E5A-BA11-B9D68512D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241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8BB4-F9F7-42AF-91B5-F58789880A54}" type="datetimeFigureOut">
              <a:rPr lang="ko-KR" altLang="en-US" smtClean="0"/>
              <a:pPr/>
              <a:t>2022-01-04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DE30E-BEA1-4274-ACA5-7557794790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8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523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60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320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분리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616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개인</a:t>
            </a:r>
            <a:r>
              <a:rPr lang="en-US" altLang="ko-KR" baseline="0" dirty="0">
                <a:ea typeface="맑은 고딕"/>
              </a:rPr>
              <a:t>/</a:t>
            </a:r>
            <a:r>
              <a:rPr lang="ko-KR" altLang="en-US" baseline="0" dirty="0">
                <a:ea typeface="맑은 고딕"/>
              </a:rPr>
              <a:t>상점 고객은 간접적으로 </a:t>
            </a:r>
            <a:r>
              <a:rPr lang="en-US" altLang="ko-KR" baseline="0" dirty="0">
                <a:ea typeface="맑은 고딕"/>
              </a:rPr>
              <a:t>CBDC</a:t>
            </a:r>
            <a:r>
              <a:rPr lang="ko-KR" altLang="en-US" baseline="0" dirty="0">
                <a:ea typeface="맑은 고딕"/>
              </a:rPr>
              <a:t>에 참여함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98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 err="1">
                <a:ea typeface="맑은 고딕"/>
              </a:rPr>
              <a:t>개인고객은</a:t>
            </a:r>
            <a:r>
              <a:rPr lang="ko-KR" altLang="en-US" baseline="0" dirty="0">
                <a:ea typeface="맑은 고딕"/>
              </a:rPr>
              <a:t> 시중은행이 관리함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1447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 err="1">
                <a:ea typeface="맑은 고딕"/>
              </a:rPr>
              <a:t>블록체인의</a:t>
            </a:r>
            <a:r>
              <a:rPr lang="ko-KR" altLang="en-US" baseline="0" dirty="0">
                <a:ea typeface="맑은 고딕"/>
              </a:rPr>
              <a:t> 정보를 사용하는 과정</a:t>
            </a:r>
            <a:r>
              <a:rPr lang="en-US" altLang="ko-KR" baseline="0" dirty="0">
                <a:ea typeface="맑은 고딕"/>
              </a:rPr>
              <a:t>. </a:t>
            </a:r>
            <a:r>
              <a:rPr lang="ko-KR" altLang="en-US" baseline="0" dirty="0">
                <a:ea typeface="맑은 고딕"/>
              </a:rPr>
              <a:t>병목현상을 줄이도록 설계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049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 err="1">
                <a:ea typeface="맑은 고딕"/>
              </a:rPr>
              <a:t>블록체인</a:t>
            </a:r>
            <a:r>
              <a:rPr lang="ko-KR" altLang="en-US" baseline="0" dirty="0">
                <a:ea typeface="맑은 고딕"/>
              </a:rPr>
              <a:t> 기반 </a:t>
            </a:r>
            <a:r>
              <a:rPr lang="en-US" altLang="ko-KR" baseline="0" dirty="0">
                <a:ea typeface="맑은 고딕"/>
              </a:rPr>
              <a:t>CBDC</a:t>
            </a:r>
            <a:r>
              <a:rPr lang="ko-KR" altLang="en-US" baseline="0" dirty="0">
                <a:ea typeface="맑은 고딕"/>
              </a:rPr>
              <a:t>가 확대되면 국가별로 사용하는 </a:t>
            </a:r>
            <a:r>
              <a:rPr lang="ko-KR" altLang="en-US" baseline="0" dirty="0" err="1">
                <a:ea typeface="맑은 고딕"/>
              </a:rPr>
              <a:t>블록체인</a:t>
            </a:r>
            <a:r>
              <a:rPr lang="ko-KR" altLang="en-US" baseline="0" dirty="0">
                <a:ea typeface="맑은 고딕"/>
              </a:rPr>
              <a:t> 프로토콜이 상이할 것으로 생각됨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이종 블록체인간은 트랜잭션이나 토큰을 교환할 수 있는 것이 중요한 요구사항 중 하나임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1919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첫번째 방법은 </a:t>
            </a:r>
            <a:r>
              <a:rPr lang="en-US" altLang="ko-KR" baseline="0" dirty="0">
                <a:ea typeface="맑은 고딕"/>
              </a:rPr>
              <a:t>Native </a:t>
            </a:r>
            <a:r>
              <a:rPr lang="en-US" altLang="ko-KR" baseline="0" dirty="0" err="1">
                <a:ea typeface="맑은 고딕"/>
              </a:rPr>
              <a:t>protoco</a:t>
            </a:r>
            <a:r>
              <a:rPr lang="ko-KR" altLang="en-US" baseline="0" dirty="0">
                <a:ea typeface="맑은 고딕"/>
              </a:rPr>
              <a:t>을 쓰는 것임</a:t>
            </a:r>
            <a:r>
              <a:rPr lang="en-US" altLang="ko-KR" baseline="0" dirty="0">
                <a:ea typeface="맑은 고딕"/>
              </a:rPr>
              <a:t>.</a:t>
            </a: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이것은 두 국가가 동일한 프로토콜을 사용하면 효과적으로 </a:t>
            </a:r>
            <a:r>
              <a:rPr lang="ko-KR" altLang="en-US" baseline="0" dirty="0" err="1">
                <a:ea typeface="맑은 고딕"/>
              </a:rPr>
              <a:t>적용가능함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관련 프로젝트 중 코스모스가 주목 받고 있음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코스모스 </a:t>
            </a:r>
            <a:r>
              <a:rPr lang="ko-KR" altLang="en-US" baseline="0" dirty="0" err="1">
                <a:ea typeface="맑은 고딕"/>
              </a:rPr>
              <a:t>블록체인</a:t>
            </a:r>
            <a:r>
              <a:rPr lang="ko-KR" altLang="en-US" baseline="0" dirty="0">
                <a:ea typeface="맑은 고딕"/>
              </a:rPr>
              <a:t> 내에 자체적인 비즈니스 </a:t>
            </a:r>
            <a:r>
              <a:rPr lang="ko-KR" altLang="en-US" baseline="0" dirty="0" err="1">
                <a:ea typeface="맑은 고딕"/>
              </a:rPr>
              <a:t>로직에</a:t>
            </a:r>
            <a:r>
              <a:rPr lang="ko-KR" altLang="en-US" baseline="0" dirty="0">
                <a:ea typeface="맑은 고딕"/>
              </a:rPr>
              <a:t> 맞는 </a:t>
            </a:r>
            <a:r>
              <a:rPr lang="en-US" altLang="ko-KR" baseline="0" dirty="0">
                <a:ea typeface="맑은 고딕"/>
              </a:rPr>
              <a:t>CBDC </a:t>
            </a:r>
            <a:r>
              <a:rPr lang="ko-KR" altLang="en-US" baseline="0" dirty="0">
                <a:ea typeface="맑은 고딕"/>
              </a:rPr>
              <a:t>시스템을 개발하고 연동하는 것이 가능함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1767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동일한 </a:t>
            </a:r>
            <a:r>
              <a:rPr lang="ko-KR" altLang="en-US" baseline="0" dirty="0" err="1">
                <a:ea typeface="맑은 고딕"/>
              </a:rPr>
              <a:t>블록체인</a:t>
            </a:r>
            <a:r>
              <a:rPr lang="en-US" altLang="ko-KR" baseline="0" dirty="0">
                <a:ea typeface="맑은 고딕"/>
              </a:rPr>
              <a:t>, </a:t>
            </a:r>
            <a:r>
              <a:rPr lang="ko-KR" altLang="en-US" baseline="0" dirty="0">
                <a:ea typeface="맑은 고딕"/>
              </a:rPr>
              <a:t>예를 들어 코스모스를 사용한다고 가정 시 동작 과정</a:t>
            </a:r>
            <a:r>
              <a:rPr lang="en-US" altLang="ko-KR" baseline="0" dirty="0">
                <a:ea typeface="맑은 고딕"/>
              </a:rPr>
              <a:t>	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7893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하지만 표준 프로토콜이 정립되지 않는 이상 대부분의 국가에서는 이종 </a:t>
            </a:r>
            <a:r>
              <a:rPr lang="ko-KR" altLang="en-US" baseline="0" dirty="0" err="1">
                <a:ea typeface="맑은 고딕"/>
              </a:rPr>
              <a:t>블록체인을</a:t>
            </a:r>
            <a:r>
              <a:rPr lang="ko-KR" altLang="en-US" baseline="0" dirty="0">
                <a:ea typeface="맑은 고딕"/>
              </a:rPr>
              <a:t> 사용할 것으로 예상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현재 이종 블록체인간에 주로 사용하는 </a:t>
            </a:r>
            <a:r>
              <a:rPr lang="ko-KR" altLang="en-US" baseline="0" dirty="0" err="1">
                <a:ea typeface="맑은 고딕"/>
              </a:rPr>
              <a:t>브릿지</a:t>
            </a:r>
            <a:r>
              <a:rPr lang="ko-KR" altLang="en-US" baseline="0" dirty="0">
                <a:ea typeface="맑은 고딕"/>
              </a:rPr>
              <a:t> 방식을 도입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endParaRPr lang="en-US" baseline="0" dirty="0">
              <a:ea typeface="맑은 고딕"/>
            </a:endParaRPr>
          </a:p>
          <a:p>
            <a:pPr>
              <a:defRPr/>
            </a:pPr>
            <a:endParaRPr lang="en-US" baseline="0" dirty="0">
              <a:ea typeface="맑은 고딕"/>
            </a:endParaRPr>
          </a:p>
          <a:p>
            <a:pPr>
              <a:defRPr/>
            </a:pPr>
            <a:r>
              <a:rPr lang="en-US" baseline="0" dirty="0">
                <a:ea typeface="맑은 고딕"/>
              </a:rPr>
              <a:t>Transaction 1: Value Transfer Request</a:t>
            </a:r>
            <a:r>
              <a:rPr lang="ko-KR" altLang="en-US" baseline="0" dirty="0">
                <a:ea typeface="맑은 고딕"/>
              </a:rPr>
              <a:t>를 하며 </a:t>
            </a:r>
            <a:r>
              <a:rPr lang="en-US" altLang="ko-KR" baseline="0" dirty="0">
                <a:ea typeface="맑은 고딕"/>
              </a:rPr>
              <a:t>CBDC</a:t>
            </a:r>
            <a:r>
              <a:rPr lang="ko-KR" altLang="en-US" baseline="0" dirty="0">
                <a:ea typeface="맑은 고딕"/>
              </a:rPr>
              <a:t>를 </a:t>
            </a:r>
            <a:r>
              <a:rPr lang="ko-KR" altLang="en-US" baseline="0" dirty="0" err="1">
                <a:ea typeface="맑은 고딕"/>
              </a:rPr>
              <a:t>컨트랙트에</a:t>
            </a:r>
            <a:r>
              <a:rPr lang="ko-KR" altLang="en-US" baseline="0" dirty="0">
                <a:ea typeface="맑은 고딕"/>
              </a:rPr>
              <a:t> 보관함</a:t>
            </a:r>
            <a:endParaRPr lang="en-US" baseline="0" dirty="0">
              <a:ea typeface="맑은 고딕"/>
            </a:endParaRPr>
          </a:p>
          <a:p>
            <a:pPr>
              <a:defRPr/>
            </a:pPr>
            <a:r>
              <a:rPr lang="en-US" baseline="0" dirty="0">
                <a:ea typeface="맑은 고딕"/>
              </a:rPr>
              <a:t>Event : chain A</a:t>
            </a:r>
            <a:r>
              <a:rPr lang="ko-KR" altLang="en-US" baseline="0" dirty="0">
                <a:ea typeface="맑은 고딕"/>
              </a:rPr>
              <a:t>에서 </a:t>
            </a:r>
            <a:r>
              <a:rPr lang="en-US" altLang="ko-KR" baseline="0" dirty="0">
                <a:ea typeface="맑은 고딕"/>
              </a:rPr>
              <a:t>chain B</a:t>
            </a:r>
            <a:r>
              <a:rPr lang="ko-KR" altLang="en-US" baseline="0" dirty="0">
                <a:ea typeface="맑은 고딕"/>
              </a:rPr>
              <a:t>로 전송하겠다 이벤트를 생성함 </a:t>
            </a:r>
            <a:r>
              <a:rPr lang="en-US" altLang="ko-KR" baseline="0" dirty="0">
                <a:ea typeface="맑은 고딕"/>
              </a:rPr>
              <a:t>(</a:t>
            </a:r>
            <a:r>
              <a:rPr lang="ko-KR" altLang="en-US" baseline="0" dirty="0">
                <a:ea typeface="맑은 고딕"/>
              </a:rPr>
              <a:t>트랜잭션은 단일 노드에서의 </a:t>
            </a:r>
            <a:r>
              <a:rPr lang="en-US" altLang="ko-KR" baseline="0" dirty="0">
                <a:ea typeface="맑은 고딕"/>
              </a:rPr>
              <a:t>state</a:t>
            </a:r>
            <a:r>
              <a:rPr lang="ko-KR" altLang="en-US" baseline="0" dirty="0">
                <a:ea typeface="맑은 고딕"/>
              </a:rPr>
              <a:t>를 변경시키는 수단이므로</a:t>
            </a:r>
            <a:r>
              <a:rPr lang="en-US" altLang="ko-KR" baseline="0" dirty="0">
                <a:ea typeface="맑은 고딕"/>
              </a:rPr>
              <a:t>, Event</a:t>
            </a:r>
            <a:r>
              <a:rPr lang="ko-KR" altLang="en-US" baseline="0" dirty="0">
                <a:ea typeface="맑은 고딕"/>
              </a:rPr>
              <a:t>는 다른 노드의 것을 변경시키길 요청하는 것이니까</a:t>
            </a:r>
            <a:r>
              <a:rPr lang="en-US" altLang="ko-KR" baseline="0" dirty="0">
                <a:ea typeface="맑은 고딕"/>
              </a:rPr>
              <a:t>)</a:t>
            </a:r>
          </a:p>
          <a:p>
            <a:pPr>
              <a:defRPr/>
            </a:pPr>
            <a:r>
              <a:rPr lang="en-US" altLang="ko-KR" baseline="0" dirty="0">
                <a:ea typeface="맑은 고딕"/>
              </a:rPr>
              <a:t>P2P : </a:t>
            </a:r>
            <a:r>
              <a:rPr lang="ko-KR" altLang="en-US" baseline="0" dirty="0">
                <a:ea typeface="맑은 고딕"/>
              </a:rPr>
              <a:t>노드 간 통신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r>
              <a:rPr lang="en-US" altLang="ko-KR" baseline="0" dirty="0">
                <a:ea typeface="맑은 고딕"/>
              </a:rPr>
              <a:t>Transaction 2: Chain B</a:t>
            </a:r>
            <a:r>
              <a:rPr lang="ko-KR" altLang="en-US" baseline="0" dirty="0">
                <a:ea typeface="맑은 고딕"/>
              </a:rPr>
              <a:t>에 있는 </a:t>
            </a:r>
            <a:r>
              <a:rPr lang="en-US" altLang="ko-KR" baseline="0" dirty="0">
                <a:ea typeface="맑은 고딕"/>
              </a:rPr>
              <a:t>CBDC</a:t>
            </a:r>
            <a:r>
              <a:rPr lang="ko-KR" altLang="en-US" baseline="0" dirty="0">
                <a:ea typeface="맑은 고딕"/>
              </a:rPr>
              <a:t>를 </a:t>
            </a:r>
            <a:r>
              <a:rPr lang="en-US" altLang="ko-KR" baseline="0" dirty="0">
                <a:ea typeface="맑은 고딕"/>
              </a:rPr>
              <a:t>Bob</a:t>
            </a:r>
            <a:r>
              <a:rPr lang="ko-KR" altLang="en-US" baseline="0" dirty="0">
                <a:ea typeface="맑은 고딕"/>
              </a:rPr>
              <a:t>에게 전송하기를 요청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13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ko-KR" altLang="en-US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29FF2-5533-40FC-8AEA-E097920589FF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823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aseline="0" dirty="0">
                <a:ea typeface="맑은 고딕"/>
              </a:rPr>
              <a:t>CBDC </a:t>
            </a:r>
            <a:r>
              <a:rPr lang="ko-KR" altLang="en-US" baseline="0" dirty="0">
                <a:ea typeface="맑은 고딕"/>
              </a:rPr>
              <a:t>저변확대를 위해 프라이버시에 대한 연구가 필요함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프라이버시는 크게 두가지로 나뉨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0375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9866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aseline="0" dirty="0">
                <a:ea typeface="맑은 고딕"/>
              </a:rPr>
              <a:t>PKI </a:t>
            </a:r>
            <a:r>
              <a:rPr lang="ko-KR" altLang="en-US" baseline="0" dirty="0">
                <a:ea typeface="맑은 고딕"/>
              </a:rPr>
              <a:t>시스템을 구현하기 위한 스마트 </a:t>
            </a:r>
            <a:r>
              <a:rPr lang="ko-KR" altLang="en-US" baseline="0" dirty="0" err="1">
                <a:ea typeface="맑은 고딕"/>
              </a:rPr>
              <a:t>컨트랙트</a:t>
            </a:r>
            <a:r>
              <a:rPr lang="ko-KR" altLang="en-US" baseline="0" dirty="0">
                <a:ea typeface="맑은 고딕"/>
              </a:rPr>
              <a:t> 알고리즘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26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755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205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391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085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288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492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5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6048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694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aseline="0" dirty="0" err="1">
                <a:ea typeface="맑은 고딕"/>
              </a:rPr>
              <a:t>ByteCode</a:t>
            </a:r>
            <a:r>
              <a:rPr lang="en-US" baseline="0" dirty="0">
                <a:ea typeface="맑은 고딕"/>
              </a:rPr>
              <a:t> size 26,052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479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7524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회로 생성 및 </a:t>
            </a:r>
            <a:r>
              <a:rPr lang="en-US" altLang="ko-KR" baseline="0" dirty="0">
                <a:ea typeface="맑은 고딕"/>
              </a:rPr>
              <a:t>Trusted Setup</a:t>
            </a:r>
          </a:p>
          <a:p>
            <a:pPr>
              <a:defRPr/>
            </a:pPr>
            <a:r>
              <a:rPr lang="en-US" baseline="0" dirty="0">
                <a:ea typeface="맑은 고딕"/>
              </a:rPr>
              <a:t>Trusted Setup</a:t>
            </a:r>
            <a:r>
              <a:rPr lang="ko-KR" altLang="en-US" baseline="0" dirty="0">
                <a:ea typeface="맑은 고딕"/>
              </a:rPr>
              <a:t>은 </a:t>
            </a:r>
            <a:r>
              <a:rPr lang="en-US" altLang="ko-KR" baseline="0" dirty="0">
                <a:ea typeface="맑은 고딕"/>
              </a:rPr>
              <a:t>Prover </a:t>
            </a:r>
            <a:r>
              <a:rPr lang="ko-KR" altLang="en-US" baseline="0" dirty="0">
                <a:ea typeface="맑은 고딕"/>
              </a:rPr>
              <a:t>가 </a:t>
            </a:r>
            <a:r>
              <a:rPr lang="ko-KR" altLang="en-US" baseline="0" dirty="0" err="1">
                <a:ea typeface="맑은 고딕"/>
              </a:rPr>
              <a:t>치팅을</a:t>
            </a:r>
            <a:r>
              <a:rPr lang="ko-KR" altLang="en-US" baseline="0" dirty="0">
                <a:ea typeface="맑은 고딕"/>
              </a:rPr>
              <a:t> 하거나 </a:t>
            </a:r>
            <a:r>
              <a:rPr lang="en-US" altLang="ko-KR" baseline="0" dirty="0">
                <a:ea typeface="맑은 고딕"/>
              </a:rPr>
              <a:t>Fake proof </a:t>
            </a:r>
            <a:r>
              <a:rPr lang="ko-KR" altLang="en-US" baseline="0" dirty="0">
                <a:ea typeface="맑은 고딕"/>
              </a:rPr>
              <a:t>생성을 막고</a:t>
            </a:r>
            <a:r>
              <a:rPr lang="en-US" altLang="ko-KR" baseline="0" dirty="0">
                <a:ea typeface="맑은 고딕"/>
              </a:rPr>
              <a:t>, </a:t>
            </a:r>
            <a:r>
              <a:rPr lang="en-US" altLang="ko-KR" baseline="0" dirty="0" err="1">
                <a:ea typeface="맑은 고딕"/>
              </a:rPr>
              <a:t>verifie</a:t>
            </a:r>
            <a:r>
              <a:rPr lang="ko-KR" altLang="en-US" baseline="0" dirty="0">
                <a:ea typeface="맑은 고딕"/>
              </a:rPr>
              <a:t>가 무엇이 </a:t>
            </a:r>
            <a:r>
              <a:rPr lang="en-US" altLang="ko-KR" baseline="0" dirty="0">
                <a:ea typeface="맑은 고딕"/>
              </a:rPr>
              <a:t>proven </a:t>
            </a:r>
            <a:r>
              <a:rPr lang="ko-KR" altLang="en-US" baseline="0" dirty="0">
                <a:ea typeface="맑은 고딕"/>
              </a:rPr>
              <a:t>되는 지를 알고 있어야 하기 때문에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8352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39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138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349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Summary </a:t>
            </a:r>
            <a:r>
              <a:rPr lang="ko-KR" altLang="en-US" dirty="0"/>
              <a:t>추가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10D82-A774-4BC6-9FAC-E935AA01062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4492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93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aseline="0" dirty="0">
                <a:ea typeface="맑은 고딕"/>
              </a:rPr>
              <a:t>1</a:t>
            </a:r>
            <a:r>
              <a:rPr lang="ko-KR" altLang="en-US" baseline="0" dirty="0" err="1">
                <a:ea typeface="맑은 고딕"/>
              </a:rPr>
              <a:t>만원권</a:t>
            </a:r>
            <a:r>
              <a:rPr lang="ko-KR" altLang="en-US" baseline="0" dirty="0">
                <a:ea typeface="맑은 고딕"/>
              </a:rPr>
              <a:t> </a:t>
            </a:r>
            <a:r>
              <a:rPr lang="ko-KR" altLang="en-US" baseline="0" dirty="0" err="1">
                <a:ea typeface="맑은 고딕"/>
              </a:rPr>
              <a:t>발행비용</a:t>
            </a:r>
            <a:r>
              <a:rPr lang="ko-KR" altLang="en-US" baseline="0" dirty="0">
                <a:ea typeface="맑은 고딕"/>
              </a:rPr>
              <a:t> </a:t>
            </a:r>
            <a:r>
              <a:rPr lang="en-US" altLang="ko-KR" baseline="0" dirty="0">
                <a:ea typeface="맑은 고딕"/>
              </a:rPr>
              <a:t>: 200</a:t>
            </a:r>
            <a:r>
              <a:rPr lang="ko-KR" altLang="en-US" baseline="0" dirty="0">
                <a:ea typeface="맑은 고딕"/>
              </a:rPr>
              <a:t>원</a:t>
            </a:r>
            <a:r>
              <a:rPr lang="en-US" altLang="ko-KR" baseline="0" dirty="0">
                <a:ea typeface="맑은 고딕"/>
              </a:rPr>
              <a:t>, </a:t>
            </a:r>
            <a:r>
              <a:rPr lang="ko-KR" altLang="en-US" baseline="0" dirty="0">
                <a:ea typeface="맑은 고딕"/>
              </a:rPr>
              <a:t>한은에서는 점진적으로 신권 발행 비율을 줄이는 중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35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소스 추가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endParaRPr lang="en-US" baseline="0" dirty="0">
              <a:ea typeface="맑은 고딕"/>
            </a:endParaRPr>
          </a:p>
          <a:p>
            <a:pPr>
              <a:defRPr/>
            </a:pPr>
            <a:r>
              <a:rPr lang="en-US" altLang="ko-KR" baseline="0" dirty="0">
                <a:ea typeface="맑은 고딕"/>
              </a:rPr>
              <a:t>32</a:t>
            </a:r>
            <a:r>
              <a:rPr lang="ko-KR" altLang="en-US" baseline="0" dirty="0">
                <a:ea typeface="맑은 고딕"/>
              </a:rPr>
              <a:t> </a:t>
            </a:r>
            <a:r>
              <a:rPr lang="en-US" altLang="ko-KR" baseline="0" dirty="0">
                <a:ea typeface="맑은 고딕"/>
              </a:rPr>
              <a:t>–</a:t>
            </a:r>
            <a:r>
              <a:rPr lang="ko-KR" altLang="en-US" baseline="0" dirty="0">
                <a:ea typeface="맑은 고딕"/>
              </a:rPr>
              <a:t> </a:t>
            </a:r>
            <a:r>
              <a:rPr lang="en-US" altLang="ko-KR" baseline="0" dirty="0">
                <a:ea typeface="맑은 고딕"/>
              </a:rPr>
              <a:t>28</a:t>
            </a:r>
            <a:r>
              <a:rPr lang="ko-KR" altLang="en-US" baseline="0" dirty="0">
                <a:ea typeface="맑은 고딕"/>
              </a:rPr>
              <a:t> </a:t>
            </a:r>
            <a:r>
              <a:rPr lang="en-US" altLang="ko-KR" baseline="0" dirty="0">
                <a:ea typeface="맑은 고딕"/>
              </a:rPr>
              <a:t>-24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000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581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소스 추가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70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 baseline="0" dirty="0">
                <a:ea typeface="맑은 고딕"/>
              </a:rPr>
              <a:t>간격 수정</a:t>
            </a:r>
            <a:endParaRPr lang="en-US" altLang="ko-KR" baseline="0" dirty="0">
              <a:ea typeface="맑은 고딕"/>
            </a:endParaRPr>
          </a:p>
          <a:p>
            <a:pPr>
              <a:defRPr/>
            </a:pPr>
            <a:endParaRPr lang="en-US" baseline="0" dirty="0">
              <a:ea typeface="맑은 고딕"/>
            </a:endParaRPr>
          </a:p>
          <a:p>
            <a:pPr>
              <a:defRPr/>
            </a:pPr>
            <a:r>
              <a:rPr lang="ko-KR" altLang="en-US" baseline="0" dirty="0">
                <a:ea typeface="맑은 고딕"/>
              </a:rPr>
              <a:t>한국 추가 </a:t>
            </a:r>
            <a:r>
              <a:rPr lang="en-US" altLang="ko-KR" baseline="0" dirty="0">
                <a:ea typeface="맑은 고딕"/>
              </a:rPr>
              <a:t>–</a:t>
            </a:r>
            <a:r>
              <a:rPr lang="ko-KR" altLang="en-US" baseline="0" dirty="0">
                <a:ea typeface="맑은 고딕"/>
              </a:rPr>
              <a:t> 리서치 단계 </a:t>
            </a:r>
            <a:r>
              <a:rPr lang="en-US" altLang="ko-KR" baseline="0" dirty="0">
                <a:ea typeface="맑은 고딕"/>
              </a:rPr>
              <a:t>(EU</a:t>
            </a:r>
            <a:r>
              <a:rPr lang="ko-KR" altLang="en-US" baseline="0" dirty="0">
                <a:ea typeface="맑은 고딕"/>
              </a:rPr>
              <a:t>와 유사</a:t>
            </a:r>
            <a:r>
              <a:rPr lang="en-US" altLang="ko-KR" baseline="0" dirty="0">
                <a:ea typeface="맑은 고딕"/>
              </a:rPr>
              <a:t>)</a:t>
            </a:r>
          </a:p>
          <a:p>
            <a:pPr>
              <a:defRPr/>
            </a:pPr>
            <a:r>
              <a:rPr lang="ko-KR" altLang="en-US" baseline="0" dirty="0" err="1">
                <a:ea typeface="맑은 고딕"/>
              </a:rPr>
              <a:t>카카오하고</a:t>
            </a:r>
            <a:r>
              <a:rPr lang="ko-KR" altLang="en-US" baseline="0" dirty="0">
                <a:ea typeface="맑은 고딕"/>
              </a:rPr>
              <a:t> 확인</a:t>
            </a: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70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baseline="0" dirty="0"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DE30E-BEA1-4274-ACA5-75577947903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26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28"/>
            <a:ext cx="12192000" cy="623416"/>
          </a:xfrm>
          <a:solidFill>
            <a:srgbClr val="000099">
              <a:alpha val="90000"/>
            </a:srgbClr>
          </a:solidFill>
        </p:spPr>
        <p:txBody>
          <a:bodyPr/>
          <a:lstStyle>
            <a:lvl1pPr algn="l">
              <a:defRPr sz="36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  <a:prstGeom prst="rect">
            <a:avLst/>
          </a:prstGeom>
        </p:spPr>
        <p:txBody>
          <a:bodyPr>
            <a:normAutofit/>
          </a:bodyPr>
          <a:lstStyle>
            <a:lvl1pPr algn="l" latinLnBrk="0">
              <a:buFont typeface="Wingdings" pitchFamily="2" charset="2"/>
              <a:buChar char="§"/>
              <a:defRPr sz="2800" b="0" baseline="0">
                <a:solidFill>
                  <a:srgbClr val="000099"/>
                </a:solidFill>
                <a:latin typeface="Verdana" panose="020B0604030504040204" pitchFamily="34" charset="0"/>
                <a:ea typeface="HY헤드라인M" panose="02030600000101010101" pitchFamily="18" charset="-127"/>
                <a:cs typeface="Arial" pitchFamily="34" charset="0"/>
              </a:defRPr>
            </a:lvl1pPr>
            <a:lvl2pPr algn="l" latinLnBrk="0">
              <a:buFont typeface="Arial" pitchFamily="34" charset="0"/>
              <a:buChar char="•"/>
              <a:defRPr sz="2400" b="0" baseline="0">
                <a:latin typeface="Verdana" panose="020B0604030504040204" pitchFamily="34" charset="0"/>
                <a:ea typeface="HY헤드라인M" panose="02030600000101010101" pitchFamily="18" charset="-127"/>
                <a:cs typeface="Arial" pitchFamily="34" charset="0"/>
              </a:defRPr>
            </a:lvl2pPr>
            <a:lvl3pPr algn="l" latinLnBrk="0">
              <a:buFont typeface="Arial" pitchFamily="34" charset="0"/>
              <a:buChar char="−"/>
              <a:defRPr sz="2000" b="0" baseline="0">
                <a:latin typeface="Verdana" panose="020B0604030504040204" pitchFamily="34" charset="0"/>
                <a:ea typeface="HY헤드라인M" panose="02030600000101010101" pitchFamily="18" charset="-127"/>
                <a:cs typeface="Arial" pitchFamily="34" charset="0"/>
              </a:defRPr>
            </a:lvl3pPr>
            <a:lvl4pPr algn="l" latinLnBrk="0">
              <a:defRPr sz="1800" b="0" baseline="0">
                <a:latin typeface="Verdana" panose="020B0604030504040204" pitchFamily="34" charset="0"/>
                <a:ea typeface="HY헤드라인M" panose="02030600000101010101" pitchFamily="18" charset="-127"/>
                <a:cs typeface="Arial" pitchFamily="34" charset="0"/>
              </a:defRPr>
            </a:lvl4pPr>
            <a:lvl5pPr algn="l" latinLnBrk="0">
              <a:defRPr sz="1600" b="0" baseline="0">
                <a:latin typeface="Verdana" panose="020B0604030504040204" pitchFamily="34" charset="0"/>
                <a:ea typeface="HY헤드라인M" panose="02030600000101010101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 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06681" y="0"/>
            <a:ext cx="1985318" cy="6206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69371E5-2F84-4E9F-8CCD-1A369140E5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42856" y="70338"/>
            <a:ext cx="1762159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375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047715" y="3500438"/>
            <a:ext cx="10191821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/>
              <a:t>Name</a:t>
            </a:r>
            <a:br>
              <a:rPr lang="en-US" altLang="ko-KR"/>
            </a:br>
            <a:r>
              <a:rPr lang="en-US" altLang="ko-KR"/>
              <a:t>DPNM Lab.</a:t>
            </a:r>
            <a:br>
              <a:rPr lang="en-US" altLang="ko-KR"/>
            </a:br>
            <a:br>
              <a:rPr lang="en-US" altLang="ko-KR"/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/>
              <a:t>2009. </a:t>
            </a:r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619200" y="500042"/>
            <a:ext cx="10953600" cy="2642400"/>
          </a:xfrm>
          <a:prstGeom prst="roundRect">
            <a:avLst>
              <a:gd name="adj" fmla="val 8387"/>
            </a:avLst>
          </a:prstGeom>
          <a:solidFill>
            <a:schemeClr val="accent1">
              <a:alpha val="9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282527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086691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9005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047715" y="3500438"/>
            <a:ext cx="10191821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/>
              <a:t>Name</a:t>
            </a:r>
            <a:br>
              <a:rPr lang="en-US" altLang="ko-KR"/>
            </a:br>
            <a:r>
              <a:rPr lang="en-US" altLang="ko-KR"/>
              <a:t>DPNM Lab.</a:t>
            </a:r>
            <a:br>
              <a:rPr lang="en-US" altLang="ko-KR"/>
            </a:br>
            <a:br>
              <a:rPr lang="en-US" altLang="ko-KR"/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/>
              <a:t>2009. </a:t>
            </a:r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557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047715" y="3500438"/>
            <a:ext cx="10191821" cy="264320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ctr" rtl="0" eaLnBrk="1" fontAlgn="auto" latinLnBrk="1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lang="ko-KR" altLang="en-US" sz="22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/>
              <a:t>Name</a:t>
            </a:r>
            <a:br>
              <a:rPr lang="en-US" altLang="ko-KR"/>
            </a:br>
            <a:r>
              <a:rPr lang="en-US" altLang="ko-KR"/>
              <a:t>DPNM Lab.</a:t>
            </a:r>
            <a:br>
              <a:rPr lang="en-US" altLang="ko-KR"/>
            </a:br>
            <a:br>
              <a:rPr lang="en-US" altLang="ko-KR"/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Dept. of Computer Science and Engineering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POSTECH, Korea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mail@postech.ac.kr</a:t>
            </a: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en-US" altLang="ko-KR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/>
              <a:t>2009. </a:t>
            </a:r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0" y="0"/>
            <a:ext cx="12192000" cy="321297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0800" cap="rnd" cmpd="thickThin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7441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사용자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74793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719403" y="548680"/>
            <a:ext cx="10753195" cy="2736304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719403" y="3284984"/>
            <a:ext cx="10753195" cy="1008112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9403" y="4293096"/>
            <a:ext cx="10753195" cy="651806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911424" y="709712"/>
            <a:ext cx="10369152" cy="2431256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r>
              <a:rPr lang="en-US" altLang="ko-KR" err="1"/>
              <a:t>asdfasdf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911424" y="3441502"/>
            <a:ext cx="10369152" cy="639762"/>
          </a:xfrm>
        </p:spPr>
        <p:txBody>
          <a:bodyPr anchor="ctr">
            <a:norm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부제목</a:t>
            </a:r>
          </a:p>
        </p:txBody>
      </p:sp>
      <p:sp>
        <p:nvSpPr>
          <p:cNvPr id="1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911425" y="4437113"/>
            <a:ext cx="10369151" cy="360040"/>
          </a:xfrm>
        </p:spPr>
        <p:txBody>
          <a:bodyPr anchor="ctr"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텍스트를 입력합니다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12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313268"/>
            <a:ext cx="10972800" cy="719666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99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defRPr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41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92696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2248"/>
            <a:ext cx="12192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           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endParaRPr kumimoji="0" lang="ko-KR" altLang="en-US" sz="1400" b="1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240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73" r:id="rId3"/>
    <p:sldLayoutId id="2147483666" r:id="rId4"/>
    <p:sldLayoutId id="2147483667" r:id="rId5"/>
    <p:sldLayoutId id="2147483668" r:id="rId6"/>
    <p:sldLayoutId id="2147483669" r:id="rId7"/>
  </p:sldLayoutIdLst>
  <p:transition>
    <p:fade/>
  </p:transition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lang="ko-KR" altLang="en-US" sz="3600" b="1" i="0" kern="1200" baseline="0" dirty="0" smtClean="0">
          <a:solidFill>
            <a:schemeClr val="bg1"/>
          </a:solidFill>
          <a:latin typeface="Arial" pitchFamily="34" charset="0"/>
          <a:ea typeface="HY헤드라인M" pitchFamily="18" charset="-127"/>
          <a:cs typeface="Arial Unicode MS" pitchFamily="50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 Unicode MS" pitchFamily="50" charset="-127"/>
          <a:ea typeface="Arial Unicode MS" pitchFamily="50" charset="-127"/>
          <a:cs typeface="Arial Unicode MS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ea"/>
          <a:ea typeface="+mn-ea"/>
          <a:cs typeface="Arial Unicode MS" pitchFamily="50" charset="-127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98312" y="274638"/>
            <a:ext cx="10984089" cy="76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572272"/>
            <a:ext cx="12192000" cy="285752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en-US" altLang="ko-KR" sz="1400" b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  DPNM,</a:t>
            </a:r>
            <a:r>
              <a:rPr kumimoji="0" lang="en-US" altLang="ko-KR" sz="1400" b="1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kumimoji="0" lang="en-US" altLang="ko-KR" sz="1400" b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POSTECH						    	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pPr algn="ctr">
                <a:defRPr/>
              </a:pPr>
              <a:t>‹#›</a:t>
            </a:fld>
            <a:r>
              <a:rPr kumimoji="0" lang="en-US" altLang="ko-KR" sz="1400" b="1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/39</a:t>
            </a:r>
            <a:endParaRPr kumimoji="0" lang="ko-KR" altLang="en-US" sz="1400" b="1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527382" y="235332"/>
            <a:ext cx="11137237" cy="856869"/>
          </a:xfrm>
          <a:prstGeom prst="rect">
            <a:avLst/>
          </a:prstGeom>
          <a:noFill/>
          <a:ln w="88900">
            <a:solidFill>
              <a:srgbClr val="00009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5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나눔고딕" pitchFamily="50" charset="-127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pnm.postech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6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10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35.png"/><Relationship Id="rId4" Type="http://schemas.openxmlformats.org/officeDocument/2006/relationships/hyperlink" Target="https://www.youtube.com/watch?v=hSa5LtzT070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36.PNG"/><Relationship Id="rId4" Type="http://schemas.openxmlformats.org/officeDocument/2006/relationships/hyperlink" Target="https://www.youtube.com/watch?v=hSa5LtzT07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3"/>
          <p:cNvSpPr txBox="1">
            <a:spLocks/>
          </p:cNvSpPr>
          <p:nvPr/>
        </p:nvSpPr>
        <p:spPr bwMode="auto">
          <a:xfrm>
            <a:off x="619200" y="500042"/>
            <a:ext cx="10953600" cy="2642400"/>
          </a:xfrm>
          <a:prstGeom prst="roundRect">
            <a:avLst>
              <a:gd name="adj" fmla="val 0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180000" tIns="46800" rIns="18000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ko-KR" altLang="en-US" sz="4400" b="1" i="0" kern="1200" baseline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 Unicode MS" pitchFamily="50" charset="-127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/>
                <a:ea typeface="맑은 고딕"/>
                <a:cs typeface="맑은 고딕"/>
              </a:defRPr>
            </a:lvl9pPr>
          </a:lstStyle>
          <a:p>
            <a:r>
              <a:rPr lang="en-US" altLang="ko-KR" sz="3600"/>
              <a:t>Design and Implementation of Central Bank Digital Currency using Blockchain </a:t>
            </a:r>
            <a:endParaRPr lang="en-US" sz="36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6" name="부제목 2"/>
          <p:cNvSpPr>
            <a:spLocks noGrp="1"/>
          </p:cNvSpPr>
          <p:nvPr>
            <p:ph type="subTitle" idx="1"/>
          </p:nvPr>
        </p:nvSpPr>
        <p:spPr>
          <a:xfrm>
            <a:off x="1208314" y="3361521"/>
            <a:ext cx="9775371" cy="309432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ko-KR" sz="2400" dirty="0" err="1"/>
              <a:t>Jungsu</a:t>
            </a:r>
            <a:r>
              <a:rPr lang="en-US" altLang="ko-KR" sz="2400" dirty="0"/>
              <a:t> Han</a:t>
            </a:r>
          </a:p>
          <a:p>
            <a:pPr>
              <a:defRPr/>
            </a:pPr>
            <a:endParaRPr lang="en-US" altLang="ko-KR" sz="2400" dirty="0"/>
          </a:p>
          <a:p>
            <a:pPr>
              <a:defRPr/>
            </a:pPr>
            <a:r>
              <a:rPr lang="en-US" altLang="ko-KR" sz="2000" dirty="0"/>
              <a:t>Supervisor: Prof. James Won-Ki Hong</a:t>
            </a:r>
            <a:endParaRPr lang="en-US" altLang="ko-KR" sz="2400" dirty="0"/>
          </a:p>
          <a:p>
            <a:pPr>
              <a:defRPr/>
            </a:pPr>
            <a:endParaRPr lang="en-US" altLang="ko-KR" sz="1200" dirty="0"/>
          </a:p>
          <a:p>
            <a:pPr>
              <a:defRPr/>
            </a:pPr>
            <a:r>
              <a:rPr lang="en-US" altLang="ko-KR" sz="2000" dirty="0"/>
              <a:t>Distributed Processing &amp; Network Management (DPNM) Lab.</a:t>
            </a:r>
          </a:p>
          <a:p>
            <a:pPr>
              <a:defRPr/>
            </a:pPr>
            <a:r>
              <a:rPr lang="en-US" altLang="ko-KR" sz="2000" dirty="0"/>
              <a:t>Dept. of Computer Science and Engineering</a:t>
            </a:r>
          </a:p>
          <a:p>
            <a:pPr>
              <a:defRPr/>
            </a:pPr>
            <a:r>
              <a:rPr lang="en-US" altLang="ko-KR" sz="2000" dirty="0"/>
              <a:t>POSTECH</a:t>
            </a:r>
          </a:p>
          <a:p>
            <a:pPr>
              <a:defRPr/>
            </a:pPr>
            <a:endParaRPr lang="en-US" altLang="ko-KR" sz="1200" dirty="0"/>
          </a:p>
          <a:p>
            <a:pPr>
              <a:defRPr/>
            </a:pPr>
            <a:r>
              <a:rPr lang="en-US" altLang="ko-KR" sz="1800" dirty="0"/>
              <a:t>saw1515@postech.ac.kr</a:t>
            </a:r>
          </a:p>
          <a:p>
            <a:pPr>
              <a:defRPr/>
            </a:pPr>
            <a:r>
              <a:rPr lang="en-US" altLang="ko-KR" sz="1800" dirty="0">
                <a:hlinkClick r:id="rId3"/>
              </a:rPr>
              <a:t>http://dpnm.postech.ac.kr</a:t>
            </a:r>
            <a:endParaRPr lang="en-US" altLang="ko-KR" sz="1800" dirty="0"/>
          </a:p>
          <a:p>
            <a:pPr>
              <a:defRPr/>
            </a:pPr>
            <a:endParaRPr lang="en-US" altLang="ko-KR" sz="2800" dirty="0"/>
          </a:p>
        </p:txBody>
      </p:sp>
    </p:spTree>
  </p:cSld>
  <p:clrMapOvr>
    <a:masterClrMapping/>
  </p:clrMapOvr>
  <p:transition advTm="14038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Background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erdana"/>
                <a:ea typeface="Verdana"/>
                <a:cs typeface="Verdana"/>
              </a:rPr>
              <a:t>Global CBDC Trend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938106" y="1453414"/>
            <a:ext cx="1538439" cy="43313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00056" y="1453414"/>
            <a:ext cx="1538439" cy="43313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862006" y="1453414"/>
            <a:ext cx="1538439" cy="43313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/Pilot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849658" y="1453414"/>
            <a:ext cx="2333206" cy="43313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Commercialization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641778" y="1453414"/>
            <a:ext cx="0" cy="49889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622978" y="1453414"/>
            <a:ext cx="0" cy="49889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8596157" y="1453414"/>
            <a:ext cx="0" cy="49889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830625" y="1453414"/>
            <a:ext cx="0" cy="49889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1106032" y="1934837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Bahamas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7660902" y="2165683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9811311" y="2174057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직선 화살표 연결선 35"/>
          <p:cNvCxnSpPr>
            <a:stCxn id="34" idx="6"/>
          </p:cNvCxnSpPr>
          <p:nvPr/>
        </p:nvCxnSpPr>
        <p:spPr>
          <a:xfrm>
            <a:off x="7872657" y="2271561"/>
            <a:ext cx="19355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타원 36"/>
          <p:cNvSpPr/>
          <p:nvPr/>
        </p:nvSpPr>
        <p:spPr>
          <a:xfrm>
            <a:off x="7660902" y="2585713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9811310" y="2607997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직선 화살표 연결선 38"/>
          <p:cNvCxnSpPr>
            <a:cxnSpLocks/>
            <a:stCxn id="37" idx="6"/>
          </p:cNvCxnSpPr>
          <p:nvPr/>
        </p:nvCxnSpPr>
        <p:spPr>
          <a:xfrm>
            <a:off x="7872657" y="2691591"/>
            <a:ext cx="193551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7134724" y="3163191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8255228" y="3182005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직선 화살표 연결선 44"/>
          <p:cNvCxnSpPr>
            <a:stCxn id="43" idx="6"/>
          </p:cNvCxnSpPr>
          <p:nvPr/>
        </p:nvCxnSpPr>
        <p:spPr>
          <a:xfrm>
            <a:off x="7346479" y="3269069"/>
            <a:ext cx="90874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/>
          <p:cNvSpPr/>
          <p:nvPr/>
        </p:nvSpPr>
        <p:spPr>
          <a:xfrm>
            <a:off x="4993978" y="3881892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6963144" y="3881892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직선 화살표 연결선 50"/>
          <p:cNvCxnSpPr>
            <a:stCxn id="49" idx="6"/>
            <a:endCxn id="50" idx="2"/>
          </p:cNvCxnSpPr>
          <p:nvPr/>
        </p:nvCxnSpPr>
        <p:spPr>
          <a:xfrm>
            <a:off x="5205733" y="3987770"/>
            <a:ext cx="17574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5005539" y="4366037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6974705" y="4366037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직선 화살표 연결선 53"/>
          <p:cNvCxnSpPr>
            <a:stCxn id="52" idx="6"/>
            <a:endCxn id="53" idx="2"/>
          </p:cNvCxnSpPr>
          <p:nvPr/>
        </p:nvCxnSpPr>
        <p:spPr>
          <a:xfrm>
            <a:off x="5217294" y="4471915"/>
            <a:ext cx="17574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타원 54"/>
          <p:cNvSpPr/>
          <p:nvPr/>
        </p:nvSpPr>
        <p:spPr>
          <a:xfrm>
            <a:off x="4993978" y="4958575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6152143" y="4958574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직선 화살표 연결선 56"/>
          <p:cNvCxnSpPr>
            <a:stCxn id="55" idx="6"/>
          </p:cNvCxnSpPr>
          <p:nvPr/>
        </p:nvCxnSpPr>
        <p:spPr>
          <a:xfrm>
            <a:off x="5205733" y="5064453"/>
            <a:ext cx="93758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타원 60"/>
          <p:cNvSpPr/>
          <p:nvPr/>
        </p:nvSpPr>
        <p:spPr>
          <a:xfrm>
            <a:off x="3015109" y="6127307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4984275" y="6127307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직선 화살표 연결선 62"/>
          <p:cNvCxnSpPr>
            <a:stCxn id="61" idx="6"/>
            <a:endCxn id="62" idx="2"/>
          </p:cNvCxnSpPr>
          <p:nvPr/>
        </p:nvCxnSpPr>
        <p:spPr>
          <a:xfrm>
            <a:off x="3226864" y="6233185"/>
            <a:ext cx="17574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69905" y="1428003"/>
            <a:ext cx="13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4993978" y="5513698"/>
            <a:ext cx="211755" cy="21175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6152143" y="5513697"/>
            <a:ext cx="211755" cy="2117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직선 화살표 연결선 67"/>
          <p:cNvCxnSpPr>
            <a:stCxn id="66" idx="6"/>
          </p:cNvCxnSpPr>
          <p:nvPr/>
        </p:nvCxnSpPr>
        <p:spPr>
          <a:xfrm>
            <a:off x="5205733" y="5619576"/>
            <a:ext cx="93758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모서리가 둥근 직사각형 23">
            <a:extLst>
              <a:ext uri="{FF2B5EF4-FFF2-40B4-BE49-F238E27FC236}">
                <a16:creationId xmlns:a16="http://schemas.microsoft.com/office/drawing/2014/main" id="{3CFAF3B8-1804-486B-8DAB-EC2CBFAE2C49}"/>
              </a:ext>
            </a:extLst>
          </p:cNvPr>
          <p:cNvSpPr/>
          <p:nvPr/>
        </p:nvSpPr>
        <p:spPr>
          <a:xfrm>
            <a:off x="1106032" y="2512910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OECS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모서리가 둥근 직사각형 23">
            <a:extLst>
              <a:ext uri="{FF2B5EF4-FFF2-40B4-BE49-F238E27FC236}">
                <a16:creationId xmlns:a16="http://schemas.microsoft.com/office/drawing/2014/main" id="{2A416CBA-73B2-4E90-AEE1-93E0E25B1773}"/>
              </a:ext>
            </a:extLst>
          </p:cNvPr>
          <p:cNvSpPr/>
          <p:nvPr/>
        </p:nvSpPr>
        <p:spPr>
          <a:xfrm>
            <a:off x="1101189" y="3090715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모서리가 둥근 직사각형 23">
            <a:extLst>
              <a:ext uri="{FF2B5EF4-FFF2-40B4-BE49-F238E27FC236}">
                <a16:creationId xmlns:a16="http://schemas.microsoft.com/office/drawing/2014/main" id="{F8B0173B-2708-4D5E-AA11-45F5B5F611D8}"/>
              </a:ext>
            </a:extLst>
          </p:cNvPr>
          <p:cNvSpPr/>
          <p:nvPr/>
        </p:nvSpPr>
        <p:spPr>
          <a:xfrm>
            <a:off x="1101189" y="3668788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모서리가 둥근 직사각형 23">
            <a:extLst>
              <a:ext uri="{FF2B5EF4-FFF2-40B4-BE49-F238E27FC236}">
                <a16:creationId xmlns:a16="http://schemas.microsoft.com/office/drawing/2014/main" id="{8DFBD335-25DD-4C2E-AE7E-E0B9DD4BBF86}"/>
              </a:ext>
            </a:extLst>
          </p:cNvPr>
          <p:cNvSpPr/>
          <p:nvPr/>
        </p:nvSpPr>
        <p:spPr>
          <a:xfrm>
            <a:off x="1106032" y="4229115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</a:t>
            </a: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kong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모서리가 둥근 직사각형 23">
            <a:extLst>
              <a:ext uri="{FF2B5EF4-FFF2-40B4-BE49-F238E27FC236}">
                <a16:creationId xmlns:a16="http://schemas.microsoft.com/office/drawing/2014/main" id="{9858F3FC-F8D6-4F86-B222-981FF6C7E4C1}"/>
              </a:ext>
            </a:extLst>
          </p:cNvPr>
          <p:cNvSpPr/>
          <p:nvPr/>
        </p:nvSpPr>
        <p:spPr>
          <a:xfrm>
            <a:off x="1106032" y="4807188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모서리가 둥근 직사각형 23">
            <a:extLst>
              <a:ext uri="{FF2B5EF4-FFF2-40B4-BE49-F238E27FC236}">
                <a16:creationId xmlns:a16="http://schemas.microsoft.com/office/drawing/2014/main" id="{9859520F-5022-4E44-9701-A20FB0ED33F3}"/>
              </a:ext>
            </a:extLst>
          </p:cNvPr>
          <p:cNvSpPr/>
          <p:nvPr/>
        </p:nvSpPr>
        <p:spPr>
          <a:xfrm>
            <a:off x="1101189" y="5367515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모서리가 둥근 직사각형 23">
            <a:extLst>
              <a:ext uri="{FF2B5EF4-FFF2-40B4-BE49-F238E27FC236}">
                <a16:creationId xmlns:a16="http://schemas.microsoft.com/office/drawing/2014/main" id="{D7794B26-7247-4A7E-9122-C230010DA691}"/>
              </a:ext>
            </a:extLst>
          </p:cNvPr>
          <p:cNvSpPr/>
          <p:nvPr/>
        </p:nvSpPr>
        <p:spPr>
          <a:xfrm>
            <a:off x="1101189" y="5947549"/>
            <a:ext cx="1673257" cy="48923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endParaRPr lang="ko-KR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971377"/>
      </p:ext>
    </p:extLst>
  </p:cSld>
  <p:clrMapOvr>
    <a:masterClrMapping/>
  </p:clrMapOvr>
  <p:transition advTm="118617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Background</a:t>
            </a:r>
            <a:endParaRPr lang="en-US" altLang="ko-KR" sz="28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dirty="0">
                <a:latin typeface="Verdana"/>
                <a:ea typeface="Verdana"/>
                <a:cs typeface="Verdana"/>
              </a:rPr>
              <a:t>Wholesale CBDC vs Retail CBDC</a:t>
            </a:r>
            <a:endParaRPr lang="en-US" altLang="ko-KR" dirty="0">
              <a:solidFill>
                <a:schemeClr val="tx1"/>
              </a:solidFill>
              <a:ea typeface="맑은 고딕" panose="020B0503020000020004" pitchFamily="50" charset="-127"/>
            </a:endParaRPr>
          </a:p>
          <a:p>
            <a:pPr lvl="1" indent="-449263">
              <a:spcBef>
                <a:spcPts val="1000"/>
              </a:spcBef>
              <a:defRPr/>
            </a:pPr>
            <a:r>
              <a:rPr lang="en-US" altLang="ko-KR" b="1" dirty="0"/>
              <a:t>Wholesale CBDC</a:t>
            </a:r>
            <a:endParaRPr lang="en-US" altLang="ko-KR" b="1" dirty="0">
              <a:ea typeface="맑은 고딕" panose="020B0503020000020004" pitchFamily="50" charset="-127"/>
            </a:endParaRP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>
                <a:solidFill>
                  <a:srgbClr val="FF0000"/>
                </a:solidFill>
              </a:rPr>
              <a:t>Settlement of interbank transfers</a:t>
            </a:r>
            <a:r>
              <a:rPr lang="en-US" altLang="ko-KR" sz="2400" dirty="0"/>
              <a:t> and related wholesale transaction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Experiments on the application of distributed ledger technology to payments between financial institutions.</a:t>
            </a:r>
          </a:p>
          <a:p>
            <a:pPr lvl="2" indent="-449263">
              <a:spcBef>
                <a:spcPts val="1000"/>
              </a:spcBef>
              <a:defRPr/>
            </a:pPr>
            <a:endParaRPr lang="en-US" altLang="ko-KR" sz="2400" dirty="0">
              <a:ea typeface="맑은 고딕" panose="020B0503020000020004" pitchFamily="50" charset="-127"/>
            </a:endParaRPr>
          </a:p>
          <a:p>
            <a:pPr lvl="1" indent="-449263">
              <a:spcBef>
                <a:spcPts val="1000"/>
              </a:spcBef>
              <a:defRPr/>
            </a:pPr>
            <a:r>
              <a:rPr lang="en-US" altLang="ko-KR" b="1" dirty="0">
                <a:ea typeface="맑은 고딕" panose="020B0503020000020004" pitchFamily="50" charset="-127"/>
              </a:rPr>
              <a:t>Retail CBDC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>
                <a:solidFill>
                  <a:srgbClr val="FF0000"/>
                </a:solidFill>
                <a:ea typeface="맑은 고딕" panose="020B0503020000020004" pitchFamily="50" charset="-127"/>
              </a:rPr>
              <a:t>Digital extension of cash</a:t>
            </a:r>
            <a:r>
              <a:rPr lang="en-US" altLang="ko-KR" sz="2400" dirty="0">
                <a:ea typeface="맑은 고딕" panose="020B0503020000020004" pitchFamily="50" charset="-127"/>
              </a:rPr>
              <a:t> by all people and companies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Reviewed for the purpose of maintaining the stability of the payment and settlement system in countries where demand for cash decreases rapidly</a:t>
            </a:r>
            <a:endParaRPr lang="en-US" altLang="ko-KR" sz="2400" dirty="0"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321170"/>
      </p:ext>
    </p:extLst>
  </p:cSld>
  <p:clrMapOvr>
    <a:masterClrMapping/>
  </p:clrMapOvr>
  <p:transition advTm="118617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Background</a:t>
            </a:r>
            <a:endParaRPr lang="en-US" altLang="ko-KR" sz="28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dirty="0" err="1">
                <a:ea typeface="맑은 고딕" panose="020B0503020000020004" pitchFamily="50" charset="-127"/>
              </a:rPr>
              <a:t>Blockchain</a:t>
            </a:r>
            <a:r>
              <a:rPr lang="en-US" altLang="ko-KR" dirty="0">
                <a:ea typeface="맑은 고딕" panose="020B0503020000020004" pitchFamily="50" charset="-127"/>
              </a:rPr>
              <a:t>-based vs. Non-</a:t>
            </a:r>
            <a:r>
              <a:rPr lang="en-US" altLang="ko-KR" dirty="0" err="1">
                <a:ea typeface="맑은 고딕" panose="020B0503020000020004" pitchFamily="50" charset="-127"/>
              </a:rPr>
              <a:t>Blockchain</a:t>
            </a:r>
            <a:r>
              <a:rPr lang="en-US" altLang="ko-KR" dirty="0">
                <a:ea typeface="맑은 고딕" panose="020B0503020000020004" pitchFamily="50" charset="-127"/>
              </a:rPr>
              <a:t>-based CBDC</a:t>
            </a:r>
            <a:endParaRPr lang="en-US" altLang="ko-KR" sz="3200" dirty="0">
              <a:ea typeface="맑은 고딕" panose="020B0503020000020004" pitchFamily="50" charset="-127"/>
            </a:endParaRPr>
          </a:p>
          <a:p>
            <a:pPr lvl="1" indent="-449263">
              <a:spcBef>
                <a:spcPts val="1000"/>
              </a:spcBef>
              <a:defRPr/>
            </a:pPr>
            <a:r>
              <a:rPr lang="en-US" altLang="ko-KR" b="1" dirty="0" err="1"/>
              <a:t>Blockchain</a:t>
            </a:r>
            <a:r>
              <a:rPr lang="en-US" altLang="ko-KR" b="1" dirty="0"/>
              <a:t>-based CBDC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Excellent resilience 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Reduce operational risk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Reduce cost</a:t>
            </a:r>
          </a:p>
          <a:p>
            <a:pPr lvl="2" indent="-449263">
              <a:spcBef>
                <a:spcPts val="1000"/>
              </a:spcBef>
              <a:defRPr/>
            </a:pPr>
            <a:endParaRPr lang="en-US" altLang="ko-KR" sz="2400" dirty="0"/>
          </a:p>
          <a:p>
            <a:pPr lvl="1" indent="-449263">
              <a:spcBef>
                <a:spcPts val="1000"/>
              </a:spcBef>
              <a:defRPr/>
            </a:pPr>
            <a:r>
              <a:rPr lang="en-US" altLang="ko-KR" b="1" dirty="0"/>
              <a:t>Non-</a:t>
            </a:r>
            <a:r>
              <a:rPr lang="en-US" altLang="ko-KR" b="1" dirty="0" err="1"/>
              <a:t>Blockchain</a:t>
            </a:r>
            <a:r>
              <a:rPr lang="en-US" altLang="ko-KR" b="1" dirty="0"/>
              <a:t>-based CBDC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High performance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Full control of infrastructure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Easy to monitor and modify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037596"/>
      </p:ext>
    </p:extLst>
  </p:cSld>
  <p:clrMapOvr>
    <a:masterClrMapping/>
  </p:clrMapOvr>
  <p:transition advTm="118617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Background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dirty="0" err="1">
                <a:ea typeface="맑은 고딕" panose="020B0503020000020004" pitchFamily="50" charset="-127"/>
              </a:rPr>
              <a:t>Blockchain</a:t>
            </a:r>
            <a:r>
              <a:rPr lang="en-US" altLang="ko-KR" dirty="0">
                <a:ea typeface="맑은 고딕" panose="020B0503020000020004" pitchFamily="50" charset="-127"/>
              </a:rPr>
              <a:t> for CBDC</a:t>
            </a:r>
          </a:p>
          <a:p>
            <a:pPr marL="722312" lvl="1" indent="-457200">
              <a:spcBef>
                <a:spcPts val="1000"/>
              </a:spcBef>
              <a:buFontTx/>
              <a:buChar char="-"/>
              <a:defRPr/>
            </a:pPr>
            <a:r>
              <a:rPr lang="en-US" altLang="ko-KR" dirty="0"/>
              <a:t>R3 </a:t>
            </a:r>
            <a:r>
              <a:rPr lang="en-US" altLang="ko-KR" dirty="0" err="1"/>
              <a:t>Corda</a:t>
            </a:r>
            <a:r>
              <a:rPr lang="en-US" altLang="ko-KR" dirty="0"/>
              <a:t> [1], </a:t>
            </a:r>
            <a:r>
              <a:rPr lang="en-US" altLang="ko-KR" dirty="0" err="1"/>
              <a:t>Hyperledger</a:t>
            </a:r>
            <a:r>
              <a:rPr lang="en-US" altLang="ko-KR" dirty="0"/>
              <a:t> Fabric [2]</a:t>
            </a:r>
          </a:p>
          <a:p>
            <a:pPr marL="722312" lvl="1" indent="-457200">
              <a:spcBef>
                <a:spcPts val="1000"/>
              </a:spcBef>
              <a:buFontTx/>
              <a:buChar char="-"/>
              <a:defRPr/>
            </a:pPr>
            <a:r>
              <a:rPr lang="en-US" altLang="ko-KR" dirty="0"/>
              <a:t>Scalable and interoperable </a:t>
            </a:r>
            <a:r>
              <a:rPr lang="en-US" altLang="ko-KR" dirty="0" err="1"/>
              <a:t>Blockchain</a:t>
            </a:r>
            <a:r>
              <a:rPr lang="en-US" altLang="ko-KR" dirty="0"/>
              <a:t> [3,4] </a:t>
            </a:r>
          </a:p>
          <a:p>
            <a:pPr marL="722312" lvl="1" indent="-457200">
              <a:spcBef>
                <a:spcPts val="1000"/>
              </a:spcBef>
              <a:buFontTx/>
              <a:buChar char="-"/>
              <a:defRPr/>
            </a:pPr>
            <a:r>
              <a:rPr lang="en-US" altLang="ko-KR" dirty="0"/>
              <a:t>Multiple </a:t>
            </a:r>
            <a:r>
              <a:rPr lang="en-US" altLang="ko-KR" dirty="0" err="1"/>
              <a:t>Blockchain</a:t>
            </a:r>
            <a:r>
              <a:rPr lang="en-US" altLang="ko-KR" dirty="0"/>
              <a:t> architecture [5]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99505" y="5380535"/>
            <a:ext cx="1185205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/>
              <a:t>[1] </a:t>
            </a:r>
            <a:r>
              <a:rPr lang="en-US" altLang="ko-KR" sz="900" dirty="0" err="1"/>
              <a:t>Calle</a:t>
            </a:r>
            <a:r>
              <a:rPr lang="en-US" altLang="ko-KR" sz="900" dirty="0"/>
              <a:t>, G., &amp; </a:t>
            </a:r>
            <a:r>
              <a:rPr lang="en-US" altLang="ko-KR" sz="900" dirty="0" err="1"/>
              <a:t>Eidan</a:t>
            </a:r>
            <a:r>
              <a:rPr lang="en-US" altLang="ko-KR" sz="900" dirty="0"/>
              <a:t>, D., “Central Bank Digital Currency: an innovation in payments,” R3 White Paper, 2020.</a:t>
            </a:r>
          </a:p>
          <a:p>
            <a:r>
              <a:rPr lang="en-US" altLang="ko-KR" sz="900" dirty="0"/>
              <a:t>[2] </a:t>
            </a:r>
            <a:r>
              <a:rPr lang="en-US" altLang="ko-KR" sz="900" dirty="0" err="1"/>
              <a:t>Maharjan</a:t>
            </a:r>
            <a:r>
              <a:rPr lang="en-US" altLang="ko-KR" sz="900" dirty="0"/>
              <a:t>, S., </a:t>
            </a:r>
            <a:r>
              <a:rPr lang="en-US" altLang="ko-KR" sz="900" dirty="0" err="1"/>
              <a:t>Ko</a:t>
            </a:r>
            <a:r>
              <a:rPr lang="en-US" altLang="ko-KR" sz="900" dirty="0"/>
              <a:t>, K., Kang, C., Woo, J., &amp; Hong, J. W., "A Study of CBDC Model Applicable for the Current Banking Environment", KNOM Conference 2020, pp. 56-60, 2020. </a:t>
            </a:r>
          </a:p>
          <a:p>
            <a:r>
              <a:rPr lang="en-US" altLang="ko-KR" sz="900" dirty="0"/>
              <a:t>[3] Croman, K., Decker, C., </a:t>
            </a:r>
            <a:r>
              <a:rPr lang="en-US" altLang="ko-KR" sz="900" dirty="0" err="1"/>
              <a:t>Eyal</a:t>
            </a:r>
            <a:r>
              <a:rPr lang="en-US" altLang="ko-KR" sz="900" dirty="0"/>
              <a:t>, I., </a:t>
            </a:r>
            <a:r>
              <a:rPr lang="en-US" altLang="ko-KR" sz="900" dirty="0" err="1"/>
              <a:t>Gencer</a:t>
            </a:r>
            <a:r>
              <a:rPr lang="en-US" altLang="ko-KR" sz="900" dirty="0"/>
              <a:t>, A. E., </a:t>
            </a:r>
            <a:r>
              <a:rPr lang="en-US" altLang="ko-KR" sz="900" dirty="0" err="1"/>
              <a:t>Juels</a:t>
            </a:r>
            <a:r>
              <a:rPr lang="en-US" altLang="ko-KR" sz="900" dirty="0"/>
              <a:t>, A., </a:t>
            </a:r>
            <a:r>
              <a:rPr lang="en-US" altLang="ko-KR" sz="900" dirty="0" err="1"/>
              <a:t>Kosba</a:t>
            </a:r>
            <a:r>
              <a:rPr lang="en-US" altLang="ko-KR" sz="900" dirty="0"/>
              <a:t>, A., ... &amp; </a:t>
            </a:r>
            <a:r>
              <a:rPr lang="en-US" altLang="ko-KR" sz="900" dirty="0" err="1"/>
              <a:t>Wattenhofer</a:t>
            </a:r>
            <a:r>
              <a:rPr lang="en-US" altLang="ko-KR" sz="900" dirty="0"/>
              <a:t>, R. On scaling decentralized </a:t>
            </a:r>
            <a:r>
              <a:rPr lang="en-US" altLang="ko-KR" sz="900" dirty="0" err="1"/>
              <a:t>blockchains</a:t>
            </a:r>
            <a:r>
              <a:rPr lang="en-US" altLang="ko-KR" sz="900" dirty="0"/>
              <a:t>. In International conference on financial cryptography and data security, pp. 106-125, 2016.</a:t>
            </a:r>
          </a:p>
          <a:p>
            <a:r>
              <a:rPr lang="en-US" altLang="ko-KR" sz="900" dirty="0"/>
              <a:t>[4] Allen, S., Cˇ </a:t>
            </a:r>
            <a:r>
              <a:rPr lang="en-US" altLang="ko-KR" sz="900" dirty="0" err="1"/>
              <a:t>apkun</a:t>
            </a:r>
            <a:r>
              <a:rPr lang="en-US" altLang="ko-KR" sz="900" dirty="0"/>
              <a:t>, S., </a:t>
            </a:r>
            <a:r>
              <a:rPr lang="en-US" altLang="ko-KR" sz="900" dirty="0" err="1"/>
              <a:t>Eyal</a:t>
            </a:r>
            <a:r>
              <a:rPr lang="en-US" altLang="ko-KR" sz="900" dirty="0"/>
              <a:t>, I., Fanti, G., Ford, B. A., </a:t>
            </a:r>
            <a:r>
              <a:rPr lang="en-US" altLang="ko-KR" sz="900" dirty="0" err="1"/>
              <a:t>Grimmelmann</a:t>
            </a:r>
            <a:r>
              <a:rPr lang="en-US" altLang="ko-KR" sz="900" dirty="0"/>
              <a:t>, J., ... &amp; Zhang, F. Design Choices for Central Bank Digital </a:t>
            </a:r>
            <a:r>
              <a:rPr lang="en-US" altLang="ko-KR" sz="900" dirty="0" err="1"/>
              <a:t>Currency:Policy</a:t>
            </a:r>
            <a:r>
              <a:rPr lang="en-US" altLang="ko-KR" sz="900" dirty="0"/>
              <a:t> and Technical Considerations (No. w27634). National Bureau of Economic Research, 2020.</a:t>
            </a:r>
          </a:p>
          <a:p>
            <a:r>
              <a:rPr lang="en-US" altLang="ko-KR" sz="900" dirty="0"/>
              <a:t>[5] </a:t>
            </a:r>
            <a:r>
              <a:rPr lang="en-US" altLang="ko-KR" sz="900" dirty="0" err="1"/>
              <a:t>Kan</a:t>
            </a:r>
            <a:r>
              <a:rPr lang="en-US" altLang="ko-KR" sz="900" dirty="0"/>
              <a:t>, L., Wei, Y., Muhammad, A. H., </a:t>
            </a:r>
            <a:r>
              <a:rPr lang="en-US" altLang="ko-KR" sz="900" dirty="0" err="1"/>
              <a:t>Siyuan</a:t>
            </a:r>
            <a:r>
              <a:rPr lang="en-US" altLang="ko-KR" sz="900" dirty="0"/>
              <a:t>, W., </a:t>
            </a:r>
            <a:r>
              <a:rPr lang="en-US" altLang="ko-KR" sz="900" dirty="0" err="1"/>
              <a:t>Linchao</a:t>
            </a:r>
            <a:r>
              <a:rPr lang="en-US" altLang="ko-KR" sz="900" dirty="0"/>
              <a:t>, G., &amp; Kai, H. A multiple </a:t>
            </a:r>
            <a:r>
              <a:rPr lang="en-US" altLang="ko-KR" sz="900" dirty="0" err="1"/>
              <a:t>blockchains</a:t>
            </a:r>
            <a:r>
              <a:rPr lang="en-US" altLang="ko-KR" sz="900" dirty="0"/>
              <a:t> architecture on inter-</a:t>
            </a:r>
            <a:r>
              <a:rPr lang="en-US" altLang="ko-KR" sz="900" dirty="0" err="1"/>
              <a:t>blockchain</a:t>
            </a:r>
            <a:r>
              <a:rPr lang="en-US" altLang="ko-KR" sz="900" dirty="0"/>
              <a:t> communication. In 2018 IEEE International Conference on Software Quality, Reliability and Security Companion (QRS-C), IEEE, pp. 139-145, 2018.</a:t>
            </a:r>
            <a:endParaRPr lang="ko-KR" alt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287524"/>
      </p:ext>
    </p:extLst>
  </p:cSld>
  <p:clrMapOvr>
    <a:masterClrMapping/>
  </p:clrMapOvr>
  <p:transition advTm="118617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Requirement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1891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Requirements</a:t>
            </a:r>
            <a:endParaRPr lang="en-US" altLang="ko-KR" sz="24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System Requirements</a:t>
            </a: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>
                <a:ea typeface="맑은 고딕" panose="020B0503020000020004" pitchFamily="50" charset="-127"/>
              </a:rPr>
              <a:t>Compatibility</a:t>
            </a:r>
          </a:p>
          <a:p>
            <a:pPr marL="665162" lvl="2" indent="0">
              <a:spcBef>
                <a:spcPts val="1000"/>
              </a:spcBef>
              <a:buNone/>
              <a:defRPr/>
            </a:pPr>
            <a:r>
              <a:rPr lang="en-US" altLang="ko-KR" dirty="0">
                <a:ea typeface="맑은 고딕" panose="020B0503020000020004" pitchFamily="50" charset="-127"/>
              </a:rPr>
              <a:t>- The design of CBDC typically involves the two-tier banking system  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dirty="0">
              <a:ea typeface="맑은 고딕" panose="020B0503020000020004" pitchFamily="50" charset="-127"/>
            </a:endParaRP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>
                <a:ea typeface="맑은 고딕" panose="020B0503020000020004" pitchFamily="50" charset="-127"/>
              </a:rPr>
              <a:t>Interoperability</a:t>
            </a:r>
          </a:p>
          <a:p>
            <a:pPr marL="665162" lvl="2" indent="0">
              <a:spcBef>
                <a:spcPts val="1000"/>
              </a:spcBef>
              <a:buNone/>
              <a:defRPr/>
            </a:pPr>
            <a:r>
              <a:rPr lang="en-US" altLang="ko-KR" dirty="0">
                <a:ea typeface="맑은 고딕" panose="020B0503020000020004" pitchFamily="50" charset="-127"/>
              </a:rPr>
              <a:t>- CBDC should enable cross-border and cross-network transactions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dirty="0">
              <a:ea typeface="맑은 고딕" panose="020B0503020000020004" pitchFamily="50" charset="-127"/>
            </a:endParaRP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>
                <a:ea typeface="맑은 고딕" panose="020B0503020000020004" pitchFamily="50" charset="-127"/>
              </a:rPr>
              <a:t>Privacy</a:t>
            </a:r>
          </a:p>
          <a:p>
            <a:pPr marL="665162" lvl="2" indent="0">
              <a:spcBef>
                <a:spcPts val="1000"/>
              </a:spcBef>
              <a:buNone/>
              <a:defRPr/>
            </a:pPr>
            <a:r>
              <a:rPr lang="en-US" altLang="ko-KR" dirty="0">
                <a:ea typeface="맑은 고딕" panose="020B0503020000020004" pitchFamily="50" charset="-127"/>
              </a:rPr>
              <a:t>- Privacy should be guaranteed in a CBDC transaction, like Cash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988480"/>
      </p:ext>
    </p:extLst>
  </p:cSld>
  <p:clrMapOvr>
    <a:masterClrMapping/>
  </p:clrMapOvr>
  <p:transition advTm="118617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Design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15272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Compatibility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Two-Tiered CBDC system</a:t>
            </a:r>
            <a:endParaRPr lang="en-US" altLang="ko-KR" sz="2400" dirty="0">
              <a:ea typeface="맑은 고딕" panose="020B0503020000020004" pitchFamily="50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3438534" y="2063788"/>
            <a:ext cx="5832317" cy="608691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Central Bank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102868" y="3377214"/>
            <a:ext cx="1549416" cy="585577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Commercial Bank A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5098207" y="3370908"/>
            <a:ext cx="1507696" cy="585577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Commercial Bank B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7016695" y="3371264"/>
            <a:ext cx="1549105" cy="585577"/>
          </a:xfrm>
          <a:prstGeom prst="round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</a:rPr>
              <a:t>Commercial Bank C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cxnSp>
        <p:nvCxnSpPr>
          <p:cNvPr id="49" name="꺾인 연결선 48"/>
          <p:cNvCxnSpPr>
            <a:cxnSpLocks/>
            <a:stCxn id="45" idx="2"/>
            <a:endCxn id="46" idx="0"/>
          </p:cNvCxnSpPr>
          <p:nvPr/>
        </p:nvCxnSpPr>
        <p:spPr>
          <a:xfrm rot="5400000">
            <a:off x="4763768" y="1786288"/>
            <a:ext cx="704735" cy="24771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꺾인 연결선 49"/>
          <p:cNvCxnSpPr>
            <a:cxnSpLocks/>
            <a:stCxn id="45" idx="2"/>
            <a:endCxn id="48" idx="0"/>
          </p:cNvCxnSpPr>
          <p:nvPr/>
        </p:nvCxnSpPr>
        <p:spPr>
          <a:xfrm rot="16200000" flipH="1">
            <a:off x="6723578" y="2303593"/>
            <a:ext cx="698785" cy="143655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cxnSpLocks/>
            <a:stCxn id="46" idx="2"/>
            <a:endCxn id="66" idx="0"/>
          </p:cNvCxnSpPr>
          <p:nvPr/>
        </p:nvCxnSpPr>
        <p:spPr>
          <a:xfrm rot="5400000">
            <a:off x="2727836" y="4388421"/>
            <a:ext cx="1575370" cy="7241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꺾인 연결선 51"/>
          <p:cNvCxnSpPr>
            <a:cxnSpLocks/>
            <a:stCxn id="46" idx="2"/>
          </p:cNvCxnSpPr>
          <p:nvPr/>
        </p:nvCxnSpPr>
        <p:spPr>
          <a:xfrm rot="16200000" flipH="1">
            <a:off x="4087096" y="3753271"/>
            <a:ext cx="1570480" cy="19895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꺾인 연결선 52"/>
          <p:cNvCxnSpPr>
            <a:cxnSpLocks/>
            <a:stCxn id="45" idx="2"/>
            <a:endCxn id="47" idx="0"/>
          </p:cNvCxnSpPr>
          <p:nvPr/>
        </p:nvCxnSpPr>
        <p:spPr>
          <a:xfrm rot="5400000">
            <a:off x="5754160" y="2770374"/>
            <a:ext cx="698429" cy="50263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62587" y="5991688"/>
            <a:ext cx="778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Customer</a:t>
            </a:r>
            <a:endParaRPr lang="ko-KR" altLang="en-US" sz="105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DBC4E2-8EEE-9A4F-95AE-46A91C574336}"/>
              </a:ext>
            </a:extLst>
          </p:cNvPr>
          <p:cNvSpPr txBox="1"/>
          <p:nvPr/>
        </p:nvSpPr>
        <p:spPr>
          <a:xfrm>
            <a:off x="5447935" y="5998290"/>
            <a:ext cx="8023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dirty="0"/>
              <a:t>Merchant</a:t>
            </a:r>
            <a:endParaRPr lang="ko-KR" altLang="en-US" sz="105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003C3B-572A-7D47-9AC5-8540293E13BC}"/>
              </a:ext>
            </a:extLst>
          </p:cNvPr>
          <p:cNvSpPr txBox="1"/>
          <p:nvPr/>
        </p:nvSpPr>
        <p:spPr>
          <a:xfrm>
            <a:off x="8650646" y="3283411"/>
            <a:ext cx="50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2800" dirty="0"/>
              <a:t>…</a:t>
            </a:r>
            <a:endParaRPr kumimoji="1" lang="ko-Kore-KR" altLang="en-US" sz="2800" dirty="0"/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123410A6-A1B7-004C-BFCC-7262C48FB929}"/>
              </a:ext>
            </a:extLst>
          </p:cNvPr>
          <p:cNvCxnSpPr>
            <a:cxnSpLocks/>
            <a:stCxn id="46" idx="3"/>
            <a:endCxn id="47" idx="1"/>
          </p:cNvCxnSpPr>
          <p:nvPr/>
        </p:nvCxnSpPr>
        <p:spPr>
          <a:xfrm flipV="1">
            <a:off x="4652284" y="3663697"/>
            <a:ext cx="445923" cy="6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22B5561D-2BBE-A34C-9F3B-94E5E788C870}"/>
              </a:ext>
            </a:extLst>
          </p:cNvPr>
          <p:cNvCxnSpPr>
            <a:cxnSpLocks/>
            <a:stCxn id="47" idx="3"/>
            <a:endCxn id="48" idx="1"/>
          </p:cNvCxnSpPr>
          <p:nvPr/>
        </p:nvCxnSpPr>
        <p:spPr>
          <a:xfrm>
            <a:off x="6605903" y="3663697"/>
            <a:ext cx="410792" cy="3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C3B4105E-95C5-2B4F-82D4-E3B372756690}"/>
              </a:ext>
            </a:extLst>
          </p:cNvPr>
          <p:cNvCxnSpPr>
            <a:cxnSpLocks/>
          </p:cNvCxnSpPr>
          <p:nvPr/>
        </p:nvCxnSpPr>
        <p:spPr>
          <a:xfrm>
            <a:off x="3502288" y="5821372"/>
            <a:ext cx="2409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8" descr="데이터 베이스 아이콘 - 무료 다운로드, PNG 및 벡터">
            <a:extLst>
              <a:ext uri="{FF2B5EF4-FFF2-40B4-BE49-F238E27FC236}">
                <a16:creationId xmlns:a16="http://schemas.microsoft.com/office/drawing/2014/main" id="{4AB05B65-0926-9945-87BC-D9E541A0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86" y="3848180"/>
            <a:ext cx="585577" cy="5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데이터 베이스 아이콘 - 무료 다운로드, PNG 및 벡터">
            <a:extLst>
              <a:ext uri="{FF2B5EF4-FFF2-40B4-BE49-F238E27FC236}">
                <a16:creationId xmlns:a16="http://schemas.microsoft.com/office/drawing/2014/main" id="{BF94D3B4-DF31-264A-B06C-9DF079D58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26" y="3871515"/>
            <a:ext cx="585577" cy="5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데이터 베이스 아이콘 - 무료 다운로드, PNG 및 벡터">
            <a:extLst>
              <a:ext uri="{FF2B5EF4-FFF2-40B4-BE49-F238E27FC236}">
                <a16:creationId xmlns:a16="http://schemas.microsoft.com/office/drawing/2014/main" id="{713E1961-CC7D-F64F-B9BD-009E11C1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23" y="3848405"/>
            <a:ext cx="585577" cy="5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AC462B8-C1AC-4041-A323-AF2969E734EE}"/>
              </a:ext>
            </a:extLst>
          </p:cNvPr>
          <p:cNvSpPr txBox="1"/>
          <p:nvPr/>
        </p:nvSpPr>
        <p:spPr>
          <a:xfrm>
            <a:off x="4697482" y="4224848"/>
            <a:ext cx="674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100" dirty="0"/>
              <a:t>Node A</a:t>
            </a:r>
            <a:endParaRPr kumimoji="1" lang="ko-Kore-KR" altLang="en-US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9DD6DD-592A-BE4C-A66E-B884382FED6C}"/>
              </a:ext>
            </a:extLst>
          </p:cNvPr>
          <p:cNvSpPr txBox="1"/>
          <p:nvPr/>
        </p:nvSpPr>
        <p:spPr>
          <a:xfrm>
            <a:off x="8565801" y="4180161"/>
            <a:ext cx="7050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100" dirty="0"/>
              <a:t>Node C</a:t>
            </a:r>
            <a:endParaRPr kumimoji="1" lang="ko-Kore-KR" altLang="en-US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8EBA2DB-59B9-3246-A261-A5D9DB08D724}"/>
              </a:ext>
            </a:extLst>
          </p:cNvPr>
          <p:cNvSpPr txBox="1"/>
          <p:nvPr/>
        </p:nvSpPr>
        <p:spPr>
          <a:xfrm>
            <a:off x="6639358" y="4218313"/>
            <a:ext cx="684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KR" sz="1100" dirty="0"/>
              <a:t>Node</a:t>
            </a:r>
            <a:r>
              <a:rPr kumimoji="1" lang="ko-KR" altLang="en-US" sz="1100" dirty="0"/>
              <a:t> </a:t>
            </a:r>
            <a:r>
              <a:rPr kumimoji="1" lang="en-US" altLang="ko-KR" sz="1100" dirty="0"/>
              <a:t>B</a:t>
            </a:r>
            <a:endParaRPr kumimoji="1" lang="ko-Kore-KR" altLang="en-US" sz="1100" dirty="0"/>
          </a:p>
        </p:txBody>
      </p:sp>
      <p:pic>
        <p:nvPicPr>
          <p:cNvPr id="66" name="Picture 4" descr="Human person user icon - Users Android L Lollipop">
            <a:extLst>
              <a:ext uri="{FF2B5EF4-FFF2-40B4-BE49-F238E27FC236}">
                <a16:creationId xmlns:a16="http://schemas.microsoft.com/office/drawing/2014/main" id="{F8268168-498B-B448-BD25-30560CC9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77" y="5538161"/>
            <a:ext cx="422377" cy="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3ED5C92-EA65-E349-B81F-44B0A8D68A85}"/>
              </a:ext>
            </a:extLst>
          </p:cNvPr>
          <p:cNvSpPr txBox="1"/>
          <p:nvPr/>
        </p:nvSpPr>
        <p:spPr>
          <a:xfrm>
            <a:off x="3653725" y="5993253"/>
            <a:ext cx="778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Customer</a:t>
            </a:r>
            <a:endParaRPr lang="ko-KR" altLang="en-US" sz="1050" dirty="0"/>
          </a:p>
        </p:txBody>
      </p:sp>
      <p:pic>
        <p:nvPicPr>
          <p:cNvPr id="68" name="Picture 4" descr="Human person user icon - Users Android L Lollipop">
            <a:extLst>
              <a:ext uri="{FF2B5EF4-FFF2-40B4-BE49-F238E27FC236}">
                <a16:creationId xmlns:a16="http://schemas.microsoft.com/office/drawing/2014/main" id="{29A7AAE5-37BD-4748-9AE6-281A9576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15" y="5539726"/>
            <a:ext cx="422377" cy="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2F92ED1F-0D7A-9342-B788-74B8B5B196B6}"/>
              </a:ext>
            </a:extLst>
          </p:cNvPr>
          <p:cNvCxnSpPr>
            <a:cxnSpLocks/>
          </p:cNvCxnSpPr>
          <p:nvPr/>
        </p:nvCxnSpPr>
        <p:spPr>
          <a:xfrm>
            <a:off x="4385114" y="5826409"/>
            <a:ext cx="2409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65C4912-C7F1-174B-B974-9B36A8B9CA08}"/>
              </a:ext>
            </a:extLst>
          </p:cNvPr>
          <p:cNvSpPr txBox="1"/>
          <p:nvPr/>
        </p:nvSpPr>
        <p:spPr>
          <a:xfrm>
            <a:off x="4536551" y="5998290"/>
            <a:ext cx="778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Customer</a:t>
            </a:r>
            <a:endParaRPr lang="ko-KR" altLang="en-US" sz="1050" dirty="0"/>
          </a:p>
        </p:txBody>
      </p:sp>
      <p:pic>
        <p:nvPicPr>
          <p:cNvPr id="71" name="Picture 4" descr="Human person user icon - Users Android L Lollipop">
            <a:extLst>
              <a:ext uri="{FF2B5EF4-FFF2-40B4-BE49-F238E27FC236}">
                <a16:creationId xmlns:a16="http://schemas.microsoft.com/office/drawing/2014/main" id="{83D48AA2-948E-C849-BB84-725BB925F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41" y="5544763"/>
            <a:ext cx="422377" cy="42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꺾인 연결선[E] 10">
            <a:extLst>
              <a:ext uri="{FF2B5EF4-FFF2-40B4-BE49-F238E27FC236}">
                <a16:creationId xmlns:a16="http://schemas.microsoft.com/office/drawing/2014/main" id="{0A22FF57-2CDA-3C4B-99B0-21506634569D}"/>
              </a:ext>
            </a:extLst>
          </p:cNvPr>
          <p:cNvCxnSpPr>
            <a:cxnSpLocks/>
            <a:stCxn id="46" idx="2"/>
            <a:endCxn id="68" idx="0"/>
          </p:cNvCxnSpPr>
          <p:nvPr/>
        </p:nvCxnSpPr>
        <p:spPr>
          <a:xfrm rot="16200000" flipH="1">
            <a:off x="3172623" y="4667744"/>
            <a:ext cx="1576935" cy="1670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꺾인 연결선[E] 12">
            <a:extLst>
              <a:ext uri="{FF2B5EF4-FFF2-40B4-BE49-F238E27FC236}">
                <a16:creationId xmlns:a16="http://schemas.microsoft.com/office/drawing/2014/main" id="{2C93B02F-DB4E-8142-8063-7FD7F3958E87}"/>
              </a:ext>
            </a:extLst>
          </p:cNvPr>
          <p:cNvCxnSpPr>
            <a:cxnSpLocks/>
            <a:stCxn id="46" idx="2"/>
            <a:endCxn id="71" idx="0"/>
          </p:cNvCxnSpPr>
          <p:nvPr/>
        </p:nvCxnSpPr>
        <p:spPr>
          <a:xfrm rot="16200000" flipH="1">
            <a:off x="3611517" y="4228850"/>
            <a:ext cx="1581972" cy="10498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D5E9DCB2-A8DF-174D-A7C6-AA27EF08C7B9}"/>
              </a:ext>
            </a:extLst>
          </p:cNvPr>
          <p:cNvCxnSpPr>
            <a:cxnSpLocks/>
          </p:cNvCxnSpPr>
          <p:nvPr/>
        </p:nvCxnSpPr>
        <p:spPr>
          <a:xfrm>
            <a:off x="5187336" y="5832984"/>
            <a:ext cx="24090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8" descr="데이터 베이스 아이콘 - 무료 다운로드, PNG 및 벡터">
            <a:extLst>
              <a:ext uri="{FF2B5EF4-FFF2-40B4-BE49-F238E27FC236}">
                <a16:creationId xmlns:a16="http://schemas.microsoft.com/office/drawing/2014/main" id="{C0AA6F5F-3E25-9B44-9CA5-8BBFE3F3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63" y="2413023"/>
            <a:ext cx="585577" cy="58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0EAF865D-DE11-3E4A-8EB3-1901AA69E922}"/>
              </a:ext>
            </a:extLst>
          </p:cNvPr>
          <p:cNvSpPr txBox="1"/>
          <p:nvPr/>
        </p:nvSpPr>
        <p:spPr>
          <a:xfrm>
            <a:off x="7648006" y="2670248"/>
            <a:ext cx="6351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100" dirty="0"/>
              <a:t>Central </a:t>
            </a:r>
            <a:r>
              <a:rPr kumimoji="1" lang="en-US" altLang="ko-Kore-KR" sz="1100" dirty="0"/>
              <a:t>node</a:t>
            </a:r>
            <a:endParaRPr kumimoji="1" lang="ko-Kore-KR" altLang="en-US" sz="1100" dirty="0"/>
          </a:p>
        </p:txBody>
      </p:sp>
      <p:cxnSp>
        <p:nvCxnSpPr>
          <p:cNvPr id="77" name="꺾인 연결선 22">
            <a:extLst>
              <a:ext uri="{FF2B5EF4-FFF2-40B4-BE49-F238E27FC236}">
                <a16:creationId xmlns:a16="http://schemas.microsoft.com/office/drawing/2014/main" id="{8AA5B911-47FA-CF4F-ACBA-47241CCF2D0A}"/>
              </a:ext>
            </a:extLst>
          </p:cNvPr>
          <p:cNvCxnSpPr>
            <a:cxnSpLocks/>
          </p:cNvCxnSpPr>
          <p:nvPr/>
        </p:nvCxnSpPr>
        <p:spPr>
          <a:xfrm rot="5400000">
            <a:off x="5234734" y="4121789"/>
            <a:ext cx="532506" cy="282978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꺾인 연결선 30">
            <a:extLst>
              <a:ext uri="{FF2B5EF4-FFF2-40B4-BE49-F238E27FC236}">
                <a16:creationId xmlns:a16="http://schemas.microsoft.com/office/drawing/2014/main" id="{DE7740ED-C58B-CE48-97D3-848C20EB263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33410" y="4006091"/>
            <a:ext cx="524490" cy="506358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꺾인 연결선[E] 98">
            <a:extLst>
              <a:ext uri="{FF2B5EF4-FFF2-40B4-BE49-F238E27FC236}">
                <a16:creationId xmlns:a16="http://schemas.microsoft.com/office/drawing/2014/main" id="{36E430F0-CB8F-5148-82CA-D8D5071334F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50691" y="4188810"/>
            <a:ext cx="524491" cy="140918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꺾인 연결선[E] 100">
            <a:extLst>
              <a:ext uri="{FF2B5EF4-FFF2-40B4-BE49-F238E27FC236}">
                <a16:creationId xmlns:a16="http://schemas.microsoft.com/office/drawing/2014/main" id="{D97812DF-B127-A348-88DA-592F6B6AE6F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51597" y="4087904"/>
            <a:ext cx="524490" cy="342732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22">
            <a:extLst>
              <a:ext uri="{FF2B5EF4-FFF2-40B4-BE49-F238E27FC236}">
                <a16:creationId xmlns:a16="http://schemas.microsoft.com/office/drawing/2014/main" id="{4250E87C-5814-C64F-9DBC-EBD2DA5575AD}"/>
              </a:ext>
            </a:extLst>
          </p:cNvPr>
          <p:cNvCxnSpPr>
            <a:cxnSpLocks/>
          </p:cNvCxnSpPr>
          <p:nvPr/>
        </p:nvCxnSpPr>
        <p:spPr>
          <a:xfrm rot="5400000">
            <a:off x="7143141" y="4076023"/>
            <a:ext cx="532506" cy="282978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꺾인 연결선 30">
            <a:extLst>
              <a:ext uri="{FF2B5EF4-FFF2-40B4-BE49-F238E27FC236}">
                <a16:creationId xmlns:a16="http://schemas.microsoft.com/office/drawing/2014/main" id="{2D609409-B9E2-2E4A-881B-BD1D877C6B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41817" y="3960325"/>
            <a:ext cx="524490" cy="506358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꺾인 연결선[E] 131">
            <a:extLst>
              <a:ext uri="{FF2B5EF4-FFF2-40B4-BE49-F238E27FC236}">
                <a16:creationId xmlns:a16="http://schemas.microsoft.com/office/drawing/2014/main" id="{7FFA53F5-4E33-0449-83B0-E5BBED102FA0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59098" y="4143044"/>
            <a:ext cx="524491" cy="140918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꺾인 연결선[E] 132">
            <a:extLst>
              <a:ext uri="{FF2B5EF4-FFF2-40B4-BE49-F238E27FC236}">
                <a16:creationId xmlns:a16="http://schemas.microsoft.com/office/drawing/2014/main" id="{FFAAC105-8482-4D4F-951D-331342E3EBD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60004" y="4042138"/>
            <a:ext cx="524490" cy="342732"/>
          </a:xfrm>
          <a:prstGeom prst="bent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4" descr="Merchant Icons - Download Free Vector Icons | Noun Project">
            <a:extLst>
              <a:ext uri="{FF2B5EF4-FFF2-40B4-BE49-F238E27FC236}">
                <a16:creationId xmlns:a16="http://schemas.microsoft.com/office/drawing/2014/main" id="{9F18EFBE-6C29-994D-AEBF-CBBC13C54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65" y="5559620"/>
            <a:ext cx="469049" cy="4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2204993"/>
      </p:ext>
    </p:extLst>
  </p:cSld>
  <p:clrMapOvr>
    <a:masterClrMapping/>
  </p:clrMapOvr>
  <p:transition advTm="118617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026308" y="1474837"/>
            <a:ext cx="10428272" cy="4945627"/>
            <a:chOff x="947651" y="1028253"/>
            <a:chExt cx="10094242" cy="5587386"/>
          </a:xfrm>
        </p:grpSpPr>
        <p:sp>
          <p:nvSpPr>
            <p:cNvPr id="5" name="직사각형 4"/>
            <p:cNvSpPr/>
            <p:nvPr/>
          </p:nvSpPr>
          <p:spPr>
            <a:xfrm>
              <a:off x="1680824" y="1028253"/>
              <a:ext cx="1983230" cy="86172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030" y="1133080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Merchant Icons - Download Free Vector Icons | Noun Project">
              <a:extLst>
                <a:ext uri="{FF2B5EF4-FFF2-40B4-BE49-F238E27FC236}">
                  <a16:creationId xmlns:a16="http://schemas.microsoft.com/office/drawing/2014/main" id="{9F18EFBE-6C29-994D-AEBF-CBBC13C54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417" y="1310621"/>
              <a:ext cx="469049" cy="46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545" y="1450902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438" y="1467600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569407" y="1042828"/>
              <a:ext cx="1125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End User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008796" y="1028253"/>
              <a:ext cx="1983230" cy="85808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35129" y="1170942"/>
              <a:ext cx="1143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Commercial Bank</a:t>
              </a:r>
              <a:endParaRPr lang="ko-KR" altLang="en-US" sz="1400" dirty="0"/>
            </a:p>
          </p:txBody>
        </p:sp>
        <p:pic>
          <p:nvPicPr>
            <p:cNvPr id="13" name="Picture 6" descr="central bank pictogram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6814" y="1198646"/>
              <a:ext cx="554334" cy="55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8301219" y="1028253"/>
              <a:ext cx="1983230" cy="861724"/>
            </a:xfrm>
            <a:prstGeom prst="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Picture 8" descr="bank pictogram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69" y="1433763"/>
              <a:ext cx="247964" cy="24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bank pictogram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907" y="1176939"/>
              <a:ext cx="247964" cy="24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bank pictogram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180" y="1487246"/>
              <a:ext cx="247964" cy="24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직사각형 17"/>
            <p:cNvSpPr/>
            <p:nvPr/>
          </p:nvSpPr>
          <p:spPr>
            <a:xfrm>
              <a:off x="947651" y="2359949"/>
              <a:ext cx="9968305" cy="32336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47651" y="5875539"/>
              <a:ext cx="9968305" cy="7401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815304" y="2222842"/>
              <a:ext cx="1728849" cy="30374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User Interface</a:t>
              </a: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5142193" y="2219211"/>
              <a:ext cx="1728849" cy="30374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User Interface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8438637" y="2225152"/>
              <a:ext cx="1728849" cy="303740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User Interface</a:t>
              </a: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13658" y="2717753"/>
              <a:ext cx="3025833" cy="2702146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4462555" y="2717752"/>
              <a:ext cx="3025833" cy="2702146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7711452" y="2702577"/>
              <a:ext cx="3025833" cy="2702146"/>
            </a:xfrm>
            <a:prstGeom prst="round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20" idx="0"/>
              <a:endCxn id="5" idx="2"/>
            </p:cNvCxnSpPr>
            <p:nvPr/>
          </p:nvCxnSpPr>
          <p:spPr>
            <a:xfrm flipH="1" flipV="1">
              <a:off x="2672439" y="1889977"/>
              <a:ext cx="7290" cy="3328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stCxn id="21" idx="0"/>
              <a:endCxn id="11" idx="2"/>
            </p:cNvCxnSpPr>
            <p:nvPr/>
          </p:nvCxnSpPr>
          <p:spPr>
            <a:xfrm flipH="1" flipV="1">
              <a:off x="6000411" y="1886337"/>
              <a:ext cx="6207" cy="3328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stCxn id="22" idx="0"/>
              <a:endCxn id="14" idx="2"/>
            </p:cNvCxnSpPr>
            <p:nvPr/>
          </p:nvCxnSpPr>
          <p:spPr>
            <a:xfrm flipH="1" flipV="1">
              <a:off x="9292834" y="1889977"/>
              <a:ext cx="10228" cy="33517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88619" y="5915367"/>
              <a:ext cx="1099785" cy="66044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96795" y="5915367"/>
              <a:ext cx="1330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Blockchain</a:t>
              </a:r>
              <a:endParaRPr lang="ko-KR" altLang="en-US" dirty="0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3473109" y="6057448"/>
              <a:ext cx="2362020" cy="33324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Smart contract</a:t>
              </a:r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6026222" y="6057448"/>
              <a:ext cx="2104901" cy="33324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</a:rPr>
                <a:t>Transaction data</a:t>
              </a:r>
            </a:p>
          </p:txBody>
        </p:sp>
        <p:pic>
          <p:nvPicPr>
            <p:cNvPr id="33" name="Picture 2" descr="Database Icons - Download Free Vector Icons | Noun Projec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7374" y="4790239"/>
              <a:ext cx="732397" cy="73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Database Icons - Download Free Vector Icons | Noun Projec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029" y="4790239"/>
              <a:ext cx="752201" cy="752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모서리가 둥근 직사각형 34"/>
            <p:cNvSpPr/>
            <p:nvPr/>
          </p:nvSpPr>
          <p:spPr>
            <a:xfrm>
              <a:off x="5023975" y="2882715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CBDC circulation management</a:t>
              </a: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5015662" y="3309296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Record of customer CBDC transaction</a:t>
              </a: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5008796" y="3735877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Customer management</a:t>
              </a: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1698638" y="2897263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Digital wallet</a:t>
              </a: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1690325" y="3323844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Record of CBDC transaction</a:t>
              </a: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1683459" y="3750425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CBDC payment/transfer/exchange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8296189" y="2897263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CBDC issuance</a:t>
              </a: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8287876" y="3323844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Commercial bank assignment</a:t>
              </a: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8281010" y="3750425"/>
              <a:ext cx="1976364" cy="34262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</a:rPr>
                <a:t>Commercial bank management</a:t>
              </a: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1690325" y="4270785"/>
              <a:ext cx="888583" cy="96298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>
                  <a:solidFill>
                    <a:schemeClr val="tx1"/>
                  </a:solidFill>
                </a:rPr>
                <a:t>Blockchain</a:t>
              </a:r>
              <a:r>
                <a:rPr lang="en-US" altLang="ko-KR" sz="1000" dirty="0">
                  <a:solidFill>
                    <a:schemeClr val="tx1"/>
                  </a:solidFill>
                </a:rPr>
                <a:t> interface</a:t>
              </a:r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2778106" y="4275674"/>
              <a:ext cx="888583" cy="96298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</a:rPr>
                <a:t>DB interface</a:t>
              </a: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2147030" y="5267267"/>
              <a:ext cx="0" cy="5637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>
              <a:off x="5445604" y="5238657"/>
              <a:ext cx="0" cy="5637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>
              <a:off x="8744749" y="5238657"/>
              <a:ext cx="0" cy="5637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080999" y="1170942"/>
              <a:ext cx="11435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/>
                <a:t>Central Bank</a:t>
              </a:r>
              <a:endParaRPr lang="ko-KR" altLang="en-US" sz="1400" dirty="0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021839" y="4246057"/>
              <a:ext cx="888583" cy="96298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>
                  <a:solidFill>
                    <a:schemeClr val="tx1"/>
                  </a:solidFill>
                </a:rPr>
                <a:t>Blockchain</a:t>
              </a:r>
              <a:r>
                <a:rPr lang="en-US" altLang="ko-KR" sz="1000" dirty="0">
                  <a:solidFill>
                    <a:schemeClr val="tx1"/>
                  </a:solidFill>
                </a:rPr>
                <a:t> interface</a:t>
              </a: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6109620" y="4250946"/>
              <a:ext cx="888583" cy="96298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</a:rPr>
                <a:t>DB interface</a:t>
              </a: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8316669" y="4246057"/>
              <a:ext cx="888583" cy="96298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>
                  <a:solidFill>
                    <a:schemeClr val="tx1"/>
                  </a:solidFill>
                </a:rPr>
                <a:t>Blockchain</a:t>
              </a:r>
              <a:r>
                <a:rPr lang="en-US" altLang="ko-KR" sz="1000" dirty="0">
                  <a:solidFill>
                    <a:schemeClr val="tx1"/>
                  </a:solidFill>
                </a:rPr>
                <a:t> interface</a:t>
              </a: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9404450" y="4250946"/>
              <a:ext cx="888583" cy="962983"/>
            </a:xfrm>
            <a:prstGeom prst="round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</a:rPr>
                <a:t>DB interface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44024" y="4429402"/>
              <a:ext cx="1004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Commercial Bank DB</a:t>
              </a:r>
              <a:endParaRPr lang="ko-KR" altLang="en-US" sz="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204009" y="4449701"/>
              <a:ext cx="837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/>
                <a:t>Central Bank DB</a:t>
              </a:r>
              <a:endParaRPr lang="ko-KR" altLang="en-US" sz="800" dirty="0"/>
            </a:p>
          </p:txBody>
        </p:sp>
      </p:grpSp>
      <p:sp>
        <p:nvSpPr>
          <p:cNvPr id="56" name="내용 개체 틀 2"/>
          <p:cNvSpPr>
            <a:spLocks noGrp="1"/>
          </p:cNvSpPr>
          <p:nvPr>
            <p:ph idx="1"/>
          </p:nvPr>
        </p:nvSpPr>
        <p:spPr>
          <a:xfrm>
            <a:off x="191344" y="764704"/>
            <a:ext cx="11809312" cy="561662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Compatibility</a:t>
            </a:r>
            <a:endParaRPr lang="en-US" altLang="ko-KR" sz="2800" dirty="0"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565381"/>
      </p:ext>
    </p:extLst>
  </p:cSld>
  <p:clrMapOvr>
    <a:masterClrMapping/>
  </p:clrMapOvr>
  <p:transition advTm="118617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Compatibility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dirty="0"/>
              <a:t>Sequence Diagram of Retail CBDC Transaction</a:t>
            </a:r>
            <a:endParaRPr lang="en-US" altLang="ko-KR" sz="2800" dirty="0"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115743"/>
            <a:ext cx="9715500" cy="4406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104113"/>
      </p:ext>
    </p:extLst>
  </p:cSld>
  <p:clrMapOvr>
    <a:masterClrMapping/>
  </p:clrMapOvr>
  <p:transition advTm="118617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-4071" y="-13713"/>
            <a:ext cx="12192000" cy="66090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81458" y="609776"/>
            <a:ext cx="2365218" cy="147002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dirty="0">
                <a:latin typeface="Arial" pitchFamily="34" charset="0"/>
                <a:cs typeface="Arial" pitchFamily="34" charset="0"/>
              </a:rPr>
              <a:t>Table of </a:t>
            </a:r>
            <a:br>
              <a:rPr lang="en-US" altLang="ko-KR" sz="3200" dirty="0">
                <a:latin typeface="Arial" pitchFamily="34" charset="0"/>
                <a:cs typeface="Arial" pitchFamily="34" charset="0"/>
              </a:rPr>
            </a:br>
            <a:r>
              <a:rPr lang="en-US" altLang="ko-KR" sz="3200" dirty="0">
                <a:latin typeface="Arial" pitchFamily="34" charset="0"/>
                <a:cs typeface="Arial" pitchFamily="34" charset="0"/>
              </a:rPr>
              <a:t>Contents</a:t>
            </a:r>
            <a:endParaRPr lang="ko-KR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3132205" y="845108"/>
            <a:ext cx="9055724" cy="5185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Introduction</a:t>
            </a:r>
          </a:p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Background</a:t>
            </a:r>
          </a:p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Requirements </a:t>
            </a:r>
          </a:p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Design</a:t>
            </a:r>
          </a:p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Implementation </a:t>
            </a:r>
          </a:p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Evaluation</a:t>
            </a:r>
          </a:p>
          <a:p>
            <a:pPr indent="-3429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ko-KR" sz="2400" b="1" spc="-20" dirty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753644971"/>
      </p:ext>
    </p:extLst>
  </p:cSld>
  <p:clrMapOvr>
    <a:masterClrMapping/>
  </p:clrMapOvr>
  <p:transition advTm="13345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Interoperability</a:t>
            </a: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Cross-border payment</a:t>
            </a:r>
            <a:endParaRPr lang="en-US" altLang="ko-KR" dirty="0">
              <a:ea typeface="맑은 고딕" panose="020B0503020000020004" pitchFamily="50" charset="-127"/>
            </a:endParaRP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cxnSp>
        <p:nvCxnSpPr>
          <p:cNvPr id="86" name="직선 화살표 연결선 85"/>
          <p:cNvCxnSpPr/>
          <p:nvPr/>
        </p:nvCxnSpPr>
        <p:spPr>
          <a:xfrm>
            <a:off x="4659081" y="3973325"/>
            <a:ext cx="52621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>
            <a:off x="6815616" y="3973325"/>
            <a:ext cx="52621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659081" y="4044364"/>
            <a:ext cx="5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IBC</a:t>
            </a:r>
            <a:endParaRPr lang="ko-KR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6815616" y="4044364"/>
            <a:ext cx="52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IBC</a:t>
            </a:r>
            <a:endParaRPr lang="ko-KR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441384" y="4536096"/>
            <a:ext cx="112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/>
              <a:t>Relayer</a:t>
            </a:r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338044" y="1915304"/>
            <a:ext cx="21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Chain A</a:t>
            </a:r>
            <a:endParaRPr lang="ko-KR" altLang="en-US" dirty="0"/>
          </a:p>
        </p:txBody>
      </p:sp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4"/>
          <a:srcRect l="10115" t="13796" r="5127" b="31984"/>
          <a:stretch/>
        </p:blipFill>
        <p:spPr>
          <a:xfrm>
            <a:off x="5229979" y="3547522"/>
            <a:ext cx="1540950" cy="94716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7565452" y="1915304"/>
            <a:ext cx="21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Chain B</a:t>
            </a:r>
            <a:endParaRPr lang="ko-KR" altLang="en-US" dirty="0"/>
          </a:p>
        </p:txBody>
      </p:sp>
      <p:grpSp>
        <p:nvGrpSpPr>
          <p:cNvPr id="94" name="그룹 93"/>
          <p:cNvGrpSpPr/>
          <p:nvPr/>
        </p:nvGrpSpPr>
        <p:grpSpPr>
          <a:xfrm>
            <a:off x="2278051" y="2298561"/>
            <a:ext cx="2277515" cy="3194160"/>
            <a:chOff x="940140" y="2343998"/>
            <a:chExt cx="2277515" cy="3194160"/>
          </a:xfrm>
        </p:grpSpPr>
        <p:pic>
          <p:nvPicPr>
            <p:cNvPr id="95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983" y="4625619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4" descr="Merchant Icons - Download Free Vector Icons | Noun Project">
              <a:extLst>
                <a:ext uri="{FF2B5EF4-FFF2-40B4-BE49-F238E27FC236}">
                  <a16:creationId xmlns:a16="http://schemas.microsoft.com/office/drawing/2014/main" id="{9F18EFBE-6C29-994D-AEBF-CBBC13C54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742" y="4901533"/>
              <a:ext cx="469049" cy="46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498" y="4943441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391" y="4960139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6" descr="central bank pictogram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911" y="2461494"/>
              <a:ext cx="554334" cy="55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TextBox 99"/>
            <p:cNvSpPr txBox="1"/>
            <p:nvPr/>
          </p:nvSpPr>
          <p:spPr>
            <a:xfrm>
              <a:off x="1812002" y="2615682"/>
              <a:ext cx="1125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Central Bank</a:t>
              </a:r>
              <a:endParaRPr lang="ko-KR" altLang="en-US" sz="1200" dirty="0"/>
            </a:p>
          </p:txBody>
        </p:sp>
        <p:grpSp>
          <p:nvGrpSpPr>
            <p:cNvPr id="101" name="그룹 100"/>
            <p:cNvGrpSpPr/>
            <p:nvPr/>
          </p:nvGrpSpPr>
          <p:grpSpPr>
            <a:xfrm>
              <a:off x="1232883" y="3456692"/>
              <a:ext cx="584253" cy="557224"/>
              <a:chOff x="1277817" y="3415314"/>
              <a:chExt cx="584253" cy="557224"/>
            </a:xfrm>
          </p:grpSpPr>
          <p:pic>
            <p:nvPicPr>
              <p:cNvPr id="107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106" y="3672138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544" y="3415314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817" y="3725621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02" name="직선 화살표 연결선 101"/>
            <p:cNvCxnSpPr/>
            <p:nvPr/>
          </p:nvCxnSpPr>
          <p:spPr>
            <a:xfrm>
              <a:off x="2117373" y="3015828"/>
              <a:ext cx="0" cy="445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직선 화살표 연결선 102"/>
            <p:cNvCxnSpPr/>
            <p:nvPr/>
          </p:nvCxnSpPr>
          <p:spPr>
            <a:xfrm>
              <a:off x="2117373" y="4051612"/>
              <a:ext cx="0" cy="445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직사각형 103"/>
            <p:cNvSpPr/>
            <p:nvPr/>
          </p:nvSpPr>
          <p:spPr>
            <a:xfrm>
              <a:off x="940140" y="2343998"/>
              <a:ext cx="2277515" cy="3194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12001" y="3640716"/>
              <a:ext cx="1405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Commercial Bank</a:t>
              </a:r>
              <a:endParaRPr lang="ko-KR" altLang="en-US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44498" y="4617257"/>
              <a:ext cx="1125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Customers</a:t>
              </a:r>
              <a:endParaRPr lang="ko-KR" altLang="en-US" sz="1200" dirty="0"/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7505457" y="2275198"/>
            <a:ext cx="2277515" cy="3194160"/>
            <a:chOff x="940140" y="2343998"/>
            <a:chExt cx="2277515" cy="3194160"/>
          </a:xfrm>
        </p:grpSpPr>
        <p:pic>
          <p:nvPicPr>
            <p:cNvPr id="111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983" y="4625619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4" descr="Merchant Icons - Download Free Vector Icons | Noun Project">
              <a:extLst>
                <a:ext uri="{FF2B5EF4-FFF2-40B4-BE49-F238E27FC236}">
                  <a16:creationId xmlns:a16="http://schemas.microsoft.com/office/drawing/2014/main" id="{9F18EFBE-6C29-994D-AEBF-CBBC13C54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742" y="4901533"/>
              <a:ext cx="469049" cy="469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498" y="4943441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391" y="4960139"/>
              <a:ext cx="422377" cy="42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6" descr="central bank pictogram 이미지 검색결과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911" y="2461494"/>
              <a:ext cx="554334" cy="55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/>
            <p:cNvSpPr txBox="1"/>
            <p:nvPr/>
          </p:nvSpPr>
          <p:spPr>
            <a:xfrm>
              <a:off x="1812002" y="2615682"/>
              <a:ext cx="1125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Central Bank</a:t>
              </a:r>
              <a:endParaRPr lang="ko-KR" altLang="en-US" sz="1200" dirty="0"/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1232883" y="3456692"/>
              <a:ext cx="584253" cy="557224"/>
              <a:chOff x="1277817" y="3415314"/>
              <a:chExt cx="584253" cy="557224"/>
            </a:xfrm>
          </p:grpSpPr>
          <p:pic>
            <p:nvPicPr>
              <p:cNvPr id="122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106" y="3672138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544" y="3415314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817" y="3725621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8" name="직선 화살표 연결선 117"/>
            <p:cNvCxnSpPr/>
            <p:nvPr/>
          </p:nvCxnSpPr>
          <p:spPr>
            <a:xfrm>
              <a:off x="2117373" y="3015828"/>
              <a:ext cx="0" cy="445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/>
            <p:cNvCxnSpPr/>
            <p:nvPr/>
          </p:nvCxnSpPr>
          <p:spPr>
            <a:xfrm>
              <a:off x="2117373" y="4051612"/>
              <a:ext cx="0" cy="445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직사각형 119"/>
            <p:cNvSpPr/>
            <p:nvPr/>
          </p:nvSpPr>
          <p:spPr>
            <a:xfrm>
              <a:off x="940140" y="2343998"/>
              <a:ext cx="2277515" cy="3194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44498" y="4617257"/>
              <a:ext cx="1125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Customers</a:t>
              </a:r>
              <a:endParaRPr lang="ko-KR" altLang="en-US" sz="1200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8385944" y="3596613"/>
            <a:ext cx="1405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Commercial Bank</a:t>
            </a:r>
            <a:endParaRPr lang="ko-KR" altLang="en-US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191745" y="5946563"/>
            <a:ext cx="468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IBC : Inter-</a:t>
            </a:r>
            <a:r>
              <a:rPr lang="en-US" altLang="ko-KR" dirty="0" err="1"/>
              <a:t>Blockchain</a:t>
            </a:r>
            <a:r>
              <a:rPr lang="en-US" altLang="ko-KR" dirty="0"/>
              <a:t> Communication</a:t>
            </a:r>
            <a:endParaRPr lang="ko-KR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079777"/>
      </p:ext>
    </p:extLst>
  </p:cSld>
  <p:clrMapOvr>
    <a:masterClrMapping/>
  </p:clrMapOvr>
  <p:transition advTm="118617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Interoperability</a:t>
            </a: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Value Transfer (Native Protocol)</a:t>
            </a: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4834656-C35C-FE4C-A92E-33A0C9708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40" y="2148427"/>
            <a:ext cx="5774108" cy="3591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B73AF0-EB2C-C34A-AEE0-BF575150B113}"/>
              </a:ext>
            </a:extLst>
          </p:cNvPr>
          <p:cNvSpPr txBox="1"/>
          <p:nvPr/>
        </p:nvSpPr>
        <p:spPr>
          <a:xfrm>
            <a:off x="5821070" y="2004048"/>
            <a:ext cx="6179195" cy="412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Cosmos enables </a:t>
            </a:r>
            <a:r>
              <a:rPr kumimoji="1"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blockchains</a:t>
            </a:r>
            <a:r>
              <a:rPr kumimoji="1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to transfer value with each other through IBC and Peg-Zones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ore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ore-KR" sz="2000" dirty="0">
                <a:latin typeface="Arial" panose="020B0604020202020204" pitchFamily="34" charset="0"/>
                <a:cs typeface="Arial" panose="020B0604020202020204" pitchFamily="34" charset="0"/>
              </a:rPr>
              <a:t>Hub:</a:t>
            </a:r>
            <a:r>
              <a:rPr kumimoji="1"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Multi-asset distributed ledger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Zones: Independent blockchain communicating Hub with IBC messages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Hub can be Central bank or SWIFT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Zone can be Commercial Bank or each country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100291"/>
      </p:ext>
    </p:extLst>
  </p:cSld>
  <p:clrMapOvr>
    <a:masterClrMapping/>
  </p:clrMapOvr>
  <p:transition advTm="118617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Interoperability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81" y="5250148"/>
            <a:ext cx="633598" cy="75653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17550" y="1230260"/>
            <a:ext cx="45719" cy="388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6" name="직사각형 5"/>
          <p:cNvSpPr/>
          <p:nvPr/>
        </p:nvSpPr>
        <p:spPr>
          <a:xfrm>
            <a:off x="4039987" y="1201515"/>
            <a:ext cx="45719" cy="388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7" name="직사각형 6"/>
          <p:cNvSpPr/>
          <p:nvPr/>
        </p:nvSpPr>
        <p:spPr>
          <a:xfrm flipH="1">
            <a:off x="10972028" y="1201515"/>
            <a:ext cx="45719" cy="39149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8" name="직사각형 7"/>
          <p:cNvSpPr/>
          <p:nvPr/>
        </p:nvSpPr>
        <p:spPr>
          <a:xfrm>
            <a:off x="6794877" y="1201515"/>
            <a:ext cx="45719" cy="388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9" name="TextBox 8"/>
          <p:cNvSpPr txBox="1"/>
          <p:nvPr/>
        </p:nvSpPr>
        <p:spPr>
          <a:xfrm>
            <a:off x="299930" y="6127726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User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05710" y="6125041"/>
            <a:ext cx="101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Server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64435" y="6091849"/>
            <a:ext cx="167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Cosmos Hub</a:t>
            </a:r>
            <a:endParaRPr lang="ko-KR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365176" y="6125041"/>
            <a:ext cx="161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/>
              <a:t>Blockchain</a:t>
            </a:r>
            <a:r>
              <a:rPr lang="en-US" altLang="ko-KR" b="1" dirty="0"/>
              <a:t> B</a:t>
            </a:r>
            <a:endParaRPr lang="ko-KR" altLang="en-US" b="1" dirty="0"/>
          </a:p>
        </p:txBody>
      </p:sp>
      <p:pic>
        <p:nvPicPr>
          <p:cNvPr id="13" name="Picture 2" descr="서버 무료 아이콘 의 Zondicons">
            <a:extLst>
              <a:ext uri="{FF2B5EF4-FFF2-40B4-BE49-F238E27FC236}">
                <a16:creationId xmlns:a16="http://schemas.microsoft.com/office/drawing/2014/main" id="{2458138D-FBC8-4CE8-9726-2DA2A985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82" y="5250148"/>
            <a:ext cx="712432" cy="7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4B6657B-D1F4-4E76-BC62-20A2D488BE6E}"/>
              </a:ext>
            </a:extLst>
          </p:cNvPr>
          <p:cNvCxnSpPr>
            <a:cxnSpLocks/>
          </p:cNvCxnSpPr>
          <p:nvPr/>
        </p:nvCxnSpPr>
        <p:spPr>
          <a:xfrm>
            <a:off x="825385" y="1582580"/>
            <a:ext cx="3125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422F8B7-FF6A-4DE9-9F45-01D916AC95F6}"/>
              </a:ext>
            </a:extLst>
          </p:cNvPr>
          <p:cNvSpPr txBox="1"/>
          <p:nvPr/>
        </p:nvSpPr>
        <p:spPr>
          <a:xfrm>
            <a:off x="567763" y="1259537"/>
            <a:ext cx="328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1. Send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CBDC </a:t>
            </a:r>
            <a:r>
              <a:rPr lang="en-US" altLang="ko-KR" sz="1400" b="1" dirty="0" err="1"/>
              <a:t>Tx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820103" y="4415419"/>
            <a:ext cx="3125585" cy="316101"/>
            <a:chOff x="1258253" y="3891809"/>
            <a:chExt cx="3125585" cy="316101"/>
          </a:xfrm>
        </p:grpSpPr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52797391-498A-4344-800D-AD1955E6CFF1}"/>
                </a:ext>
              </a:extLst>
            </p:cNvPr>
            <p:cNvCxnSpPr/>
            <p:nvPr/>
          </p:nvCxnSpPr>
          <p:spPr>
            <a:xfrm flipH="1">
              <a:off x="1258253" y="4207910"/>
              <a:ext cx="312558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E24E65-A191-4D10-AC87-9C6045A797EE}"/>
                </a:ext>
              </a:extLst>
            </p:cNvPr>
            <p:cNvSpPr txBox="1"/>
            <p:nvPr/>
          </p:nvSpPr>
          <p:spPr>
            <a:xfrm>
              <a:off x="1562756" y="3891809"/>
              <a:ext cx="2585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/>
                <a:t>8. Display the Result</a:t>
              </a:r>
              <a:endParaRPr lang="ko-KR" altLang="en-US" sz="1400" b="1" dirty="0"/>
            </a:p>
          </p:txBody>
        </p:sp>
      </p:grp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4B6657B-D1F4-4E76-BC62-20A2D488BE6E}"/>
              </a:ext>
            </a:extLst>
          </p:cNvPr>
          <p:cNvCxnSpPr>
            <a:cxnSpLocks/>
          </p:cNvCxnSpPr>
          <p:nvPr/>
        </p:nvCxnSpPr>
        <p:spPr>
          <a:xfrm>
            <a:off x="814291" y="2639233"/>
            <a:ext cx="31255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422F8B7-FF6A-4DE9-9F45-01D916AC95F6}"/>
              </a:ext>
            </a:extLst>
          </p:cNvPr>
          <p:cNvSpPr txBox="1"/>
          <p:nvPr/>
        </p:nvSpPr>
        <p:spPr>
          <a:xfrm>
            <a:off x="1133464" y="2290796"/>
            <a:ext cx="237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3. Send Credentials</a:t>
            </a:r>
            <a:endParaRPr lang="ko-KR" altLang="en-US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22F8B7-FF6A-4DE9-9F45-01D916AC95F6}"/>
              </a:ext>
            </a:extLst>
          </p:cNvPr>
          <p:cNvSpPr txBox="1"/>
          <p:nvPr/>
        </p:nvSpPr>
        <p:spPr>
          <a:xfrm>
            <a:off x="1410562" y="1751405"/>
            <a:ext cx="2095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2. Request Credentials</a:t>
            </a:r>
            <a:endParaRPr lang="ko-KR" altLang="en-US" sz="1400" b="1" dirty="0"/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2797391-498A-4344-800D-AD1955E6CFF1}"/>
              </a:ext>
            </a:extLst>
          </p:cNvPr>
          <p:cNvCxnSpPr/>
          <p:nvPr/>
        </p:nvCxnSpPr>
        <p:spPr>
          <a:xfrm flipH="1">
            <a:off x="820103" y="2121972"/>
            <a:ext cx="312558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20427" r="18920" b="31937"/>
          <a:stretch/>
        </p:blipFill>
        <p:spPr>
          <a:xfrm>
            <a:off x="6137915" y="5116460"/>
            <a:ext cx="1359644" cy="103333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9419330" y="1201515"/>
            <a:ext cx="45719" cy="39149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5" name="TextBox 24"/>
          <p:cNvSpPr txBox="1"/>
          <p:nvPr/>
        </p:nvSpPr>
        <p:spPr>
          <a:xfrm>
            <a:off x="8620120" y="6126726"/>
            <a:ext cx="159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/>
              <a:t>Blockchain</a:t>
            </a:r>
            <a:r>
              <a:rPr lang="en-US" altLang="ko-KR" b="1" dirty="0"/>
              <a:t> A</a:t>
            </a:r>
            <a:endParaRPr lang="ko-KR" altLang="en-US" b="1" dirty="0"/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8893262" y="5221404"/>
            <a:ext cx="1052135" cy="91359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2478" y="5207086"/>
            <a:ext cx="1121975" cy="966550"/>
          </a:xfrm>
          <a:prstGeom prst="rect">
            <a:avLst/>
          </a:prstGeom>
        </p:spPr>
      </p:pic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C99CA92A-01B7-46EB-9C72-B07438204521}"/>
              </a:ext>
            </a:extLst>
          </p:cNvPr>
          <p:cNvCxnSpPr>
            <a:cxnSpLocks/>
          </p:cNvCxnSpPr>
          <p:nvPr/>
        </p:nvCxnSpPr>
        <p:spPr>
          <a:xfrm>
            <a:off x="4155173" y="3049498"/>
            <a:ext cx="2559952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BF1F7C1-742E-4593-9FB5-9E9CC5381F96}"/>
              </a:ext>
            </a:extLst>
          </p:cNvPr>
          <p:cNvSpPr txBox="1"/>
          <p:nvPr/>
        </p:nvSpPr>
        <p:spPr>
          <a:xfrm>
            <a:off x="4063654" y="2701904"/>
            <a:ext cx="203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4. Request </a:t>
            </a:r>
            <a:r>
              <a:rPr lang="en-US" altLang="ko-KR" sz="1400" b="1" dirty="0" err="1"/>
              <a:t>Tx</a:t>
            </a:r>
            <a:endParaRPr lang="ko-KR" altLang="en-US" sz="1400" b="1" dirty="0"/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C99CA92A-01B7-46EB-9C72-B07438204521}"/>
              </a:ext>
            </a:extLst>
          </p:cNvPr>
          <p:cNvCxnSpPr>
            <a:cxnSpLocks/>
          </p:cNvCxnSpPr>
          <p:nvPr/>
        </p:nvCxnSpPr>
        <p:spPr>
          <a:xfrm>
            <a:off x="6905097" y="3401923"/>
            <a:ext cx="242940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C99CA92A-01B7-46EB-9C72-B07438204521}"/>
              </a:ext>
            </a:extLst>
          </p:cNvPr>
          <p:cNvCxnSpPr>
            <a:cxnSpLocks/>
          </p:cNvCxnSpPr>
          <p:nvPr/>
        </p:nvCxnSpPr>
        <p:spPr>
          <a:xfrm>
            <a:off x="6911798" y="3554323"/>
            <a:ext cx="396292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0C4981DA-9F40-444C-844D-94BFD60BF3E8}"/>
              </a:ext>
            </a:extLst>
          </p:cNvPr>
          <p:cNvCxnSpPr/>
          <p:nvPr/>
        </p:nvCxnSpPr>
        <p:spPr>
          <a:xfrm flipH="1">
            <a:off x="6905097" y="4269687"/>
            <a:ext cx="404462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C4981DA-9F40-444C-844D-94BFD60BF3E8}"/>
              </a:ext>
            </a:extLst>
          </p:cNvPr>
          <p:cNvCxnSpPr/>
          <p:nvPr/>
        </p:nvCxnSpPr>
        <p:spPr>
          <a:xfrm flipH="1">
            <a:off x="6914628" y="4436245"/>
            <a:ext cx="242940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C4981DA-9F40-444C-844D-94BFD60BF3E8}"/>
              </a:ext>
            </a:extLst>
          </p:cNvPr>
          <p:cNvCxnSpPr/>
          <p:nvPr/>
        </p:nvCxnSpPr>
        <p:spPr>
          <a:xfrm flipH="1">
            <a:off x="4155173" y="4588645"/>
            <a:ext cx="2541501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BF1F7C1-742E-4593-9FB5-9E9CC5381F96}"/>
              </a:ext>
            </a:extLst>
          </p:cNvPr>
          <p:cNvSpPr txBox="1"/>
          <p:nvPr/>
        </p:nvSpPr>
        <p:spPr>
          <a:xfrm>
            <a:off x="4144740" y="4238299"/>
            <a:ext cx="259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7. Return result of </a:t>
            </a:r>
            <a:r>
              <a:rPr lang="en-US" altLang="ko-KR" sz="1400" b="1" dirty="0" err="1"/>
              <a:t>Tx</a:t>
            </a:r>
            <a:endParaRPr lang="ko-KR" altLang="en-US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F1F7C1-742E-4593-9FB5-9E9CC5381F96}"/>
              </a:ext>
            </a:extLst>
          </p:cNvPr>
          <p:cNvSpPr txBox="1"/>
          <p:nvPr/>
        </p:nvSpPr>
        <p:spPr>
          <a:xfrm>
            <a:off x="6784592" y="3040186"/>
            <a:ext cx="259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5. Select </a:t>
            </a:r>
            <a:r>
              <a:rPr lang="en-US" altLang="ko-KR" sz="1400" b="1" dirty="0" err="1"/>
              <a:t>Blockchain</a:t>
            </a:r>
            <a:endParaRPr lang="ko-KR" altLang="en-US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F1F7C1-742E-4593-9FB5-9E9CC5381F96}"/>
              </a:ext>
            </a:extLst>
          </p:cNvPr>
          <p:cNvSpPr txBox="1"/>
          <p:nvPr/>
        </p:nvSpPr>
        <p:spPr>
          <a:xfrm>
            <a:off x="6911798" y="3947537"/>
            <a:ext cx="259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6. Synchronize </a:t>
            </a:r>
            <a:r>
              <a:rPr lang="en-US" altLang="ko-KR" sz="1400" b="1" dirty="0" err="1"/>
              <a:t>Tx</a:t>
            </a:r>
            <a:r>
              <a:rPr lang="en-US" altLang="ko-KR" sz="1400" b="1" dirty="0"/>
              <a:t> Data </a:t>
            </a:r>
            <a:endParaRPr lang="ko-KR" altLang="en-US" sz="1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784031"/>
      </p:ext>
    </p:extLst>
  </p:cSld>
  <p:clrMapOvr>
    <a:masterClrMapping/>
  </p:clrMapOvr>
  <p:transition advTm="118617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Interoperability</a:t>
            </a:r>
          </a:p>
          <a:p>
            <a:pPr marL="857250" lvl="1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Value Transfer (Bridge Contract)</a:t>
            </a:r>
          </a:p>
          <a:p>
            <a:pPr marL="1257300" lvl="2" indent="-45720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en-US" altLang="ko-KR" sz="2400" dirty="0">
              <a:ea typeface="맑은 고딕" panose="020B0503020000020004" pitchFamily="50" charset="-127"/>
            </a:endParaRP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4368" y="1928159"/>
            <a:ext cx="21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Chain A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04777" y="1887227"/>
            <a:ext cx="215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Chain B</a:t>
            </a:r>
            <a:endParaRPr lang="ko-KR" altLang="en-US" dirty="0"/>
          </a:p>
        </p:txBody>
      </p:sp>
      <p:grpSp>
        <p:nvGrpSpPr>
          <p:cNvPr id="85" name="그룹 84"/>
          <p:cNvGrpSpPr/>
          <p:nvPr/>
        </p:nvGrpSpPr>
        <p:grpSpPr>
          <a:xfrm>
            <a:off x="1272541" y="2298560"/>
            <a:ext cx="3283026" cy="3792759"/>
            <a:chOff x="2190541" y="2298561"/>
            <a:chExt cx="2365025" cy="3203078"/>
          </a:xfrm>
        </p:grpSpPr>
        <p:grpSp>
          <p:nvGrpSpPr>
            <p:cNvPr id="14" name="그룹 13"/>
            <p:cNvGrpSpPr/>
            <p:nvPr/>
          </p:nvGrpSpPr>
          <p:grpSpPr>
            <a:xfrm>
              <a:off x="2190541" y="2298561"/>
              <a:ext cx="2365025" cy="3203078"/>
              <a:chOff x="940140" y="2343998"/>
              <a:chExt cx="2277515" cy="3203078"/>
            </a:xfrm>
          </p:grpSpPr>
          <p:pic>
            <p:nvPicPr>
              <p:cNvPr id="15" name="Picture 4" descr="Human person user icon - Users Android L Lollipop">
                <a:extLst>
                  <a:ext uri="{FF2B5EF4-FFF2-40B4-BE49-F238E27FC236}">
                    <a16:creationId xmlns:a16="http://schemas.microsoft.com/office/drawing/2014/main" id="{83D48AA2-948E-C849-BB84-725BB925F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326" y="4686944"/>
                <a:ext cx="698168" cy="698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직선 화살표 연결선 22"/>
              <p:cNvCxnSpPr/>
              <p:nvPr/>
            </p:nvCxnSpPr>
            <p:spPr>
              <a:xfrm flipV="1">
                <a:off x="2078897" y="4113517"/>
                <a:ext cx="0" cy="480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직사각형 23"/>
              <p:cNvSpPr/>
              <p:nvPr/>
            </p:nvSpPr>
            <p:spPr>
              <a:xfrm>
                <a:off x="940140" y="2343998"/>
                <a:ext cx="2277515" cy="3194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802042" y="5261159"/>
                <a:ext cx="562296" cy="28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dirty="0"/>
                  <a:t>Alice</a:t>
                </a:r>
                <a:endParaRPr lang="ko-KR" altLang="en-US" sz="1600" dirty="0"/>
              </a:p>
            </p:txBody>
          </p:sp>
        </p:grpSp>
        <p:sp>
          <p:nvSpPr>
            <p:cNvPr id="50" name="모서리가 둥근 직사각형 49"/>
            <p:cNvSpPr/>
            <p:nvPr/>
          </p:nvSpPr>
          <p:spPr>
            <a:xfrm>
              <a:off x="2527033" y="3558063"/>
              <a:ext cx="1692039" cy="41618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Bridge Contract</a:t>
              </a:r>
              <a:endParaRPr lang="ko-KR" altLang="en-US" sz="2000" b="1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2527032" y="2556020"/>
              <a:ext cx="1692039" cy="41618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b="1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Bridge A</a:t>
              </a:r>
              <a:endParaRPr lang="ko-KR" altLang="en-US" sz="2000" b="1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478630" y="4150775"/>
              <a:ext cx="1168830" cy="28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Transaction</a:t>
              </a:r>
              <a:endParaRPr lang="ko-KR" altLang="en-US" sz="1600" dirty="0"/>
            </a:p>
          </p:txBody>
        </p:sp>
        <p:cxnSp>
          <p:nvCxnSpPr>
            <p:cNvPr id="53" name="직선 화살표 연결선 52"/>
            <p:cNvCxnSpPr/>
            <p:nvPr/>
          </p:nvCxnSpPr>
          <p:spPr>
            <a:xfrm flipV="1">
              <a:off x="3373052" y="2999225"/>
              <a:ext cx="0" cy="4803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623091" y="3135753"/>
              <a:ext cx="1168830" cy="28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/>
                <a:t>Event</a:t>
              </a:r>
              <a:endParaRPr lang="ko-KR" altLang="en-US" sz="1600" dirty="0"/>
            </a:p>
          </p:txBody>
        </p:sp>
      </p:grpSp>
      <p:cxnSp>
        <p:nvCxnSpPr>
          <p:cNvPr id="76" name="직선 화살표 연결선 75"/>
          <p:cNvCxnSpPr/>
          <p:nvPr/>
        </p:nvCxnSpPr>
        <p:spPr>
          <a:xfrm>
            <a:off x="4365081" y="2743200"/>
            <a:ext cx="2668367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279823" y="2768773"/>
            <a:ext cx="71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P2P</a:t>
            </a:r>
            <a:r>
              <a:rPr lang="en-US" altLang="ko-KR" sz="1200" dirty="0"/>
              <a:t> </a:t>
            </a:r>
            <a:endParaRPr lang="ko-KR" altLang="en-US" sz="1200" dirty="0"/>
          </a:p>
        </p:txBody>
      </p:sp>
      <p:grpSp>
        <p:nvGrpSpPr>
          <p:cNvPr id="86" name="그룹 85"/>
          <p:cNvGrpSpPr/>
          <p:nvPr/>
        </p:nvGrpSpPr>
        <p:grpSpPr>
          <a:xfrm>
            <a:off x="6768617" y="2298561"/>
            <a:ext cx="3305358" cy="3782198"/>
            <a:chOff x="6798762" y="2298561"/>
            <a:chExt cx="2466350" cy="3194160"/>
          </a:xfrm>
        </p:grpSpPr>
        <p:grpSp>
          <p:nvGrpSpPr>
            <p:cNvPr id="69" name="그룹 68"/>
            <p:cNvGrpSpPr/>
            <p:nvPr/>
          </p:nvGrpSpPr>
          <p:grpSpPr>
            <a:xfrm>
              <a:off x="6798762" y="2298561"/>
              <a:ext cx="2466350" cy="3194160"/>
              <a:chOff x="4673893" y="2471000"/>
              <a:chExt cx="2466350" cy="3194160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4673893" y="2471000"/>
                <a:ext cx="2365025" cy="31941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64" name="모서리가 둥근 직사각형 63"/>
              <p:cNvSpPr/>
              <p:nvPr/>
            </p:nvSpPr>
            <p:spPr>
              <a:xfrm>
                <a:off x="5010385" y="3730502"/>
                <a:ext cx="1692039" cy="41618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Bridge Contract</a:t>
                </a:r>
                <a:endParaRPr lang="ko-KR" altLang="en-US" sz="1600" b="1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>
              <a:xfrm>
                <a:off x="5010384" y="2728459"/>
                <a:ext cx="1692039" cy="41618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Bridge B</a:t>
                </a:r>
                <a:endParaRPr lang="ko-KR" altLang="en-US" sz="1600" b="1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834525" y="4292672"/>
                <a:ext cx="1305718" cy="28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Balance Update</a:t>
                </a:r>
                <a:endParaRPr lang="ko-KR" altLang="en-US" sz="1600" dirty="0"/>
              </a:p>
            </p:txBody>
          </p:sp>
          <p:cxnSp>
            <p:nvCxnSpPr>
              <p:cNvPr id="67" name="직선 화살표 연결선 66"/>
              <p:cNvCxnSpPr/>
              <p:nvPr/>
            </p:nvCxnSpPr>
            <p:spPr>
              <a:xfrm>
                <a:off x="5856403" y="3238476"/>
                <a:ext cx="1" cy="4216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5881388" y="3286263"/>
                <a:ext cx="1168830" cy="285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/>
                  <a:t>Transaction</a:t>
                </a:r>
                <a:endParaRPr lang="ko-KR" altLang="en-US" sz="1600" dirty="0"/>
              </a:p>
            </p:txBody>
          </p:sp>
        </p:grpSp>
        <p:cxnSp>
          <p:nvCxnSpPr>
            <p:cNvPr id="74" name="직선 화살표 연결선 73"/>
            <p:cNvCxnSpPr/>
            <p:nvPr/>
          </p:nvCxnSpPr>
          <p:spPr>
            <a:xfrm>
              <a:off x="7981272" y="4094677"/>
              <a:ext cx="1" cy="4216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4" descr="Human person user icon - Users Android L Lollipop">
              <a:extLst>
                <a:ext uri="{FF2B5EF4-FFF2-40B4-BE49-F238E27FC236}">
                  <a16:creationId xmlns:a16="http://schemas.microsoft.com/office/drawing/2014/main" id="{83D48AA2-948E-C849-BB84-725BB925F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760" y="4657616"/>
              <a:ext cx="724994" cy="698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Box 78"/>
          <p:cNvSpPr txBox="1"/>
          <p:nvPr/>
        </p:nvSpPr>
        <p:spPr>
          <a:xfrm>
            <a:off x="8125074" y="5752765"/>
            <a:ext cx="58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Bob</a:t>
            </a:r>
            <a:endParaRPr lang="ko-KR" altLang="en-US" sz="1600" dirty="0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6E38CA85-BB4B-0240-987E-95F0D9ECBE7E}"/>
              </a:ext>
            </a:extLst>
          </p:cNvPr>
          <p:cNvSpPr/>
          <p:nvPr/>
        </p:nvSpPr>
        <p:spPr>
          <a:xfrm>
            <a:off x="3088029" y="4496007"/>
            <a:ext cx="313418" cy="3134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ore-KR" sz="1800" b="1" i="0" u="none" strike="noStrike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+mj-lt"/>
                <a:sym typeface="Wingdings" charset="2"/>
              </a:rPr>
              <a:t>1</a:t>
            </a:r>
            <a:endParaRPr kumimoji="1" lang="ko-Kore-KR" altLang="en-US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1D0A90BD-997A-E241-8161-EABE23CB64F0}"/>
              </a:ext>
            </a:extLst>
          </p:cNvPr>
          <p:cNvSpPr/>
          <p:nvPr/>
        </p:nvSpPr>
        <p:spPr>
          <a:xfrm>
            <a:off x="5486547" y="2380048"/>
            <a:ext cx="313418" cy="3134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ore-KR" sz="1800" b="1" i="0" u="none" strike="noStrike" cap="none" spc="0" normalizeH="0" baseline="0" noProof="0">
                <a:solidFill>
                  <a:sysClr val="windowText" lastClr="000000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rPr>
              <a:t>3</a:t>
            </a:r>
            <a:endParaRPr kumimoji="1" lang="ko-Kore-KR" altLang="en-US" b="1">
              <a:solidFill>
                <a:sysClr val="windowText" lastClr="000000"/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D40FF48D-8C9A-644E-9F82-6E11A452FFC5}"/>
              </a:ext>
            </a:extLst>
          </p:cNvPr>
          <p:cNvSpPr/>
          <p:nvPr/>
        </p:nvSpPr>
        <p:spPr>
          <a:xfrm>
            <a:off x="7961181" y="3313314"/>
            <a:ext cx="292735" cy="287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en-US" b="1" dirty="0">
                <a:solidFill>
                  <a:sysClr val="windowText" lastClr="000000"/>
                </a:solidFill>
                <a:latin typeface="+mj-lt"/>
              </a:rPr>
              <a:t>4</a:t>
            </a:r>
            <a:endParaRPr kumimoji="1" lang="ko-Kore-KR" altLang="en-US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7F8B42B7-7219-CC4D-BCB4-B6CF737D1CDD}"/>
              </a:ext>
            </a:extLst>
          </p:cNvPr>
          <p:cNvSpPr/>
          <p:nvPr/>
        </p:nvSpPr>
        <p:spPr>
          <a:xfrm>
            <a:off x="7934329" y="4504331"/>
            <a:ext cx="313418" cy="3134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R" sz="1800" b="1" i="0" u="none" strike="noStrike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rPr>
              <a:t>5</a:t>
            </a:r>
            <a:endParaRPr kumimoji="1" lang="ko-Kore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D40FF48D-8C9A-644E-9F82-6E11A452FFC5}"/>
              </a:ext>
            </a:extLst>
          </p:cNvPr>
          <p:cNvSpPr/>
          <p:nvPr/>
        </p:nvSpPr>
        <p:spPr>
          <a:xfrm>
            <a:off x="3086807" y="3318738"/>
            <a:ext cx="292735" cy="287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ore-KR" sz="1800" b="1" i="0" u="none" strike="noStrike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+mj-lt"/>
                <a:sym typeface="Wingdings" charset="2"/>
              </a:rPr>
              <a:t>2</a:t>
            </a:r>
            <a:endParaRPr kumimoji="1" lang="ko-Kore-KR" altLang="en-US" b="1" dirty="0">
              <a:solidFill>
                <a:sysClr val="windowText" lastClr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089"/>
      </p:ext>
    </p:extLst>
  </p:cSld>
  <p:clrMapOvr>
    <a:masterClrMapping/>
  </p:clrMapOvr>
  <p:transition advTm="118617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Privacy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8184232" y="908720"/>
            <a:ext cx="0" cy="5659787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448" y="4770909"/>
            <a:ext cx="1152128" cy="799225"/>
          </a:xfrm>
          <a:prstGeom prst="rect">
            <a:avLst/>
          </a:prstGeom>
        </p:spPr>
      </p:pic>
      <p:cxnSp>
        <p:nvCxnSpPr>
          <p:cNvPr id="27" name="직선 화살표 연결선 26"/>
          <p:cNvCxnSpPr/>
          <p:nvPr/>
        </p:nvCxnSpPr>
        <p:spPr>
          <a:xfrm>
            <a:off x="3359696" y="3356992"/>
            <a:ext cx="1152128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>
            <a:off x="3359696" y="3501008"/>
            <a:ext cx="1152128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515512" y="3936846"/>
            <a:ext cx="0" cy="7162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3600" y="4049364"/>
            <a:ext cx="73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Stealth Address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307206" y="2751311"/>
            <a:ext cx="137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Zero-knowledge</a:t>
            </a:r>
          </a:p>
          <a:p>
            <a:pPr algn="ctr"/>
            <a:r>
              <a:rPr lang="en-US" altLang="ko-KR" sz="1200" dirty="0"/>
              <a:t>Authentication</a:t>
            </a:r>
            <a:endParaRPr lang="ko-KR" alt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8975383" y="287949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CBDC </a:t>
            </a:r>
          </a:p>
          <a:p>
            <a:pPr algn="ctr"/>
            <a:r>
              <a:rPr lang="en-US" altLang="ko-KR" sz="1200" dirty="0"/>
              <a:t>Network</a:t>
            </a:r>
            <a:endParaRPr lang="ko-KR" altLang="en-US" sz="1200" dirty="0"/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7573577" y="3924640"/>
            <a:ext cx="11867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469519" y="3575579"/>
            <a:ext cx="1382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Communication</a:t>
            </a:r>
            <a:endParaRPr lang="ko-KR" altLang="en-US" sz="1200" dirty="0"/>
          </a:p>
        </p:txBody>
      </p:sp>
      <p:grpSp>
        <p:nvGrpSpPr>
          <p:cNvPr id="36" name="그룹 35"/>
          <p:cNvGrpSpPr/>
          <p:nvPr/>
        </p:nvGrpSpPr>
        <p:grpSpPr>
          <a:xfrm>
            <a:off x="4695217" y="1715967"/>
            <a:ext cx="2676525" cy="4410075"/>
            <a:chOff x="658579" y="1670815"/>
            <a:chExt cx="2676525" cy="4410075"/>
          </a:xfrm>
        </p:grpSpPr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579" y="1670815"/>
              <a:ext cx="2676525" cy="441007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600805" y="2613868"/>
              <a:ext cx="7256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Admin</a:t>
              </a:r>
              <a:endParaRPr lang="ko-KR" alt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41375" y="4224268"/>
              <a:ext cx="7256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TX server</a:t>
              </a:r>
              <a:endParaRPr lang="ko-KR" altLang="en-US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7385" y="5731829"/>
              <a:ext cx="9101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Web server</a:t>
              </a:r>
              <a:endParaRPr lang="ko-KR" altLang="en-US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08857" y="5731829"/>
              <a:ext cx="9101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/>
                <a:t>Key server</a:t>
              </a:r>
              <a:endParaRPr lang="ko-KR" altLang="en-US" sz="1000" dirty="0"/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999" y="2786064"/>
            <a:ext cx="1343025" cy="92392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8898946" y="3355822"/>
            <a:ext cx="1052135" cy="91359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861722" y="1631211"/>
            <a:ext cx="12514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Off-chain Privacy</a:t>
            </a:r>
            <a:endParaRPr lang="ko-KR" altLang="en-US" sz="1050" dirty="0"/>
          </a:p>
        </p:txBody>
      </p:sp>
      <p:sp>
        <p:nvSpPr>
          <p:cNvPr id="45" name="TextBox 44"/>
          <p:cNvSpPr txBox="1"/>
          <p:nvPr/>
        </p:nvSpPr>
        <p:spPr>
          <a:xfrm>
            <a:off x="8300005" y="1634894"/>
            <a:ext cx="12514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On-chain Privacy</a:t>
            </a:r>
            <a:endParaRPr lang="ko-KR" altLang="en-US" sz="1050" dirty="0"/>
          </a:p>
        </p:txBody>
      </p:sp>
      <p:cxnSp>
        <p:nvCxnSpPr>
          <p:cNvPr id="46" name="직선 화살표 연결선 45"/>
          <p:cNvCxnSpPr/>
          <p:nvPr/>
        </p:nvCxnSpPr>
        <p:spPr>
          <a:xfrm flipH="1">
            <a:off x="6861722" y="1462557"/>
            <a:ext cx="1251441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8300005" y="1462557"/>
            <a:ext cx="1188706" cy="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1581315"/>
      </p:ext>
    </p:extLst>
  </p:cSld>
  <p:clrMapOvr>
    <a:masterClrMapping/>
  </p:clrMapOvr>
  <p:transition advTm="118617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On-chain Privacy</a:t>
            </a:r>
          </a:p>
          <a:p>
            <a:pPr marL="722312" lvl="1" indent="-457200">
              <a:spcBef>
                <a:spcPts val="1000"/>
              </a:spcBef>
              <a:defRPr/>
            </a:pPr>
            <a:r>
              <a:rPr lang="en-US" altLang="ko-KR" sz="2800" b="1" dirty="0">
                <a:ea typeface="맑은 고딕" panose="020B0503020000020004" pitchFamily="50" charset="-127"/>
              </a:rPr>
              <a:t>Mixing</a:t>
            </a:r>
          </a:p>
          <a:p>
            <a:pPr marL="1122362" lvl="2" indent="-457200">
              <a:spcBef>
                <a:spcPts val="1000"/>
              </a:spcBef>
              <a:defRPr/>
            </a:pPr>
            <a:r>
              <a:rPr lang="en-US" altLang="ko-KR" sz="2400" dirty="0"/>
              <a:t>Mix different streams of potentially identifiable cryptocurrency</a:t>
            </a:r>
          </a:p>
          <a:p>
            <a:pPr marL="1122362" lvl="2" indent="-457200">
              <a:spcBef>
                <a:spcPts val="1000"/>
              </a:spcBef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722312" lvl="1" indent="-457200">
              <a:spcBef>
                <a:spcPts val="1000"/>
              </a:spcBef>
              <a:defRPr/>
            </a:pPr>
            <a:r>
              <a:rPr lang="en-US" altLang="ko-KR" sz="2800" b="1" dirty="0">
                <a:ea typeface="맑은 고딕" panose="020B0503020000020004" pitchFamily="50" charset="-127"/>
              </a:rPr>
              <a:t>Ring signature</a:t>
            </a:r>
          </a:p>
          <a:p>
            <a:pPr marL="1122362" lvl="2" indent="-457200">
              <a:spcBef>
                <a:spcPts val="1000"/>
              </a:spcBef>
              <a:defRPr/>
            </a:pPr>
            <a:r>
              <a:rPr lang="en-US" altLang="ko-KR" sz="2400" dirty="0"/>
              <a:t>Performed by any member of a set of users that has keys</a:t>
            </a:r>
          </a:p>
          <a:p>
            <a:pPr marL="1122362" lvl="2" indent="-457200">
              <a:spcBef>
                <a:spcPts val="1000"/>
              </a:spcBef>
              <a:defRPr/>
            </a:pPr>
            <a:r>
              <a:rPr lang="en-US" altLang="ko-KR" sz="2400" dirty="0"/>
              <a:t>Message signed with a ring signature is endorsed by someone in a particular set of people</a:t>
            </a:r>
          </a:p>
          <a:p>
            <a:pPr marL="1122362" lvl="2" indent="-457200">
              <a:spcBef>
                <a:spcPts val="1000"/>
              </a:spcBef>
              <a:defRPr/>
            </a:pPr>
            <a:endParaRPr lang="en-US" altLang="ko-KR" sz="3200" b="1" dirty="0">
              <a:ea typeface="맑은 고딕" panose="020B0503020000020004" pitchFamily="50" charset="-127"/>
            </a:endParaRPr>
          </a:p>
          <a:p>
            <a:pPr marL="722312" lvl="1" indent="-457200">
              <a:spcBef>
                <a:spcPts val="1000"/>
              </a:spcBef>
              <a:defRPr/>
            </a:pPr>
            <a:r>
              <a:rPr lang="en-US" altLang="ko-KR" sz="2800" b="1" dirty="0">
                <a:solidFill>
                  <a:srgbClr val="FF0000"/>
                </a:solidFill>
                <a:ea typeface="맑은 고딕" panose="020B0503020000020004" pitchFamily="50" charset="-127"/>
              </a:rPr>
              <a:t>Encrypted Transaction</a:t>
            </a:r>
          </a:p>
          <a:p>
            <a:pPr marL="1122362" lvl="2" indent="-457200">
              <a:spcBef>
                <a:spcPts val="1000"/>
              </a:spcBef>
              <a:defRPr/>
            </a:pPr>
            <a:r>
              <a:rPr lang="en-US" altLang="ko-KR" sz="2400" dirty="0">
                <a:ea typeface="맑은 고딕" panose="020B0503020000020004" pitchFamily="50" charset="-127"/>
              </a:rPr>
              <a:t>Encrypt TX data with PKI and Store them in block</a:t>
            </a:r>
          </a:p>
          <a:p>
            <a:pPr marL="665162" lvl="2" indent="0">
              <a:spcBef>
                <a:spcPts val="1000"/>
              </a:spcBef>
              <a:buNone/>
              <a:defRPr/>
            </a:pPr>
            <a:endParaRPr lang="en-US" altLang="ko-KR" sz="2400" b="1" dirty="0">
              <a:ea typeface="맑은 고딕" panose="020B0503020000020004" pitchFamily="50" charset="-127"/>
            </a:endParaRPr>
          </a:p>
          <a:p>
            <a:pPr marL="0" indent="0">
              <a:spcBef>
                <a:spcPts val="1000"/>
              </a:spcBef>
              <a:buNone/>
              <a:defRPr/>
            </a:pPr>
            <a:endParaRPr lang="en-US" altLang="ko-KR" sz="3200" dirty="0"/>
          </a:p>
          <a:p>
            <a:pPr marL="750887" lvl="1" indent="-457200">
              <a:spcBef>
                <a:spcPts val="1000"/>
              </a:spcBef>
              <a:buFont typeface="Wingdings" panose="05000000000000000000" pitchFamily="2" charset="2"/>
              <a:buChar char="ü"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3200" dirty="0">
              <a:ea typeface="맑은 고딕" panose="020B0503020000020004" pitchFamily="50" charset="-127"/>
            </a:endParaRP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588508"/>
      </p:ext>
    </p:extLst>
  </p:cSld>
  <p:clrMapOvr>
    <a:masterClrMapping/>
  </p:clrMapOvr>
  <p:transition advTm="118617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On-chain Privacy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836" y="1466591"/>
            <a:ext cx="6382327" cy="5056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672221"/>
      </p:ext>
    </p:extLst>
  </p:cSld>
  <p:clrMapOvr>
    <a:masterClrMapping/>
  </p:clrMapOvr>
  <p:transition advTm="118617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On-chain Privacy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82" y="1951298"/>
            <a:ext cx="4833462" cy="13144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8815" y="1951298"/>
            <a:ext cx="6561357" cy="40576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582" y="3860394"/>
            <a:ext cx="4833462" cy="206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7416000"/>
      </p:ext>
    </p:extLst>
  </p:cSld>
  <p:clrMapOvr>
    <a:masterClrMapping/>
  </p:clrMapOvr>
  <p:transition advTm="118617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Off-chain Privacy</a:t>
            </a:r>
          </a:p>
          <a:p>
            <a:pPr marL="722312" lvl="1" indent="-457200">
              <a:spcBef>
                <a:spcPts val="1000"/>
              </a:spcBef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Authentication with </a:t>
            </a:r>
            <a:r>
              <a:rPr lang="en-US" altLang="ko-KR" sz="2800" b="1" dirty="0">
                <a:ea typeface="맑은 고딕" panose="020B0503020000020004" pitchFamily="50" charset="-127"/>
              </a:rPr>
              <a:t>Zero-knowledge proof</a:t>
            </a:r>
            <a:endParaRPr lang="en-US" altLang="ko-KR" sz="2400" dirty="0">
              <a:ea typeface="맑은 고딕" panose="020B0503020000020004" pitchFamily="50" charset="-127"/>
            </a:endParaRPr>
          </a:p>
        </p:txBody>
      </p:sp>
      <p:pic>
        <p:nvPicPr>
          <p:cNvPr id="1028" name="Picture 4" descr="Proving without knowing: Zero-knowledge proof | by dhanushka madushan | 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2237952"/>
            <a:ext cx="102203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029439"/>
      </p:ext>
    </p:extLst>
  </p:cSld>
  <p:clrMapOvr>
    <a:masterClrMapping/>
  </p:clrMapOvr>
  <p:transition advTm="118617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 lIns="91440" tIns="45720" rIns="91440" bIns="45720" anchor="t">
                <a:normAutofit/>
              </a:bodyPr>
              <a:lstStyle/>
              <a:p>
                <a:pPr marL="449263" lvl="0" indent="-449263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r>
                  <a:rPr lang="en-US" altLang="ko-KR" sz="3200" dirty="0">
                    <a:ea typeface="맑은 고딕" panose="020B0503020000020004" pitchFamily="50" charset="-127"/>
                  </a:rPr>
                  <a:t>Off-chain Privacy</a:t>
                </a:r>
              </a:p>
              <a:p>
                <a:pPr marL="722312" lvl="1" indent="-457200">
                  <a:spcBef>
                    <a:spcPts val="1000"/>
                  </a:spcBef>
                  <a:defRPr/>
                </a:pPr>
                <a:r>
                  <a:rPr lang="en-US" altLang="ko-KR" sz="2800" dirty="0">
                    <a:ea typeface="맑은 고딕" panose="020B0503020000020004" pitchFamily="50" charset="-127"/>
                  </a:rPr>
                  <a:t>Authentication with </a:t>
                </a:r>
                <a:r>
                  <a:rPr lang="en-US" altLang="ko-KR" sz="2800" b="1" dirty="0">
                    <a:ea typeface="맑은 고딕" panose="020B0503020000020004" pitchFamily="50" charset="-127"/>
                  </a:rPr>
                  <a:t>Zero-knowledge proof</a:t>
                </a:r>
                <a:endParaRPr lang="en-US" altLang="ko-KR" sz="2400" dirty="0">
                  <a:ea typeface="맑은 고딕" panose="020B0503020000020004" pitchFamily="50" charset="-127"/>
                </a:endParaRPr>
              </a:p>
              <a:p>
                <a:pPr marL="1150937" lvl="2" indent="-457200">
                  <a:spcBef>
                    <a:spcPts val="1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altLang="ko-KR" sz="2400" dirty="0">
                    <a:ea typeface="맑은 고딕" panose="020B0503020000020004" pitchFamily="50" charset="-127"/>
                  </a:rPr>
                  <a:t>Proof of CBDC balance and TX info (</a:t>
                </a:r>
                <a:r>
                  <a:rPr lang="en-US" altLang="ko-KR" sz="2400" dirty="0">
                    <a:solidFill>
                      <a:srgbClr val="FF0000"/>
                    </a:solidFill>
                    <a:ea typeface="맑은 고딕" panose="020B0503020000020004" pitchFamily="50" charset="-127"/>
                  </a:rPr>
                  <a:t>Range Proof</a:t>
                </a:r>
                <a:r>
                  <a:rPr lang="en-US" altLang="ko-KR" sz="2400" dirty="0">
                    <a:ea typeface="맑은 고딕" panose="020B0503020000020004" pitchFamily="50" charset="-127"/>
                  </a:rPr>
                  <a:t>)</a:t>
                </a:r>
              </a:p>
              <a:p>
                <a:pPr marL="1150937" lvl="2" indent="-457200">
                  <a:spcBef>
                    <a:spcPts val="1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altLang="ko-KR" sz="2400" dirty="0">
                    <a:ea typeface="맑은 고딕" panose="020B0503020000020004" pitchFamily="50" charset="-127"/>
                  </a:rPr>
                  <a:t>Proof of customer info (</a:t>
                </a:r>
                <a:r>
                  <a:rPr lang="en-US" altLang="ko-KR" sz="2400" dirty="0">
                    <a:solidFill>
                      <a:srgbClr val="FF0000"/>
                    </a:solidFill>
                    <a:ea typeface="맑은 고딕" panose="020B0503020000020004" pitchFamily="50" charset="-127"/>
                  </a:rPr>
                  <a:t>Set Membership Proof</a:t>
                </a:r>
                <a:r>
                  <a:rPr lang="en-US" altLang="ko-KR" sz="2400" dirty="0">
                    <a:ea typeface="맑은 고딕" panose="020B0503020000020004" pitchFamily="50" charset="-127"/>
                  </a:rPr>
                  <a:t>)</a:t>
                </a:r>
              </a:p>
              <a:p>
                <a:pPr marL="1150937" lvl="2" indent="-457200">
                  <a:spcBef>
                    <a:spcPts val="1000"/>
                  </a:spcBef>
                  <a:defRPr/>
                </a:pPr>
                <a:endParaRPr lang="en-US" altLang="ko-KR" sz="2400" dirty="0">
                  <a:ea typeface="맑은 고딕" panose="020B0503020000020004" pitchFamily="50" charset="-127"/>
                </a:endParaRPr>
              </a:p>
              <a:p>
                <a:pPr marL="449263" lvl="0" indent="-449263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endParaRPr lang="en-US" altLang="ko-KR" sz="3200" dirty="0">
                  <a:ea typeface="맑은 고딕" panose="020B0503020000020004" pitchFamily="50" charset="-127"/>
                </a:endParaRPr>
              </a:p>
              <a:p>
                <a:pPr marL="849313" lvl="1" indent="-449263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Wingdings" panose="05000000000000000000" pitchFamily="2" charset="2"/>
                  <a:buChar char="v"/>
                  <a:defRPr/>
                </a:pPr>
                <a:endParaRPr lang="en-US" altLang="ko-KR" sz="2800" dirty="0">
                  <a:ea typeface="맑은 고딕" panose="020B0503020000020004" pitchFamily="50" charset="-127"/>
                </a:endParaRPr>
              </a:p>
              <a:p>
                <a:pPr marL="400050" lvl="1" indent="0" algn="ctr" eaLnBrk="1" fontAlgn="auto" latinLnBrk="1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𝑆𝑒𝑡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 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𝑀𝑒𝑚𝑏𝑒𝑟𝑠h𝑖𝑝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 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𝑃𝑟𝑜𝑜𝑓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ko-KR" sz="3200" b="1" i="0" smtClean="0">
                          <a:latin typeface="Cambria Math" panose="02040503050406030204" pitchFamily="18" charset="0"/>
                          <a:ea typeface="맑은 고딕" panose="020B0503020000020004" pitchFamily="50" charset="-127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sz="3200" b="1"/>
                        <m:t>∈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𝑃𝑟𝑜𝑜𝑓</m:t>
                      </m:r>
                    </m:oMath>
                  </m:oMathPara>
                </a14:m>
                <a:endParaRPr lang="en-US" altLang="ko-KR" sz="3200" dirty="0"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4"/>
                <a:stretch>
                  <a:fillRect l="-1135" t="-22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8162951"/>
      </p:ext>
    </p:extLst>
  </p:cSld>
  <p:clrMapOvr>
    <a:masterClrMapping/>
  </p:clrMapOvr>
  <p:transition advTm="118617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Introduction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49268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Design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Privacy System Overview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148447" y="2042308"/>
            <a:ext cx="9895105" cy="3673444"/>
            <a:chOff x="873007" y="2189792"/>
            <a:chExt cx="9895105" cy="3673444"/>
          </a:xfrm>
        </p:grpSpPr>
        <p:pic>
          <p:nvPicPr>
            <p:cNvPr id="28" name="Picture 4" descr="Human person user icon - Users Android L Lollipop">
              <a:extLst>
                <a:ext uri="{FF2B5EF4-FFF2-40B4-BE49-F238E27FC236}">
                  <a16:creationId xmlns:a16="http://schemas.microsoft.com/office/drawing/2014/main" id="{F8268168-498B-B448-BD25-30560CC9DB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901" y="2651509"/>
              <a:ext cx="1135519" cy="113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모서리가 둥근 직사각형 28"/>
            <p:cNvSpPr/>
            <p:nvPr/>
          </p:nvSpPr>
          <p:spPr>
            <a:xfrm>
              <a:off x="2937477" y="2278283"/>
              <a:ext cx="5500467" cy="20264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22418" y="3572499"/>
              <a:ext cx="129422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/>
                <a:t>Bank</a:t>
              </a:r>
            </a:p>
            <a:p>
              <a:pPr algn="ctr"/>
              <a:r>
                <a:rPr lang="en-US" altLang="ko-KR" sz="1500" b="1" dirty="0"/>
                <a:t>(Verifier)</a:t>
              </a:r>
              <a:endParaRPr lang="ko-KR" altLang="en-US" sz="1500" b="1" dirty="0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6809066" y="2814912"/>
              <a:ext cx="750537" cy="673723"/>
              <a:chOff x="6648814" y="2910311"/>
              <a:chExt cx="584253" cy="557224"/>
            </a:xfrm>
          </p:grpSpPr>
          <p:pic>
            <p:nvPicPr>
              <p:cNvPr id="67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5103" y="3167135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7541" y="2910311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8" descr="bank pictogram 이미지 검색결과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8814" y="3220618"/>
                <a:ext cx="247964" cy="246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32" name="직선 화살표 연결선 31"/>
            <p:cNvCxnSpPr/>
            <p:nvPr/>
          </p:nvCxnSpPr>
          <p:spPr>
            <a:xfrm>
              <a:off x="2049536" y="3250560"/>
              <a:ext cx="18522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>
              <a:off x="2049536" y="3445163"/>
              <a:ext cx="18522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86004" y="2313629"/>
              <a:ext cx="11457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/>
                <a:t>Customer</a:t>
              </a:r>
            </a:p>
            <a:p>
              <a:pPr algn="ctr"/>
              <a:r>
                <a:rPr lang="en-US" altLang="ko-KR" sz="1500" b="1" dirty="0"/>
                <a:t>(Prover)</a:t>
              </a:r>
              <a:endParaRPr lang="ko-KR" altLang="en-US" sz="1500" b="1" dirty="0"/>
            </a:p>
          </p:txBody>
        </p:sp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54"/>
            <a:stretch/>
          </p:blipFill>
          <p:spPr>
            <a:xfrm>
              <a:off x="1034409" y="4755057"/>
              <a:ext cx="1014502" cy="83033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73007" y="5540071"/>
              <a:ext cx="12730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Transaction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52440" y="3586551"/>
              <a:ext cx="146320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Range Proof</a:t>
              </a:r>
              <a:endParaRPr lang="ko-KR" altLang="en-US" sz="15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42452" y="2694340"/>
              <a:ext cx="169183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Set Membership Proof</a:t>
              </a:r>
              <a:endParaRPr lang="ko-KR" altLang="en-US" sz="15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26420" y="2267859"/>
              <a:ext cx="3630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/>
                <a:t>Zero Knowledge Proof System</a:t>
              </a:r>
              <a:endParaRPr lang="ko-KR" altLang="en-US" b="1" dirty="0"/>
            </a:p>
          </p:txBody>
        </p:sp>
        <p:cxnSp>
          <p:nvCxnSpPr>
            <p:cNvPr id="40" name="직선 화살표 연결선 39"/>
            <p:cNvCxnSpPr>
              <a:stCxn id="28" idx="2"/>
            </p:cNvCxnSpPr>
            <p:nvPr/>
          </p:nvCxnSpPr>
          <p:spPr>
            <a:xfrm flipH="1">
              <a:off x="1541660" y="3787028"/>
              <a:ext cx="1" cy="9680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꺾인 연결선 40"/>
            <p:cNvCxnSpPr/>
            <p:nvPr/>
          </p:nvCxnSpPr>
          <p:spPr>
            <a:xfrm flipV="1">
              <a:off x="7849142" y="2516207"/>
              <a:ext cx="1367340" cy="723004"/>
            </a:xfrm>
            <a:prstGeom prst="bentConnector3">
              <a:avLst>
                <a:gd name="adj1" fmla="val 52058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2131727" y="5289452"/>
              <a:ext cx="13862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05"/>
            <a:stretch/>
          </p:blipFill>
          <p:spPr>
            <a:xfrm>
              <a:off x="3478638" y="4792311"/>
              <a:ext cx="1108997" cy="973642"/>
            </a:xfrm>
            <a:prstGeom prst="rect">
              <a:avLst/>
            </a:prstGeom>
          </p:spPr>
        </p:pic>
        <p:grpSp>
          <p:nvGrpSpPr>
            <p:cNvPr id="44" name="그룹 43"/>
            <p:cNvGrpSpPr/>
            <p:nvPr/>
          </p:nvGrpSpPr>
          <p:grpSpPr>
            <a:xfrm>
              <a:off x="6497902" y="4720950"/>
              <a:ext cx="1108997" cy="1067785"/>
              <a:chOff x="6184276" y="4871660"/>
              <a:chExt cx="1108997" cy="1067785"/>
            </a:xfrm>
          </p:grpSpPr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461"/>
              <a:stretch/>
            </p:blipFill>
            <p:spPr>
              <a:xfrm>
                <a:off x="6259671" y="4871660"/>
                <a:ext cx="419356" cy="358711"/>
              </a:xfrm>
              <a:prstGeom prst="rect">
                <a:avLst/>
              </a:prstGeom>
            </p:spPr>
          </p:pic>
          <p:pic>
            <p:nvPicPr>
              <p:cNvPr id="66" name="그림 6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205"/>
              <a:stretch/>
            </p:blipFill>
            <p:spPr>
              <a:xfrm>
                <a:off x="6184276" y="4965803"/>
                <a:ext cx="1108997" cy="973642"/>
              </a:xfrm>
              <a:prstGeom prst="rect">
                <a:avLst/>
              </a:prstGeom>
            </p:spPr>
          </p:pic>
        </p:grpSp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82"/>
            <a:stretch/>
          </p:blipFill>
          <p:spPr>
            <a:xfrm>
              <a:off x="5232949" y="4869788"/>
              <a:ext cx="469060" cy="397378"/>
            </a:xfrm>
            <a:prstGeom prst="rect">
              <a:avLst/>
            </a:prstGeom>
          </p:spPr>
        </p:pic>
        <p:grpSp>
          <p:nvGrpSpPr>
            <p:cNvPr id="46" name="그룹 45"/>
            <p:cNvGrpSpPr/>
            <p:nvPr/>
          </p:nvGrpSpPr>
          <p:grpSpPr>
            <a:xfrm>
              <a:off x="9498521" y="4696943"/>
              <a:ext cx="1108997" cy="1067785"/>
              <a:chOff x="8799357" y="4121616"/>
              <a:chExt cx="1108997" cy="1067785"/>
            </a:xfrm>
          </p:grpSpPr>
          <p:grpSp>
            <p:nvGrpSpPr>
              <p:cNvPr id="61" name="그룹 60"/>
              <p:cNvGrpSpPr/>
              <p:nvPr/>
            </p:nvGrpSpPr>
            <p:grpSpPr>
              <a:xfrm>
                <a:off x="8799357" y="4121616"/>
                <a:ext cx="1108997" cy="1067785"/>
                <a:chOff x="6184276" y="4871660"/>
                <a:chExt cx="1108997" cy="1067785"/>
              </a:xfrm>
            </p:grpSpPr>
            <p:pic>
              <p:nvPicPr>
                <p:cNvPr id="63" name="그림 62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461"/>
                <a:stretch/>
              </p:blipFill>
              <p:spPr>
                <a:xfrm>
                  <a:off x="6259671" y="4871660"/>
                  <a:ext cx="419356" cy="358711"/>
                </a:xfrm>
                <a:prstGeom prst="rect">
                  <a:avLst/>
                </a:prstGeom>
              </p:spPr>
            </p:pic>
            <p:pic>
              <p:nvPicPr>
                <p:cNvPr id="64" name="그림 63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05"/>
                <a:stretch/>
              </p:blipFill>
              <p:spPr>
                <a:xfrm>
                  <a:off x="6184276" y="4965803"/>
                  <a:ext cx="1108997" cy="973642"/>
                </a:xfrm>
                <a:prstGeom prst="rect">
                  <a:avLst/>
                </a:prstGeom>
              </p:spPr>
            </p:pic>
          </p:grpSp>
          <p:pic>
            <p:nvPicPr>
              <p:cNvPr id="62" name="그림 6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436" b="37231"/>
              <a:stretch/>
            </p:blipFill>
            <p:spPr>
              <a:xfrm>
                <a:off x="9200281" y="4941588"/>
                <a:ext cx="612411" cy="228634"/>
              </a:xfrm>
              <a:prstGeom prst="rect">
                <a:avLst/>
              </a:prstGeom>
            </p:spPr>
          </p:pic>
        </p:grpSp>
        <p:sp>
          <p:nvSpPr>
            <p:cNvPr id="47" name="TextBox 46"/>
            <p:cNvSpPr txBox="1"/>
            <p:nvPr/>
          </p:nvSpPr>
          <p:spPr>
            <a:xfrm>
              <a:off x="7402669" y="2883461"/>
              <a:ext cx="14979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False</a:t>
              </a:r>
              <a:endParaRPr lang="ko-KR" altLang="en-US" sz="1500" dirty="0"/>
            </a:p>
          </p:txBody>
        </p:sp>
        <p:cxnSp>
          <p:nvCxnSpPr>
            <p:cNvPr id="48" name="꺾인 연결선 47"/>
            <p:cNvCxnSpPr/>
            <p:nvPr/>
          </p:nvCxnSpPr>
          <p:spPr>
            <a:xfrm rot="16200000" flipH="1">
              <a:off x="7294722" y="3950615"/>
              <a:ext cx="1834166" cy="726280"/>
            </a:xfrm>
            <a:prstGeom prst="bentConnector3">
              <a:avLst>
                <a:gd name="adj1" fmla="val -621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425090" y="3387514"/>
              <a:ext cx="149794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True</a:t>
              </a:r>
              <a:endParaRPr lang="ko-KR" altLang="en-US" sz="1500" dirty="0"/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4571788" y="5289452"/>
              <a:ext cx="19674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807770" y="5374425"/>
              <a:ext cx="14954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Encryption</a:t>
              </a:r>
            </a:p>
          </p:txBody>
        </p:sp>
        <p:cxnSp>
          <p:nvCxnSpPr>
            <p:cNvPr id="52" name="직선 화살표 연결선 51"/>
            <p:cNvCxnSpPr/>
            <p:nvPr/>
          </p:nvCxnSpPr>
          <p:spPr>
            <a:xfrm>
              <a:off x="7541016" y="5230836"/>
              <a:ext cx="1804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016048" y="5384106"/>
              <a:ext cx="14954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Hash</a:t>
              </a:r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 flipV="1">
              <a:off x="10043170" y="3969337"/>
              <a:ext cx="9850" cy="65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844166" y="5360824"/>
              <a:ext cx="14954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Signing</a:t>
              </a:r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9318229" y="2189792"/>
              <a:ext cx="1449883" cy="6257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Reject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9318229" y="3220426"/>
              <a:ext cx="1449883" cy="6257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Record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3959063" y="3001130"/>
              <a:ext cx="822974" cy="62578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Proof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직선 화살표 연결선 58"/>
            <p:cNvCxnSpPr>
              <a:cxnSpLocks/>
            </p:cNvCxnSpPr>
            <p:nvPr/>
          </p:nvCxnSpPr>
          <p:spPr>
            <a:xfrm>
              <a:off x="4807770" y="3314022"/>
              <a:ext cx="18118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960365" y="3378678"/>
              <a:ext cx="14954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dirty="0"/>
                <a:t>verification</a:t>
              </a:r>
            </a:p>
          </p:txBody>
        </p:sp>
      </p:grpSp>
      <p:sp>
        <p:nvSpPr>
          <p:cNvPr id="70" name="타원 69">
            <a:extLst>
              <a:ext uri="{FF2B5EF4-FFF2-40B4-BE49-F238E27FC236}">
                <a16:creationId xmlns:a16="http://schemas.microsoft.com/office/drawing/2014/main" id="{16F0BDD6-2B2E-4AC1-AD8E-E18BD6381630}"/>
              </a:ext>
            </a:extLst>
          </p:cNvPr>
          <p:cNvSpPr/>
          <p:nvPr/>
        </p:nvSpPr>
        <p:spPr>
          <a:xfrm>
            <a:off x="4914024" y="4769934"/>
            <a:ext cx="313418" cy="3134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ore-KR" sz="1800" b="1" i="0" u="none" strike="noStrike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+mj-lt"/>
                <a:sym typeface="Wingdings" charset="2"/>
              </a:rPr>
              <a:t>1</a:t>
            </a:r>
            <a:endParaRPr kumimoji="1" lang="ko-Kore-KR" altLang="en-US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AB362EA9-6FAE-4071-803E-CAEA2F24BE88}"/>
              </a:ext>
            </a:extLst>
          </p:cNvPr>
          <p:cNvSpPr/>
          <p:nvPr/>
        </p:nvSpPr>
        <p:spPr>
          <a:xfrm>
            <a:off x="5853905" y="2814927"/>
            <a:ext cx="313418" cy="3134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ore-KR" sz="1800" b="1" i="0" u="none" strike="noStrike" cap="none" spc="0" normalizeH="0" baseline="0" noProof="0" dirty="0">
                <a:solidFill>
                  <a:sysClr val="windowText" lastClr="000000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rPr>
              <a:t>3</a:t>
            </a:r>
            <a:endParaRPr kumimoji="1" lang="ko-Kore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B19F0213-CB9E-44CA-9F3B-BE7F7FFA2EA9}"/>
              </a:ext>
            </a:extLst>
          </p:cNvPr>
          <p:cNvSpPr/>
          <p:nvPr/>
        </p:nvSpPr>
        <p:spPr>
          <a:xfrm>
            <a:off x="8952132" y="3078061"/>
            <a:ext cx="292735" cy="287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en-US" b="1" dirty="0">
                <a:solidFill>
                  <a:sysClr val="windowText" lastClr="000000"/>
                </a:solidFill>
                <a:latin typeface="+mj-lt"/>
              </a:rPr>
              <a:t>4</a:t>
            </a:r>
            <a:endParaRPr kumimoji="1" lang="ko-Kore-KR" altLang="en-US" b="1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ABFB7808-BC72-4D2F-9BD6-7F68CDEC6717}"/>
              </a:ext>
            </a:extLst>
          </p:cNvPr>
          <p:cNvSpPr/>
          <p:nvPr/>
        </p:nvSpPr>
        <p:spPr>
          <a:xfrm>
            <a:off x="3110582" y="3068755"/>
            <a:ext cx="292735" cy="28730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1pPr>
            <a:lvl2pPr marL="457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2pPr>
            <a:lvl3pPr marL="914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3pPr>
            <a:lvl4pPr marL="1371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4pPr>
            <a:lvl5pPr marL="18288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5pPr>
            <a:lvl6pPr marL="22860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6pPr>
            <a:lvl7pPr marL="27432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7pPr>
            <a:lvl8pPr marL="32004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8pPr>
            <a:lvl9pPr marL="365760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lvl9pPr>
          </a:lstStyle>
          <a:p>
            <a:pPr marL="0" marR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1800" b="0" i="0" u="none" strike="noStrike" cap="none" spc="0" normalizeH="0" baseline="0" noProof="0">
                <a:solidFill>
                  <a:srgbClr val="FFFFFF"/>
                </a:solidFill>
                <a:uLnTx/>
                <a:uFillTx/>
                <a:latin typeface="맑은 고딕" panose="020F0302020204030204"/>
                <a:ea typeface="Arial" pitchFamily="34" charset="0"/>
                <a:cs typeface="Arial" pitchFamily="34" charset="0"/>
                <a:sym typeface="Wingdings" charset="2"/>
              </a:defRPr>
            </a:pPr>
            <a:r>
              <a:rPr kumimoji="1" lang="en-US" altLang="ko-Kore-KR" sz="1800" b="1" i="0" u="none" strike="noStrike" cap="none" spc="0" normalizeH="0" baseline="0" noProof="0">
                <a:solidFill>
                  <a:sysClr val="windowText" lastClr="000000"/>
                </a:solidFill>
                <a:uLnTx/>
                <a:uFillTx/>
                <a:latin typeface="+mj-lt"/>
                <a:sym typeface="Wingdings" charset="2"/>
              </a:rPr>
              <a:t>2</a:t>
            </a:r>
            <a:endParaRPr kumimoji="1" lang="ko-Kore-KR" altLang="en-US" b="1">
              <a:solidFill>
                <a:sysClr val="windowText" lastClr="00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552406"/>
      </p:ext>
    </p:extLst>
  </p:cSld>
  <p:clrMapOvr>
    <a:masterClrMapping/>
  </p:clrMapOvr>
  <p:transition advTm="118617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Implementation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9399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Implementation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Overview</a:t>
            </a:r>
            <a:endParaRPr lang="en-US" altLang="ko-KR" sz="1600" dirty="0"/>
          </a:p>
          <a:p>
            <a:pPr lvl="1" indent="-449263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Cos-CBDC written in </a:t>
            </a:r>
            <a:r>
              <a:rPr lang="en-US" altLang="ko-KR" sz="2800" dirty="0">
                <a:solidFill>
                  <a:srgbClr val="FF0000"/>
                </a:solidFill>
                <a:ea typeface="맑은 고딕" panose="020B0503020000020004" pitchFamily="50" charset="-127"/>
              </a:rPr>
              <a:t>React.js</a:t>
            </a:r>
          </a:p>
          <a:p>
            <a:pPr lvl="1" indent="-449263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Used </a:t>
            </a:r>
            <a:r>
              <a:rPr lang="en-US" altLang="ko-KR" sz="2800" dirty="0">
                <a:solidFill>
                  <a:srgbClr val="FF0000"/>
                </a:solidFill>
                <a:ea typeface="맑은 고딕" panose="020B0503020000020004" pitchFamily="50" charset="-127"/>
              </a:rPr>
              <a:t>Cosmos-SDK</a:t>
            </a:r>
            <a:r>
              <a:rPr lang="en-US" altLang="ko-KR" sz="2800" dirty="0">
                <a:ea typeface="맑은 고딕" panose="020B0503020000020004" pitchFamily="50" charset="-127"/>
              </a:rPr>
              <a:t> for CBDC Ledger (written in Go)</a:t>
            </a:r>
          </a:p>
          <a:p>
            <a:pPr lvl="1" indent="-449263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Operate collaboratively on a web, mobile and server</a:t>
            </a:r>
          </a:p>
          <a:p>
            <a:pPr lvl="1" indent="-449263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Zero-knowledge Range proof for Privacy</a:t>
            </a:r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145679"/>
      </p:ext>
    </p:extLst>
  </p:cSld>
  <p:clrMapOvr>
    <a:masterClrMapping/>
  </p:clrMapOvr>
  <p:transition advTm="118617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Implementation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Functions</a:t>
            </a:r>
            <a:endParaRPr lang="en-US" altLang="ko-KR" sz="1600" dirty="0"/>
          </a:p>
          <a:p>
            <a:pPr lvl="1" indent="-449263">
              <a:spcBef>
                <a:spcPts val="1000"/>
              </a:spcBef>
              <a:defRPr/>
            </a:pPr>
            <a:r>
              <a:rPr lang="en-US" altLang="ko-KR" sz="2800" b="1" dirty="0"/>
              <a:t>Central Bank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Issuance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Redeem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Assign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Cross border payment (Dashboard for CBDC Ledger)</a:t>
            </a:r>
          </a:p>
          <a:p>
            <a:pPr lvl="2" indent="-449263">
              <a:spcBef>
                <a:spcPts val="1000"/>
              </a:spcBef>
              <a:defRPr/>
            </a:pPr>
            <a:endParaRPr lang="en-US" altLang="ko-KR" sz="2400" b="1" dirty="0"/>
          </a:p>
          <a:p>
            <a:pPr lvl="1" indent="-449263">
              <a:spcBef>
                <a:spcPts val="1000"/>
              </a:spcBef>
              <a:defRPr/>
            </a:pPr>
            <a:r>
              <a:rPr lang="en-US" altLang="ko-KR" sz="2800" b="1" dirty="0"/>
              <a:t>Commercial Bank &amp; End User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967866"/>
      </p:ext>
    </p:extLst>
  </p:cSld>
  <p:clrMapOvr>
    <a:masterClrMapping/>
  </p:clrMapOvr>
  <p:transition advTm="118617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Implementation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Functions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2800" dirty="0">
                <a:ea typeface="맑은 고딕" panose="020B0503020000020004" pitchFamily="50" charset="-127"/>
              </a:rPr>
              <a:t>User Interface#1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Exchange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Payment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Transfer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73AF0-EB2C-C34A-AEE0-BF575150B113}"/>
              </a:ext>
            </a:extLst>
          </p:cNvPr>
          <p:cNvSpPr txBox="1"/>
          <p:nvPr/>
        </p:nvSpPr>
        <p:spPr>
          <a:xfrm>
            <a:off x="701683" y="5471930"/>
            <a:ext cx="523835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R" sz="1400" dirty="0"/>
              <a:t>Demo </a:t>
            </a:r>
            <a:r>
              <a:rPr kumimoji="1" lang="en-US" altLang="ko-KR" sz="1400" dirty="0" err="1"/>
              <a:t>Youtube</a:t>
            </a:r>
            <a:r>
              <a:rPr kumimoji="1" lang="en-US" altLang="ko-KR" sz="1400" dirty="0"/>
              <a:t> (Korean ver.) : </a:t>
            </a:r>
            <a:r>
              <a:rPr kumimoji="1" lang="en-US" altLang="ko-KR" sz="1400" dirty="0">
                <a:hlinkClick r:id="rId4"/>
              </a:rPr>
              <a:t>https://www.youtube.com/watch?v=hSa5LtzT070</a:t>
            </a:r>
            <a:endParaRPr kumimoji="1" lang="en-US" altLang="ko-KR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40" y="1276775"/>
            <a:ext cx="5724163" cy="50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797377"/>
      </p:ext>
    </p:extLst>
  </p:cSld>
  <p:clrMapOvr>
    <a:masterClrMapping/>
  </p:clrMapOvr>
  <p:transition advTm="118617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Implementation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Functions</a:t>
            </a: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2800" dirty="0"/>
              <a:t>User Interface#2</a:t>
            </a:r>
            <a:endParaRPr lang="en-US" altLang="ko-KR" dirty="0"/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Cross-Border Payment</a:t>
            </a:r>
          </a:p>
          <a:p>
            <a:pPr lvl="2" indent="-449263">
              <a:spcBef>
                <a:spcPts val="1000"/>
              </a:spcBef>
              <a:defRPr/>
            </a:pPr>
            <a:r>
              <a:rPr lang="en-US" altLang="ko-KR" sz="2400" dirty="0"/>
              <a:t>CBDC Dashboard</a:t>
            </a:r>
          </a:p>
          <a:p>
            <a:pPr marL="1249363" lvl="2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73AF0-EB2C-C34A-AEE0-BF575150B113}"/>
              </a:ext>
            </a:extLst>
          </p:cNvPr>
          <p:cNvSpPr txBox="1"/>
          <p:nvPr/>
        </p:nvSpPr>
        <p:spPr>
          <a:xfrm>
            <a:off x="600909" y="5396154"/>
            <a:ext cx="5238357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ko-KR" sz="1400" dirty="0"/>
              <a:t>Demo </a:t>
            </a:r>
            <a:r>
              <a:rPr kumimoji="1" lang="en-US" altLang="ko-KR" sz="1400" dirty="0" err="1"/>
              <a:t>Youtube</a:t>
            </a:r>
            <a:r>
              <a:rPr kumimoji="1" lang="en-US" altLang="ko-KR" sz="1400" dirty="0"/>
              <a:t> (Korean ver.) : </a:t>
            </a:r>
            <a:r>
              <a:rPr kumimoji="1" lang="en-US" altLang="ko-KR" sz="1400" dirty="0">
                <a:hlinkClick r:id="rId4"/>
              </a:rPr>
              <a:t>https://www.youtube.com/watch?v=hSa5LtzT070</a:t>
            </a:r>
            <a:endParaRPr kumimoji="1" lang="en-US" altLang="ko-KR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kumimoji="1" lang="en-US" altLang="ko-KR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24" y="1130313"/>
            <a:ext cx="5602474" cy="50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354626"/>
      </p:ext>
    </p:extLst>
  </p:cSld>
  <p:clrMapOvr>
    <a:masterClrMapping/>
  </p:clrMapOvr>
  <p:transition advTm="118617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Evaluation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6363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Evaluation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On-chain Privacy Overhead</a:t>
            </a:r>
            <a:endParaRPr lang="en-US" altLang="ko-KR" dirty="0">
              <a:ea typeface="맑은 고딕" panose="020B0503020000020004" pitchFamily="50" charset="-127"/>
            </a:endParaRPr>
          </a:p>
          <a:p>
            <a:pPr lvl="1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dirty="0"/>
              <a:t>PKI with Smart Contract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Register</a:t>
            </a:r>
            <a:r>
              <a:rPr lang="en-US" altLang="ko-KR" dirty="0"/>
              <a:t> : Add trusted entity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Append</a:t>
            </a:r>
            <a:r>
              <a:rPr lang="en-US" altLang="ko-KR" dirty="0"/>
              <a:t> : Publish Certificate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Sign</a:t>
            </a:r>
            <a:r>
              <a:rPr lang="en-US" altLang="ko-KR" dirty="0"/>
              <a:t> : Sign certificate and set expiry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Revoke</a:t>
            </a:r>
            <a:r>
              <a:rPr lang="en-US" altLang="ko-KR" dirty="0"/>
              <a:t> : Revoke signature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026" y="3598607"/>
            <a:ext cx="8312385" cy="2586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135126"/>
      </p:ext>
    </p:extLst>
  </p:cSld>
  <p:clrMapOvr>
    <a:masterClrMapping/>
  </p:clrMapOvr>
  <p:transition advTm="118617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Evaluation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On-chain Privacy Overhead</a:t>
            </a:r>
            <a:endParaRPr lang="en-US" altLang="ko-KR" dirty="0">
              <a:ea typeface="맑은 고딕" panose="020B0503020000020004" pitchFamily="50" charset="-127"/>
            </a:endParaRPr>
          </a:p>
          <a:p>
            <a:pPr lvl="1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dirty="0"/>
              <a:t>PKI with Smart Contract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4"/>
          <a:stretch/>
        </p:blipFill>
        <p:spPr>
          <a:xfrm>
            <a:off x="5736504" y="1211977"/>
            <a:ext cx="5823303" cy="489599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91344" y="5887298"/>
            <a:ext cx="5044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Source : </a:t>
            </a:r>
            <a:r>
              <a:rPr lang="en-US" altLang="ko-KR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Zarir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, A. A., Oliva, G. A., Jiang, Z. M., &amp; Hassan, A. E. (2021). Developing Cost-Effective </a:t>
            </a:r>
            <a:r>
              <a:rPr lang="en-US" altLang="ko-KR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Blockchain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-Powered Applications: A Case Study of the Gas Usage of Smart Contract Transactions in the </a:t>
            </a:r>
            <a:r>
              <a:rPr lang="en-US" altLang="ko-KR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Ethereum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800" dirty="0" err="1">
                <a:solidFill>
                  <a:srgbClr val="222222"/>
                </a:solidFill>
                <a:latin typeface="Arial" panose="020B0604020202020204" pitchFamily="34" charset="0"/>
              </a:rPr>
              <a:t>Blockchain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 Platform. </a:t>
            </a:r>
            <a:r>
              <a:rPr lang="en-US" altLang="ko-KR" sz="800" i="1" dirty="0">
                <a:solidFill>
                  <a:srgbClr val="222222"/>
                </a:solidFill>
                <a:latin typeface="Arial" panose="020B0604020202020204" pitchFamily="34" charset="0"/>
              </a:rPr>
              <a:t>ACM Transactions on Software Engineering and Methodology (TOSEM)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altLang="ko-KR" sz="800" i="1" dirty="0">
                <a:solidFill>
                  <a:srgbClr val="222222"/>
                </a:solidFill>
                <a:latin typeface="Arial" panose="020B0604020202020204" pitchFamily="34" charset="0"/>
              </a:rPr>
              <a:t>30</a:t>
            </a:r>
            <a:r>
              <a:rPr lang="en-US" altLang="ko-KR" sz="800" dirty="0">
                <a:solidFill>
                  <a:srgbClr val="222222"/>
                </a:solidFill>
                <a:latin typeface="Arial" panose="020B0604020202020204" pitchFamily="34" charset="0"/>
              </a:rPr>
              <a:t>(3), 1-38.</a:t>
            </a:r>
            <a:endParaRPr lang="ko-KR" altLang="en-US" sz="800" dirty="0"/>
          </a:p>
        </p:txBody>
      </p:sp>
      <p:sp>
        <p:nvSpPr>
          <p:cNvPr id="9" name="직사각형 8"/>
          <p:cNvSpPr/>
          <p:nvPr/>
        </p:nvSpPr>
        <p:spPr>
          <a:xfrm>
            <a:off x="6136621" y="5977933"/>
            <a:ext cx="481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/>
              <a:t>Fig. Correlation between the median gas usage per function and contract size.</a:t>
            </a:r>
            <a:br>
              <a:rPr lang="en-US" altLang="ko-KR" sz="1600" b="1" dirty="0"/>
            </a:br>
            <a:endParaRPr lang="ko-KR" altLang="en-US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398207" y="2925308"/>
            <a:ext cx="5131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/>
              <a:t>Our PKI Contract</a:t>
            </a:r>
          </a:p>
          <a:p>
            <a:r>
              <a:rPr lang="en-US" altLang="ko-KR" sz="2400" dirty="0"/>
              <a:t>- PKI Contract Bytecode : 26,052</a:t>
            </a:r>
          </a:p>
          <a:p>
            <a:r>
              <a:rPr lang="en-US" altLang="ko-KR" sz="2400" dirty="0"/>
              <a:t>- Median Gas Usage : ~60,000</a:t>
            </a:r>
            <a:endParaRPr lang="ko-KR" altLang="en-US" sz="2400" dirty="0"/>
          </a:p>
        </p:txBody>
      </p:sp>
      <p:sp>
        <p:nvSpPr>
          <p:cNvPr id="12" name="타원 11"/>
          <p:cNvSpPr/>
          <p:nvPr/>
        </p:nvSpPr>
        <p:spPr>
          <a:xfrm>
            <a:off x="9925665" y="4616245"/>
            <a:ext cx="280518" cy="26547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14" name="직선 화살표 연결선 13"/>
          <p:cNvCxnSpPr>
            <a:endCxn id="12" idx="1"/>
          </p:cNvCxnSpPr>
          <p:nvPr/>
        </p:nvCxnSpPr>
        <p:spPr>
          <a:xfrm>
            <a:off x="5117690" y="3613355"/>
            <a:ext cx="4849056" cy="104176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19493621"/>
      </p:ext>
    </p:extLst>
  </p:cSld>
  <p:clrMapOvr>
    <a:masterClrMapping/>
  </p:clrMapOvr>
  <p:transition advTm="118617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Evaluation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Off-chain Privacy Overhead</a:t>
            </a:r>
          </a:p>
          <a:p>
            <a:pPr lvl="1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dirty="0"/>
              <a:t>Sequence flow of Zero-Knowledge Proof (ZK-SNARK)</a:t>
            </a:r>
          </a:p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3200" dirty="0">
              <a:ea typeface="맑은 고딕" panose="020B0503020000020004" pitchFamily="50" charset="-127"/>
            </a:endParaRP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1200" dirty="0"/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sz="2800" dirty="0"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22671" y="2547962"/>
            <a:ext cx="2109019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circuit.circom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22670" y="3585361"/>
            <a:ext cx="2109019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circuit.json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22670" y="4755056"/>
            <a:ext cx="2109019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input.json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52644" y="3552623"/>
            <a:ext cx="2590608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proving_key.json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52644" y="4755057"/>
            <a:ext cx="2590608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witness.json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252644" y="2547961"/>
            <a:ext cx="2590608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verification_key.json</a:t>
            </a:r>
            <a:endParaRPr lang="ko-KR" altLang="en-US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8264207" y="4722319"/>
            <a:ext cx="2109019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Public.json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8264207" y="3552623"/>
            <a:ext cx="2109019" cy="663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>
                <a:ln w="0"/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Proof.json</a:t>
            </a:r>
            <a:endParaRPr lang="ko-KR" altLang="en-US" sz="2000" b="1" dirty="0">
              <a:ln w="0"/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20" name="직선 화살표 연결선 19"/>
          <p:cNvCxnSpPr>
            <a:stCxn id="4" idx="2"/>
            <a:endCxn id="6" idx="0"/>
          </p:cNvCxnSpPr>
          <p:nvPr/>
        </p:nvCxnSpPr>
        <p:spPr>
          <a:xfrm flipH="1">
            <a:off x="1777180" y="3211639"/>
            <a:ext cx="1" cy="37372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6" idx="3"/>
            <a:endCxn id="9" idx="1"/>
          </p:cNvCxnSpPr>
          <p:nvPr/>
        </p:nvCxnSpPr>
        <p:spPr>
          <a:xfrm flipV="1">
            <a:off x="2831689" y="3884462"/>
            <a:ext cx="1420955" cy="327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6" idx="3"/>
            <a:endCxn id="11" idx="1"/>
          </p:cNvCxnSpPr>
          <p:nvPr/>
        </p:nvCxnSpPr>
        <p:spPr>
          <a:xfrm flipV="1">
            <a:off x="2831689" y="2879800"/>
            <a:ext cx="1420955" cy="103740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7" idx="3"/>
            <a:endCxn id="10" idx="1"/>
          </p:cNvCxnSpPr>
          <p:nvPr/>
        </p:nvCxnSpPr>
        <p:spPr>
          <a:xfrm>
            <a:off x="2831689" y="5086895"/>
            <a:ext cx="1420955" cy="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6" idx="3"/>
          </p:cNvCxnSpPr>
          <p:nvPr/>
        </p:nvCxnSpPr>
        <p:spPr>
          <a:xfrm>
            <a:off x="2831689" y="3917200"/>
            <a:ext cx="710477" cy="116969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189498" y="4125315"/>
            <a:ext cx="811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OK</a:t>
            </a:r>
            <a:endParaRPr lang="ko-KR" altLang="en-US" sz="2800" b="1" dirty="0"/>
          </a:p>
        </p:txBody>
      </p:sp>
      <p:cxnSp>
        <p:nvCxnSpPr>
          <p:cNvPr id="47" name="직선 화살표 연결선 46"/>
          <p:cNvCxnSpPr>
            <a:endCxn id="14" idx="1"/>
          </p:cNvCxnSpPr>
          <p:nvPr/>
        </p:nvCxnSpPr>
        <p:spPr>
          <a:xfrm flipV="1">
            <a:off x="7447935" y="3884462"/>
            <a:ext cx="816272" cy="67282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endCxn id="13" idx="1"/>
          </p:cNvCxnSpPr>
          <p:nvPr/>
        </p:nvCxnSpPr>
        <p:spPr>
          <a:xfrm>
            <a:off x="7447934" y="4557285"/>
            <a:ext cx="816273" cy="49687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꺾인 연결선 51"/>
          <p:cNvCxnSpPr>
            <a:stCxn id="11" idx="3"/>
            <a:endCxn id="45" idx="0"/>
          </p:cNvCxnSpPr>
          <p:nvPr/>
        </p:nvCxnSpPr>
        <p:spPr>
          <a:xfrm>
            <a:off x="6843252" y="2879800"/>
            <a:ext cx="4751825" cy="1245515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14" idx="3"/>
            <a:endCxn id="45" idx="1"/>
          </p:cNvCxnSpPr>
          <p:nvPr/>
        </p:nvCxnSpPr>
        <p:spPr>
          <a:xfrm>
            <a:off x="10373226" y="3884462"/>
            <a:ext cx="816272" cy="50246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>
            <a:stCxn id="13" idx="3"/>
            <a:endCxn id="45" idx="1"/>
          </p:cNvCxnSpPr>
          <p:nvPr/>
        </p:nvCxnSpPr>
        <p:spPr>
          <a:xfrm flipV="1">
            <a:off x="10373226" y="4386925"/>
            <a:ext cx="816272" cy="667233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064499" y="5935150"/>
            <a:ext cx="176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err="1"/>
              <a:t>zk</a:t>
            </a:r>
            <a:r>
              <a:rPr lang="en-US" altLang="ko-KR" sz="2400" b="1" dirty="0"/>
              <a:t>-SNARK</a:t>
            </a:r>
            <a:endParaRPr lang="ko-KR" altLang="en-US" sz="2400" b="1" dirty="0"/>
          </a:p>
        </p:txBody>
      </p:sp>
      <p:cxnSp>
        <p:nvCxnSpPr>
          <p:cNvPr id="65" name="꺾인 연결선 64"/>
          <p:cNvCxnSpPr>
            <a:stCxn id="62" idx="1"/>
          </p:cNvCxnSpPr>
          <p:nvPr/>
        </p:nvCxnSpPr>
        <p:spPr>
          <a:xfrm rot="10800000">
            <a:off x="7447943" y="4648535"/>
            <a:ext cx="616557" cy="1517448"/>
          </a:xfrm>
          <a:prstGeom prst="bentConnector2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657600" y="1997755"/>
            <a:ext cx="0" cy="4437089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10840387" y="1997755"/>
            <a:ext cx="0" cy="4437089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38978" y="1875139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Setup</a:t>
            </a:r>
            <a:endParaRPr lang="ko-KR" alt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816535" y="1875139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Prove</a:t>
            </a:r>
            <a:endParaRPr lang="ko-KR" alt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59780" y="1846527"/>
            <a:ext cx="167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Verify</a:t>
            </a:r>
            <a:endParaRPr lang="ko-KR" altLang="en-US" sz="2400" b="1" dirty="0"/>
          </a:p>
        </p:txBody>
      </p:sp>
      <p:cxnSp>
        <p:nvCxnSpPr>
          <p:cNvPr id="16" name="직선 연결선 15"/>
          <p:cNvCxnSpPr>
            <a:stCxn id="9" idx="3"/>
          </p:cNvCxnSpPr>
          <p:nvPr/>
        </p:nvCxnSpPr>
        <p:spPr>
          <a:xfrm>
            <a:off x="6843252" y="3884462"/>
            <a:ext cx="604682" cy="672823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0" idx="3"/>
          </p:cNvCxnSpPr>
          <p:nvPr/>
        </p:nvCxnSpPr>
        <p:spPr>
          <a:xfrm flipV="1">
            <a:off x="6843252" y="4557285"/>
            <a:ext cx="604682" cy="529611"/>
          </a:xfrm>
          <a:prstGeom prst="line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8620349"/>
      </p:ext>
    </p:extLst>
  </p:cSld>
  <p:clrMapOvr>
    <a:masterClrMapping/>
  </p:clrMapOvr>
  <p:transition advTm="118617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-2728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Introduction</a:t>
            </a:r>
            <a:endParaRPr lang="en-US" altLang="ko-KR" sz="28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erdana"/>
                <a:ea typeface="Verdana"/>
                <a:cs typeface="Verdana"/>
              </a:rPr>
              <a:t>Evolution of Money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b="17906"/>
          <a:stretch/>
        </p:blipFill>
        <p:spPr>
          <a:xfrm>
            <a:off x="1565459" y="1626661"/>
            <a:ext cx="8791575" cy="416774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103090" y="6250523"/>
            <a:ext cx="69112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/>
              <a:t>Source : https://www.vectorstock.com/royalty-free-vector/evolution-of-money-concept-vector-18603854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28394"/>
      </p:ext>
    </p:extLst>
  </p:cSld>
  <p:clrMapOvr>
    <a:masterClrMapping/>
  </p:clrMapOvr>
  <p:transition advTm="118617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Evaluation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Off-chain Privacy Overhead</a:t>
            </a:r>
          </a:p>
          <a:p>
            <a:pPr lvl="1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dirty="0"/>
              <a:t>Zero-Knowledge Range Proof Overhead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Setup</a:t>
            </a:r>
            <a:r>
              <a:rPr lang="en-US" altLang="ko-KR" dirty="0"/>
              <a:t> : Set public randomness for trusted setup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Prove</a:t>
            </a:r>
            <a:r>
              <a:rPr lang="en-US" altLang="ko-KR" dirty="0"/>
              <a:t> : Generate Proof</a:t>
            </a:r>
          </a:p>
          <a:p>
            <a:pPr lvl="2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ko-KR" b="1" dirty="0"/>
              <a:t>Verify</a:t>
            </a:r>
            <a:r>
              <a:rPr lang="en-US" altLang="ko-KR" dirty="0"/>
              <a:t> : Verify Proof</a:t>
            </a:r>
          </a:p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3200" dirty="0">
              <a:ea typeface="맑은 고딕" panose="020B0503020000020004" pitchFamily="50" charset="-127"/>
            </a:endParaRPr>
          </a:p>
          <a:p>
            <a:pPr marL="849313" lvl="1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altLang="ko-KR" sz="1200" dirty="0"/>
          </a:p>
          <a:p>
            <a:pPr marL="400050" lvl="1" indent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endParaRPr lang="en-US" altLang="ko-KR" dirty="0">
              <a:ea typeface="맑은 고딕" panose="020B0503020000020004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418978"/>
            <a:ext cx="11986377" cy="24103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8297431"/>
      </p:ext>
    </p:extLst>
  </p:cSld>
  <p:clrMapOvr>
    <a:masterClrMapping/>
  </p:clrMapOvr>
  <p:transition advTm="118617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Conclusion &amp; Future work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61703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Conclusion &amp; Future Work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Conclusion</a:t>
            </a:r>
            <a:endParaRPr lang="en-US" altLang="ko-KR" sz="1600" dirty="0"/>
          </a:p>
          <a:p>
            <a:pPr lvl="1">
              <a:defRPr/>
            </a:pPr>
            <a:r>
              <a:rPr lang="en-US" altLang="ko-KR" sz="2800" dirty="0"/>
              <a:t>We have designed and implemented a </a:t>
            </a:r>
            <a:r>
              <a:rPr lang="en-US" altLang="ko-KR" sz="2800" b="1" i="1" dirty="0" err="1"/>
              <a:t>blockchain</a:t>
            </a:r>
            <a:r>
              <a:rPr lang="en-US" altLang="ko-KR" sz="2800" b="1" i="1" dirty="0"/>
              <a:t>-based CBDC</a:t>
            </a:r>
            <a:r>
              <a:rPr lang="en-US" altLang="ko-KR" sz="2800" i="1" dirty="0"/>
              <a:t> </a:t>
            </a:r>
            <a:r>
              <a:rPr lang="en-US" altLang="ko-KR" sz="2800" dirty="0"/>
              <a:t>system</a:t>
            </a:r>
          </a:p>
          <a:p>
            <a:pPr marL="457200" lvl="1" indent="0">
              <a:buNone/>
              <a:defRPr/>
            </a:pPr>
            <a:endParaRPr lang="en-US" altLang="ko-KR" sz="2800" dirty="0"/>
          </a:p>
          <a:p>
            <a:pPr lvl="1">
              <a:defRPr/>
            </a:pPr>
            <a:r>
              <a:rPr lang="en-US" altLang="ko-KR" sz="2800" dirty="0"/>
              <a:t>Our CDBC system is designed considering </a:t>
            </a:r>
            <a:r>
              <a:rPr lang="en-US" altLang="ko-KR" sz="2800" b="1" i="1" dirty="0"/>
              <a:t>compatibility, interoperability and privacy</a:t>
            </a:r>
            <a:endParaRPr lang="en-US" altLang="ko-KR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6154254"/>
      </p:ext>
    </p:extLst>
  </p:cSld>
  <p:clrMapOvr>
    <a:masterClrMapping/>
  </p:clrMapOvr>
  <p:transition advTm="118617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2800" dirty="0">
                <a:latin typeface="Arial"/>
                <a:ea typeface="HY헤드라인M"/>
                <a:cs typeface="Arial Unicode MS"/>
              </a:rPr>
              <a:t>Conclusion &amp; Future Work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449263" lvl="0" indent="-449263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ko-KR" sz="3200" dirty="0">
                <a:ea typeface="맑은 고딕" panose="020B0503020000020004" pitchFamily="50" charset="-127"/>
              </a:rPr>
              <a:t>Future Work</a:t>
            </a:r>
            <a:endParaRPr lang="en-US" altLang="ko-KR" sz="1600" dirty="0"/>
          </a:p>
          <a:p>
            <a:pPr lvl="1">
              <a:defRPr/>
            </a:pPr>
            <a:r>
              <a:rPr lang="en-US" altLang="ko-KR" sz="2800" dirty="0"/>
              <a:t>Cross-border CBDC payments using IBC between different country </a:t>
            </a:r>
            <a:r>
              <a:rPr lang="en-US" altLang="ko-KR" sz="2800" dirty="0" err="1"/>
              <a:t>blockchains</a:t>
            </a:r>
            <a:endParaRPr lang="en-US" altLang="ko-KR" sz="2800" dirty="0"/>
          </a:p>
          <a:p>
            <a:pPr lvl="1">
              <a:defRPr/>
            </a:pPr>
            <a:endParaRPr lang="en-US" altLang="ko-KR" sz="2800" dirty="0"/>
          </a:p>
          <a:p>
            <a:pPr lvl="1">
              <a:defRPr/>
            </a:pPr>
            <a:r>
              <a:rPr lang="en-US" altLang="ko-KR" sz="2800" dirty="0"/>
              <a:t>More research on preserving privacy is needed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44062"/>
      </p:ext>
    </p:extLst>
  </p:cSld>
  <p:clrMapOvr>
    <a:masterClrMapping/>
  </p:clrMapOvr>
  <p:transition advTm="118617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" y="-16329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7241" y="895350"/>
            <a:ext cx="360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ko-KR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5231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-2728"/>
            <a:ext cx="10206183" cy="623416"/>
          </a:xfrm>
        </p:spPr>
        <p:txBody>
          <a:bodyPr/>
          <a:lstStyle/>
          <a:p>
            <a:r>
              <a:rPr lang="en-US" altLang="ko-KR" dirty="0"/>
              <a:t>References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 fontScale="40000" lnSpcReduction="20000"/>
          </a:bodyPr>
          <a:lstStyle/>
          <a:p>
            <a:pPr latinLnBrk="1"/>
            <a:r>
              <a:rPr lang="en-US" altLang="ko-KR" dirty="0"/>
              <a:t>[1] Auer, R. A., </a:t>
            </a:r>
            <a:r>
              <a:rPr lang="en-US" altLang="ko-KR" dirty="0" err="1"/>
              <a:t>Cornelli</a:t>
            </a:r>
            <a:r>
              <a:rPr lang="en-US" altLang="ko-KR" dirty="0"/>
              <a:t>, G., &amp; Frost, J., “Rise of the central bank digital currencies: drivers, approaches and technologies,” </a:t>
            </a:r>
            <a:r>
              <a:rPr lang="en-US" altLang="ko-KR" dirty="0" err="1"/>
              <a:t>CESifo</a:t>
            </a:r>
            <a:r>
              <a:rPr lang="en-US" altLang="ko-KR" dirty="0"/>
              <a:t> Working Paper, no. 8655, 2020.</a:t>
            </a:r>
          </a:p>
          <a:p>
            <a:pPr latinLnBrk="1"/>
            <a:r>
              <a:rPr lang="en-US" altLang="ko-KR" dirty="0"/>
              <a:t>[2] Boar, C., Holden, H., &amp; Wadsworth, A., “Impending arrival–a sequel to the survey on central bank digital currency,” BIS paper, no. 107, p. 19, 2020.</a:t>
            </a:r>
          </a:p>
          <a:p>
            <a:pPr latinLnBrk="1"/>
            <a:r>
              <a:rPr lang="en-US" altLang="ko-KR" dirty="0"/>
              <a:t>[3] </a:t>
            </a:r>
            <a:r>
              <a:rPr lang="en-US" altLang="ko-KR" dirty="0" err="1"/>
              <a:t>Mita</a:t>
            </a:r>
            <a:r>
              <a:rPr lang="en-US" altLang="ko-KR" dirty="0"/>
              <a:t>, M., Ito, K., </a:t>
            </a:r>
            <a:r>
              <a:rPr lang="en-US" altLang="ko-KR" dirty="0" err="1"/>
              <a:t>Ohsawa</a:t>
            </a:r>
            <a:r>
              <a:rPr lang="en-US" altLang="ko-KR" dirty="0"/>
              <a:t>, S., &amp; Tanaka, H., “What is </a:t>
            </a:r>
            <a:r>
              <a:rPr lang="en-US" altLang="ko-KR" dirty="0" err="1"/>
              <a:t>stablecoin</a:t>
            </a:r>
            <a:r>
              <a:rPr lang="en-US" altLang="ko-KR" dirty="0"/>
              <a:t>?: A survey on price stabilization mechanisms for decentralized payment systems,” 2019 8th International Congress on Advanced Applied Informatics (IIAI-AAI), pp. 60-66, 2019.</a:t>
            </a:r>
          </a:p>
          <a:p>
            <a:pPr latinLnBrk="1"/>
            <a:r>
              <a:rPr lang="en-US" altLang="ko-KR" dirty="0"/>
              <a:t>[4] Center for Cryptocurrency &amp; </a:t>
            </a:r>
            <a:r>
              <a:rPr lang="en-US" altLang="ko-KR" dirty="0" err="1"/>
              <a:t>Blockchain</a:t>
            </a:r>
            <a:r>
              <a:rPr lang="en-US" altLang="ko-KR" dirty="0"/>
              <a:t> Research [POSTECH CCBR]. </a:t>
            </a:r>
            <a:r>
              <a:rPr lang="en-US" altLang="ko-KR" dirty="0" err="1"/>
              <a:t>Blockchain</a:t>
            </a:r>
            <a:r>
              <a:rPr lang="en-US" altLang="ko-KR" dirty="0"/>
              <a:t> Trend. YouTube. https://www.youtube.com/channel/UCCKFHV5J8G1iFXar6kYAi6A</a:t>
            </a:r>
          </a:p>
          <a:p>
            <a:pPr latinLnBrk="1"/>
            <a:r>
              <a:rPr lang="en-US" altLang="ko-KR" dirty="0"/>
              <a:t>[5] </a:t>
            </a:r>
            <a:r>
              <a:rPr lang="en-US" altLang="ko-KR" dirty="0" err="1"/>
              <a:t>Upbit</a:t>
            </a:r>
            <a:r>
              <a:rPr lang="en-US" altLang="ko-KR" dirty="0"/>
              <a:t> [UDC]. (2021, 9). CBDC Global Trend &amp; Future [Video]. YouTube. https://www.youtube.com/watch?v=eIoD1i1aHmY</a:t>
            </a:r>
          </a:p>
          <a:p>
            <a:pPr latinLnBrk="1"/>
            <a:r>
              <a:rPr lang="en-US" altLang="ko-KR" dirty="0"/>
              <a:t>[6] </a:t>
            </a:r>
            <a:r>
              <a:rPr lang="en-US" altLang="ko-KR" dirty="0" err="1"/>
              <a:t>Nakamoto</a:t>
            </a:r>
            <a:r>
              <a:rPr lang="en-US" altLang="ko-KR" dirty="0"/>
              <a:t>, S. Bitcoin: A peer-to-peer electronic cash system. </a:t>
            </a:r>
            <a:r>
              <a:rPr lang="en-US" altLang="ko-KR" dirty="0" err="1"/>
              <a:t>Manubot</a:t>
            </a:r>
            <a:r>
              <a:rPr lang="en-US" altLang="ko-KR" dirty="0"/>
              <a:t>, 2019</a:t>
            </a:r>
          </a:p>
          <a:p>
            <a:pPr latinLnBrk="1"/>
            <a:r>
              <a:rPr lang="en-US" altLang="ko-KR" dirty="0"/>
              <a:t>[7] JASPER: James Chapman, Rodney Garratt, Scott Hendry, Andrew McCormack, and Wade McMahon. Project jasper: Are distributed wholesale payment systems feasible yet. Financial System, 59, 2017</a:t>
            </a:r>
          </a:p>
          <a:p>
            <a:pPr latinLnBrk="1"/>
            <a:r>
              <a:rPr lang="en-US" altLang="ko-KR" dirty="0"/>
              <a:t>[8] UBIN : </a:t>
            </a:r>
            <a:r>
              <a:rPr lang="en-US" altLang="ko-KR" dirty="0" err="1"/>
              <a:t>Darshini</a:t>
            </a:r>
            <a:r>
              <a:rPr lang="en-US" altLang="ko-KR" dirty="0"/>
              <a:t> </a:t>
            </a:r>
            <a:r>
              <a:rPr lang="en-US" altLang="ko-KR" dirty="0" err="1"/>
              <a:t>Dalal</a:t>
            </a:r>
            <a:r>
              <a:rPr lang="en-US" altLang="ko-KR" dirty="0"/>
              <a:t>, Stanley Yong, and Antony Lewis. The future is here–project </a:t>
            </a:r>
            <a:r>
              <a:rPr lang="en-US" altLang="ko-KR" dirty="0" err="1"/>
              <a:t>ubin</a:t>
            </a:r>
            <a:r>
              <a:rPr lang="en-US" altLang="ko-KR" dirty="0"/>
              <a:t>: </a:t>
            </a:r>
            <a:r>
              <a:rPr lang="en-US" altLang="ko-KR" dirty="0" err="1"/>
              <a:t>Sgd</a:t>
            </a:r>
            <a:r>
              <a:rPr lang="en-US" altLang="ko-KR" dirty="0"/>
              <a:t> on distributed ledger. Monetary Authority of Singapore &amp; Deloitte, 2017.</a:t>
            </a:r>
          </a:p>
          <a:p>
            <a:pPr latinLnBrk="1"/>
            <a:r>
              <a:rPr lang="en-US" altLang="ko-KR" dirty="0"/>
              <a:t>[9] </a:t>
            </a:r>
            <a:r>
              <a:rPr lang="en-US" altLang="ko-KR" dirty="0" err="1"/>
              <a:t>Inthanon</a:t>
            </a:r>
            <a:r>
              <a:rPr lang="en-US" altLang="ko-KR" dirty="0"/>
              <a:t> :</a:t>
            </a:r>
            <a:r>
              <a:rPr lang="en-US" altLang="ko-KR" dirty="0" err="1"/>
              <a:t>Chananun</a:t>
            </a:r>
            <a:r>
              <a:rPr lang="en-US" altLang="ko-KR" dirty="0"/>
              <a:t> </a:t>
            </a:r>
            <a:r>
              <a:rPr lang="en-US" altLang="ko-KR" dirty="0" err="1"/>
              <a:t>Supadulya</a:t>
            </a:r>
            <a:r>
              <a:rPr lang="en-US" altLang="ko-KR" dirty="0"/>
              <a:t>, </a:t>
            </a:r>
            <a:r>
              <a:rPr lang="en-US" altLang="ko-KR" dirty="0" err="1"/>
              <a:t>Kasidit</a:t>
            </a:r>
            <a:r>
              <a:rPr lang="en-US" altLang="ko-KR" dirty="0"/>
              <a:t> </a:t>
            </a:r>
            <a:r>
              <a:rPr lang="en-US" altLang="ko-KR" dirty="0" err="1"/>
              <a:t>Tansanguan</a:t>
            </a:r>
            <a:r>
              <a:rPr lang="en-US" altLang="ko-KR" dirty="0"/>
              <a:t>, and </a:t>
            </a:r>
            <a:r>
              <a:rPr lang="en-US" altLang="ko-KR" dirty="0" err="1"/>
              <a:t>Vijak</a:t>
            </a:r>
            <a:r>
              <a:rPr lang="en-US" altLang="ko-KR" dirty="0"/>
              <a:t> </a:t>
            </a:r>
            <a:r>
              <a:rPr lang="en-US" altLang="ko-KR" dirty="0" err="1"/>
              <a:t>Sethaput</a:t>
            </a:r>
            <a:r>
              <a:rPr lang="en-US" altLang="ko-KR" dirty="0"/>
              <a:t>. Project </a:t>
            </a:r>
            <a:r>
              <a:rPr lang="en-US" altLang="ko-KR" dirty="0" err="1"/>
              <a:t>inthanon</a:t>
            </a:r>
            <a:r>
              <a:rPr lang="en-US" altLang="ko-KR" dirty="0"/>
              <a:t> and the project </a:t>
            </a:r>
            <a:r>
              <a:rPr lang="en-US" altLang="ko-KR" dirty="0" err="1"/>
              <a:t>dlt</a:t>
            </a:r>
            <a:r>
              <a:rPr lang="en-US" altLang="ko-KR" dirty="0"/>
              <a:t> </a:t>
            </a:r>
            <a:r>
              <a:rPr lang="en-US" altLang="ko-KR" dirty="0" err="1"/>
              <a:t>scripless</a:t>
            </a:r>
            <a:r>
              <a:rPr lang="en-US" altLang="ko-KR" dirty="0"/>
              <a:t> bond. 2019</a:t>
            </a:r>
          </a:p>
          <a:p>
            <a:pPr latinLnBrk="1"/>
            <a:r>
              <a:rPr lang="en-US" altLang="ko-KR" dirty="0"/>
              <a:t>[10] Peters, M. A., Green, B., &amp; Yang, H. (2020). Cryptocurrencies, China's sovereign digital currency (DCEP) and the US dollar system.</a:t>
            </a:r>
          </a:p>
          <a:p>
            <a:pPr latinLnBrk="1"/>
            <a:r>
              <a:rPr lang="en-US" altLang="ko-KR" dirty="0"/>
              <a:t>[11] </a:t>
            </a:r>
            <a:r>
              <a:rPr lang="en-US" altLang="ko-KR" dirty="0" err="1"/>
              <a:t>Sanddollar</a:t>
            </a:r>
            <a:r>
              <a:rPr lang="en-US" altLang="ko-KR" dirty="0"/>
              <a:t>, “Digital Bahamian Dollar Sand Dollar” [Online]. Available: https://www.sanddollar.bs/</a:t>
            </a:r>
          </a:p>
          <a:p>
            <a:pPr latinLnBrk="1"/>
            <a:r>
              <a:rPr lang="en-US" altLang="ko-KR" dirty="0"/>
              <a:t>[12] ECCB, “What You Should Know” [Online]. Available: https://www.eccb-centralbank.org/p/what-you-should-know-1</a:t>
            </a:r>
          </a:p>
          <a:p>
            <a:pPr latinLnBrk="1"/>
            <a:r>
              <a:rPr lang="en-US" altLang="ko-KR" dirty="0"/>
              <a:t>[13] </a:t>
            </a:r>
            <a:r>
              <a:rPr lang="en-US" altLang="ko-KR" dirty="0" err="1"/>
              <a:t>Bakong</a:t>
            </a:r>
            <a:r>
              <a:rPr lang="en-US" altLang="ko-KR" dirty="0"/>
              <a:t> : The next-generation mobile payments and banking. Available at https: //bakong.nbc.org.kh/.</a:t>
            </a:r>
          </a:p>
          <a:p>
            <a:pPr latinLnBrk="1"/>
            <a:r>
              <a:rPr lang="en-US" altLang="ko-KR" dirty="0"/>
              <a:t>[14] Boar, C., Holden, H., &amp; Wadsworth, A. (2020). Impending arrival–a sequel to the survey on central bank digital currency. BIS paper, (107).</a:t>
            </a:r>
          </a:p>
          <a:p>
            <a:pPr latinLnBrk="1"/>
            <a:r>
              <a:rPr lang="en-US" altLang="ko-KR" dirty="0"/>
              <a:t>[15] Facebook, “Diem” [Online]. Available: https://www.diem.com/</a:t>
            </a:r>
          </a:p>
          <a:p>
            <a:pPr latinLnBrk="1"/>
            <a:r>
              <a:rPr lang="en-US" altLang="ko-KR" dirty="0"/>
              <a:t>[16] Morgan, J. P. (2016). Quorum whitepaper. New York: JP Morgan Chase.</a:t>
            </a:r>
          </a:p>
          <a:p>
            <a:pPr latinLnBrk="1"/>
            <a:r>
              <a:rPr lang="en-US" altLang="ko-KR" dirty="0"/>
              <a:t>[17] Han, J et al., Design of </a:t>
            </a:r>
            <a:r>
              <a:rPr lang="en-US" altLang="ko-KR" dirty="0" err="1"/>
              <a:t>Blockchain</a:t>
            </a:r>
            <a:r>
              <a:rPr lang="en-US" altLang="ko-KR" dirty="0"/>
              <a:t>-based CBDC Architecture and Transaction Key Management System, KNOM Conference 2021, pp. 65-68, 2021. </a:t>
            </a:r>
          </a:p>
          <a:p>
            <a:pPr latinLnBrk="1"/>
            <a:r>
              <a:rPr lang="en-US" altLang="ko-KR" dirty="0"/>
              <a:t>[18] </a:t>
            </a:r>
            <a:r>
              <a:rPr lang="en-US" altLang="ko-KR" dirty="0" err="1"/>
              <a:t>Calle</a:t>
            </a:r>
            <a:r>
              <a:rPr lang="en-US" altLang="ko-KR" dirty="0"/>
              <a:t>, G., &amp; </a:t>
            </a:r>
            <a:r>
              <a:rPr lang="en-US" altLang="ko-KR" dirty="0" err="1"/>
              <a:t>Eidan</a:t>
            </a:r>
            <a:r>
              <a:rPr lang="en-US" altLang="ko-KR" dirty="0"/>
              <a:t>, D., “Central Bank Digital Currency: an innovation in payments,” R3 White Paper, 2020.</a:t>
            </a:r>
          </a:p>
          <a:p>
            <a:pPr latinLnBrk="1"/>
            <a:r>
              <a:rPr lang="en-US" altLang="ko-KR" dirty="0"/>
              <a:t>[19] </a:t>
            </a:r>
            <a:r>
              <a:rPr lang="en-US" altLang="ko-KR" dirty="0" err="1"/>
              <a:t>Maharjan</a:t>
            </a:r>
            <a:r>
              <a:rPr lang="en-US" altLang="ko-KR" dirty="0"/>
              <a:t>, S., </a:t>
            </a:r>
            <a:r>
              <a:rPr lang="en-US" altLang="ko-KR" dirty="0" err="1"/>
              <a:t>Ko</a:t>
            </a:r>
            <a:r>
              <a:rPr lang="en-US" altLang="ko-KR" dirty="0"/>
              <a:t>, K., Kang, C., Woo, J., &amp; Hong, J. W., "A Study of CBDC Model Applicable for the Current Banking Environment", KNOM Conference 2020, pp. 56-60, 2020. </a:t>
            </a:r>
          </a:p>
          <a:p>
            <a:pPr latinLnBrk="1"/>
            <a:r>
              <a:rPr lang="en-US" altLang="ko-KR" dirty="0"/>
              <a:t>[20] </a:t>
            </a:r>
            <a:r>
              <a:rPr lang="en-US" altLang="ko-KR" dirty="0" err="1"/>
              <a:t>Qasse</a:t>
            </a:r>
            <a:r>
              <a:rPr lang="en-US" altLang="ko-KR" dirty="0"/>
              <a:t>, I. A., Abu </a:t>
            </a:r>
            <a:r>
              <a:rPr lang="en-US" altLang="ko-KR" dirty="0" err="1"/>
              <a:t>Talib</a:t>
            </a:r>
            <a:r>
              <a:rPr lang="en-US" altLang="ko-KR" dirty="0"/>
              <a:t>, M., &amp; Nasir, Q. “Inter </a:t>
            </a:r>
            <a:r>
              <a:rPr lang="en-US" altLang="ko-KR" dirty="0" err="1"/>
              <a:t>blockchain</a:t>
            </a:r>
            <a:r>
              <a:rPr lang="en-US" altLang="ko-KR" dirty="0"/>
              <a:t> communication: A survey,” </a:t>
            </a:r>
            <a:r>
              <a:rPr lang="en-US" altLang="ko-KR" dirty="0" err="1"/>
              <a:t>ArabWIC</a:t>
            </a:r>
            <a:r>
              <a:rPr lang="en-US" altLang="ko-KR" dirty="0"/>
              <a:t> 6th Annual </a:t>
            </a:r>
            <a:r>
              <a:rPr lang="en-US" altLang="ko-KR" dirty="0" err="1"/>
              <a:t>Interna-tional</a:t>
            </a:r>
            <a:r>
              <a:rPr lang="en-US" altLang="ko-KR" dirty="0"/>
              <a:t> Conference Research Track, pp. 1-6, 2019.</a:t>
            </a:r>
          </a:p>
          <a:p>
            <a:pPr latinLnBrk="1"/>
            <a:r>
              <a:rPr lang="en-US" altLang="ko-KR" dirty="0"/>
              <a:t>[21] Szabo, N. (1997). Formalizing and securing relationships on public networks. First </a:t>
            </a:r>
            <a:r>
              <a:rPr lang="en-US" altLang="ko-KR" dirty="0" err="1"/>
              <a:t>monday</a:t>
            </a:r>
            <a:r>
              <a:rPr lang="en-US" altLang="ko-K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789746"/>
      </p:ext>
    </p:extLst>
  </p:cSld>
  <p:clrMapOvr>
    <a:masterClrMapping/>
  </p:clrMapOvr>
  <p:transition advTm="118617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-2728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Introduction</a:t>
            </a:r>
            <a:endParaRPr lang="en-US" altLang="ko-KR" sz="28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erdana"/>
                <a:ea typeface="Verdana"/>
                <a:cs typeface="Verdana"/>
              </a:rPr>
              <a:t>Problems of Fiat Cash</a:t>
            </a:r>
          </a:p>
        </p:txBody>
      </p:sp>
      <p:sp>
        <p:nvSpPr>
          <p:cNvPr id="4" name="타원 3"/>
          <p:cNvSpPr/>
          <p:nvPr/>
        </p:nvSpPr>
        <p:spPr>
          <a:xfrm>
            <a:off x="4766549" y="1845670"/>
            <a:ext cx="2171270" cy="133239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Operability</a:t>
            </a:r>
            <a:endParaRPr lang="ko-KR" altLang="en-US" sz="2000" b="1" dirty="0"/>
          </a:p>
        </p:txBody>
      </p:sp>
      <p:sp>
        <p:nvSpPr>
          <p:cNvPr id="5" name="타원 4"/>
          <p:cNvSpPr/>
          <p:nvPr/>
        </p:nvSpPr>
        <p:spPr>
          <a:xfrm>
            <a:off x="3405643" y="4009830"/>
            <a:ext cx="2124299" cy="12806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Regulation</a:t>
            </a:r>
            <a:endParaRPr lang="ko-KR" altLang="en-US" sz="2000" b="1" dirty="0"/>
          </a:p>
        </p:txBody>
      </p:sp>
      <p:sp>
        <p:nvSpPr>
          <p:cNvPr id="6" name="타원 5"/>
          <p:cNvSpPr/>
          <p:nvPr/>
        </p:nvSpPr>
        <p:spPr>
          <a:xfrm>
            <a:off x="6400800" y="4005497"/>
            <a:ext cx="2034044" cy="12806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Usability</a:t>
            </a:r>
            <a:endParaRPr lang="ko-KR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96147" y="2004035"/>
            <a:ext cx="359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/>
              <a:t>Expensive issuance cost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Easy to damage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Difficult to track</a:t>
            </a:r>
            <a:endParaRPr lang="ko-KR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34844" y="4125796"/>
            <a:ext cx="359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/>
              <a:t>Difficult to carry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Low security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Routes of infection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505" y="4284299"/>
            <a:ext cx="359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/>
              <a:t>Hard to AML, CFT, KYC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Easily used in crimes</a:t>
            </a:r>
          </a:p>
        </p:txBody>
      </p:sp>
      <p:cxnSp>
        <p:nvCxnSpPr>
          <p:cNvPr id="10" name="직선 연결선 9"/>
          <p:cNvCxnSpPr>
            <a:stCxn id="4" idx="3"/>
            <a:endCxn id="5" idx="0"/>
          </p:cNvCxnSpPr>
          <p:nvPr/>
        </p:nvCxnSpPr>
        <p:spPr>
          <a:xfrm flipH="1">
            <a:off x="4467793" y="2982939"/>
            <a:ext cx="616731" cy="1026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stCxn id="5" idx="6"/>
            <a:endCxn id="6" idx="2"/>
          </p:cNvCxnSpPr>
          <p:nvPr/>
        </p:nvCxnSpPr>
        <p:spPr>
          <a:xfrm flipV="1">
            <a:off x="5529942" y="4645839"/>
            <a:ext cx="870858" cy="4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>
            <a:stCxn id="4" idx="5"/>
            <a:endCxn id="6" idx="0"/>
          </p:cNvCxnSpPr>
          <p:nvPr/>
        </p:nvCxnSpPr>
        <p:spPr>
          <a:xfrm>
            <a:off x="6619844" y="2982939"/>
            <a:ext cx="797978" cy="102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19411003"/>
      </p:ext>
    </p:extLst>
  </p:cSld>
  <p:clrMapOvr>
    <a:masterClrMapping/>
  </p:clrMapOvr>
  <p:transition advTm="118617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-2728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Introduction</a:t>
            </a:r>
            <a:endParaRPr lang="en-US" altLang="ko-KR" sz="2800" dirty="0">
              <a:latin typeface="Arial"/>
              <a:ea typeface="HY헤드라인M"/>
              <a:cs typeface="Arial Unicode M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erdana"/>
                <a:ea typeface="Verdana"/>
                <a:cs typeface="Verdana"/>
              </a:rPr>
              <a:t>What is CBDC?</a:t>
            </a:r>
          </a:p>
          <a:p>
            <a:pPr lvl="1"/>
            <a:r>
              <a:rPr lang="en-US" dirty="0">
                <a:latin typeface="Verdana"/>
                <a:ea typeface="Verdana"/>
                <a:cs typeface="Verdana"/>
              </a:rPr>
              <a:t>Central Bank Digital Currency</a:t>
            </a:r>
            <a:endParaRPr lang="en-US" sz="2800" dirty="0">
              <a:latin typeface="Verdana"/>
              <a:ea typeface="Verdana"/>
              <a:cs typeface="Verdan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835" y="1742653"/>
            <a:ext cx="7800975" cy="46386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64621" y="2167469"/>
            <a:ext cx="20617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Issued by </a:t>
            </a:r>
          </a:p>
          <a:p>
            <a:pPr algn="ctr"/>
            <a:r>
              <a:rPr lang="en-US" altLang="ko-KR" sz="2400" b="1" dirty="0"/>
              <a:t>Central Bank</a:t>
            </a:r>
            <a:endParaRPr lang="ko-KR" altLang="en-US" sz="2400" b="1" dirty="0"/>
          </a:p>
        </p:txBody>
      </p:sp>
      <p:sp>
        <p:nvSpPr>
          <p:cNvPr id="7" name="직사각형 6"/>
          <p:cNvSpPr/>
          <p:nvPr/>
        </p:nvSpPr>
        <p:spPr>
          <a:xfrm>
            <a:off x="8999103" y="2167469"/>
            <a:ext cx="1484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Digital</a:t>
            </a:r>
          </a:p>
          <a:p>
            <a:pPr algn="ctr"/>
            <a:r>
              <a:rPr lang="en-US" altLang="ko-KR" sz="2400" b="1" dirty="0"/>
              <a:t>Currency</a:t>
            </a:r>
            <a:endParaRPr lang="ko-KR" altLang="en-US" sz="2400" b="1" dirty="0"/>
          </a:p>
        </p:txBody>
      </p:sp>
      <p:sp>
        <p:nvSpPr>
          <p:cNvPr id="4" name="직사각형 3"/>
          <p:cNvSpPr/>
          <p:nvPr/>
        </p:nvSpPr>
        <p:spPr>
          <a:xfrm>
            <a:off x="7435933" y="6292515"/>
            <a:ext cx="45647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/>
              <a:t>Source : </a:t>
            </a:r>
            <a:r>
              <a:rPr lang="ko-KR" altLang="en-US" sz="1050" dirty="0"/>
              <a:t>https://</a:t>
            </a:r>
            <a:r>
              <a:rPr lang="ko-KR" altLang="en-US" sz="1100" dirty="0"/>
              <a:t>www.bankofengland.co.uk/research/digital-currencies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214674"/>
      </p:ext>
    </p:extLst>
  </p:cSld>
  <p:clrMapOvr>
    <a:masterClrMapping/>
  </p:clrMapOvr>
  <p:transition advTm="118617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-2728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erdana"/>
                <a:ea typeface="Verdana"/>
                <a:cs typeface="Verdana"/>
              </a:rPr>
              <a:t>Rise of CBDC</a:t>
            </a:r>
          </a:p>
          <a:p>
            <a:pPr lvl="1"/>
            <a:r>
              <a:rPr lang="en-US" altLang="ko-KR" dirty="0">
                <a:latin typeface="Verdana"/>
                <a:ea typeface="Verdana"/>
                <a:cs typeface="Verdana"/>
              </a:rPr>
              <a:t>Inherent problems of Fiat Cash</a:t>
            </a:r>
          </a:p>
          <a:p>
            <a:pPr lvl="2"/>
            <a:r>
              <a:rPr lang="en-US" altLang="ko-KR" sz="1400" dirty="0">
                <a:latin typeface="Verdana"/>
                <a:ea typeface="Verdana"/>
                <a:cs typeface="Verdana"/>
              </a:rPr>
              <a:t>Expensive to produce, circulate and mange</a:t>
            </a:r>
          </a:p>
          <a:p>
            <a:pPr lvl="2"/>
            <a:r>
              <a:rPr lang="en-US" altLang="ko-KR" sz="1400" dirty="0">
                <a:latin typeface="Verdana"/>
                <a:ea typeface="Verdana"/>
                <a:cs typeface="Verdana"/>
              </a:rPr>
              <a:t>Lack of transparency</a:t>
            </a:r>
          </a:p>
          <a:p>
            <a:pPr lvl="2"/>
            <a:endParaRPr lang="en-US" altLang="ko-KR" sz="1400" dirty="0">
              <a:latin typeface="Verdana"/>
              <a:ea typeface="Verdana"/>
              <a:cs typeface="Verdana"/>
            </a:endParaRPr>
          </a:p>
          <a:p>
            <a:pPr lvl="1"/>
            <a:r>
              <a:rPr lang="en-US" altLang="ko-KR" dirty="0">
                <a:latin typeface="Verdana"/>
                <a:ea typeface="Verdana"/>
                <a:cs typeface="Verdana"/>
              </a:rPr>
              <a:t>Domination of private PSPs and E-money</a:t>
            </a:r>
          </a:p>
          <a:p>
            <a:pPr lvl="2"/>
            <a:r>
              <a:rPr lang="en-US" altLang="ko-KR" sz="1400" dirty="0">
                <a:latin typeface="Verdana"/>
                <a:ea typeface="Verdana"/>
                <a:cs typeface="Verdana"/>
              </a:rPr>
              <a:t>Popularity of credit cards (Visa, Master card …)</a:t>
            </a:r>
          </a:p>
          <a:p>
            <a:pPr lvl="2"/>
            <a:r>
              <a:rPr lang="en-US" altLang="ko-KR" sz="1400" dirty="0" err="1">
                <a:latin typeface="Verdana"/>
                <a:ea typeface="Verdana"/>
                <a:cs typeface="Verdana"/>
              </a:rPr>
              <a:t>Wechat</a:t>
            </a:r>
            <a:r>
              <a:rPr lang="en-US" altLang="ko-KR" sz="1400" dirty="0">
                <a:latin typeface="Verdana"/>
                <a:ea typeface="Verdana"/>
                <a:cs typeface="Verdana"/>
              </a:rPr>
              <a:t> pay, Ali pay, </a:t>
            </a:r>
            <a:r>
              <a:rPr lang="en-US" altLang="ko-KR" sz="1400" dirty="0" err="1">
                <a:latin typeface="Verdana"/>
                <a:ea typeface="Verdana"/>
                <a:cs typeface="Verdana"/>
              </a:rPr>
              <a:t>Kakao</a:t>
            </a:r>
            <a:r>
              <a:rPr lang="en-US" altLang="ko-KR" sz="1400" dirty="0">
                <a:latin typeface="Verdana"/>
                <a:ea typeface="Verdana"/>
                <a:cs typeface="Verdana"/>
              </a:rPr>
              <a:t> pay, </a:t>
            </a:r>
            <a:r>
              <a:rPr lang="en-US" altLang="ko-KR" sz="1400" dirty="0" err="1">
                <a:latin typeface="Verdana"/>
                <a:ea typeface="Verdana"/>
                <a:cs typeface="Verdana"/>
              </a:rPr>
              <a:t>Naver</a:t>
            </a:r>
            <a:r>
              <a:rPr lang="en-US" altLang="ko-KR" sz="1400" dirty="0">
                <a:latin typeface="Verdana"/>
                <a:ea typeface="Verdana"/>
                <a:cs typeface="Verdana"/>
              </a:rPr>
              <a:t> pay …</a:t>
            </a:r>
          </a:p>
          <a:p>
            <a:pPr lvl="1"/>
            <a:endParaRPr lang="en-US" altLang="ko-KR" dirty="0">
              <a:latin typeface="Verdana"/>
              <a:ea typeface="Verdana"/>
              <a:cs typeface="Verdana"/>
            </a:endParaRPr>
          </a:p>
          <a:p>
            <a:pPr lvl="1"/>
            <a:r>
              <a:rPr lang="en-US" altLang="ko-KR" dirty="0">
                <a:latin typeface="Verdana"/>
                <a:ea typeface="Verdana"/>
                <a:cs typeface="Verdana"/>
              </a:rPr>
              <a:t>Launching of </a:t>
            </a:r>
            <a:r>
              <a:rPr lang="en-US" altLang="ko-KR" dirty="0" err="1">
                <a:latin typeface="Verdana"/>
                <a:ea typeface="Verdana"/>
                <a:cs typeface="Verdana"/>
              </a:rPr>
              <a:t>Stablecoins</a:t>
            </a:r>
            <a:endParaRPr lang="en-US" altLang="ko-KR" dirty="0">
              <a:latin typeface="Verdana"/>
              <a:ea typeface="Verdana"/>
              <a:cs typeface="Verdana"/>
            </a:endParaRPr>
          </a:p>
          <a:p>
            <a:pPr lvl="2"/>
            <a:r>
              <a:rPr lang="en-US" altLang="ko-KR" sz="1400" dirty="0">
                <a:latin typeface="Verdana"/>
                <a:ea typeface="Verdana"/>
                <a:cs typeface="Verdana"/>
              </a:rPr>
              <a:t>Facebook’s Libra (Diem)</a:t>
            </a:r>
          </a:p>
          <a:p>
            <a:pPr lvl="2"/>
            <a:r>
              <a:rPr lang="en-US" altLang="ko-KR" sz="1400" dirty="0" err="1">
                <a:latin typeface="Verdana"/>
                <a:ea typeface="Verdana"/>
                <a:cs typeface="Verdana"/>
              </a:rPr>
              <a:t>JPmorgan’s</a:t>
            </a:r>
            <a:r>
              <a:rPr lang="en-US" altLang="ko-KR" sz="1400" dirty="0">
                <a:latin typeface="Verdana"/>
                <a:ea typeface="Verdana"/>
                <a:cs typeface="Verdana"/>
              </a:rPr>
              <a:t> JPM coin </a:t>
            </a:r>
          </a:p>
          <a:p>
            <a:pPr lvl="1"/>
            <a:endParaRPr lang="en-US" altLang="ko-KR" sz="1400" dirty="0">
              <a:latin typeface="Verdana"/>
              <a:ea typeface="Verdana"/>
              <a:cs typeface="Verdana"/>
            </a:endParaRPr>
          </a:p>
          <a:p>
            <a:pPr lvl="2"/>
            <a:endParaRPr lang="en-US" sz="1400" dirty="0">
              <a:latin typeface="Verdana"/>
              <a:ea typeface="Verdana"/>
              <a:cs typeface="Verdan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232" y="1087826"/>
            <a:ext cx="2785283" cy="21615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232" y="3554863"/>
            <a:ext cx="2867025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4560" y="6165365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PSP : payment service provider</a:t>
            </a:r>
            <a:endParaRPr lang="ko-KR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858800"/>
      </p:ext>
    </p:extLst>
  </p:cSld>
  <p:clrMapOvr>
    <a:masterClrMapping/>
  </p:clrMapOvr>
  <p:transition advTm="118617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0206183" cy="623416"/>
          </a:xfrm>
        </p:spPr>
        <p:txBody>
          <a:bodyPr/>
          <a:lstStyle/>
          <a:p>
            <a:r>
              <a:rPr lang="en-US" altLang="ko-KR" sz="3200" dirty="0">
                <a:latin typeface="Arial"/>
                <a:ea typeface="HY헤드라인M"/>
                <a:cs typeface="Arial Unicode MS"/>
              </a:rPr>
              <a:t>Introduction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Verdana"/>
                <a:ea typeface="Verdana"/>
                <a:cs typeface="Verdana"/>
              </a:rPr>
              <a:t>CBDC Key Drivers</a:t>
            </a:r>
          </a:p>
        </p:txBody>
      </p:sp>
      <p:sp>
        <p:nvSpPr>
          <p:cNvPr id="4" name="타원 3"/>
          <p:cNvSpPr/>
          <p:nvPr/>
        </p:nvSpPr>
        <p:spPr>
          <a:xfrm>
            <a:off x="738263" y="1831624"/>
            <a:ext cx="2011680" cy="10972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Challenge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4991024" y="1831624"/>
            <a:ext cx="2095575" cy="10972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Competition</a:t>
            </a:r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9243787" y="1831624"/>
            <a:ext cx="2011680" cy="10972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Chance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34785" y="3154508"/>
            <a:ext cx="35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“Financial Innovation”</a:t>
            </a:r>
            <a:endParaRPr lang="ko-KR" alt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9968" y="3154508"/>
            <a:ext cx="35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“Currency Supremacy”</a:t>
            </a:r>
            <a:endParaRPr lang="ko-KR" alt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470740" y="3154508"/>
            <a:ext cx="35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“Improvement in Financial System”</a:t>
            </a:r>
            <a:endParaRPr lang="ko-KR" alt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8756" y="4132333"/>
            <a:ext cx="3054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Fintech, Crypto Assets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Private </a:t>
            </a:r>
            <a:r>
              <a:rPr lang="en-US" altLang="ko-KR" sz="1600" dirty="0" err="1"/>
              <a:t>Stablecoins</a:t>
            </a: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Legal tender of Bitcoin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69748" y="3899722"/>
            <a:ext cx="337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Discussion about adoption of CBDC in major countries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2510" y="3804226"/>
            <a:ext cx="30542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CBDC adoption in emerging countries for financial inclusion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Bahamas, Cambodia, OECS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dirty="0"/>
              <a:t>Cross-border payment project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ko-KR" sz="1400" dirty="0"/>
              <a:t>Hong Kong, Thailand, Singapore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ko-KR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860023"/>
      </p:ext>
    </p:extLst>
  </p:cSld>
  <p:clrMapOvr>
    <a:masterClrMapping/>
  </p:clrMapOvr>
  <p:transition advTm="118617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ko-KR" sz="4800" dirty="0"/>
              <a:t>Background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8106444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92|35.616|7.875|6.889|9.66|14.78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2000" dirty="0" smtClean="0">
            <a:solidFill>
              <a:schemeClr val="tx1"/>
            </a:solidFill>
            <a:latin typeface="Arial Unicode MS" pitchFamily="50" charset="-127"/>
            <a:ea typeface="Arial Unicode MS" pitchFamily="50" charset="-127"/>
            <a:cs typeface="Arial Unicode MS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headEnd type="none"/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테마">
  <a:themeElements>
    <a:clrScheme name="사용자 지정 7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EBDDC3"/>
      </a:hlink>
      <a:folHlink>
        <a:srgbClr val="B29C93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12332</TotalTime>
  <Words>2483</Words>
  <Application>Microsoft Office PowerPoint</Application>
  <PresentationFormat>와이드스크린</PresentationFormat>
  <Paragraphs>489</Paragraphs>
  <Slides>45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45</vt:i4>
      </vt:variant>
    </vt:vector>
  </HeadingPairs>
  <TitlesOfParts>
    <vt:vector size="57" baseType="lpstr">
      <vt:lpstr>Arial Unicode MS</vt:lpstr>
      <vt:lpstr>HY헤드라인M</vt:lpstr>
      <vt:lpstr>나눔고딕</vt:lpstr>
      <vt:lpstr>나눔고딕 ExtraBold</vt:lpstr>
      <vt:lpstr>맑은 고딕</vt:lpstr>
      <vt:lpstr>Arial</vt:lpstr>
      <vt:lpstr>Cambria Math</vt:lpstr>
      <vt:lpstr>Georgia</vt:lpstr>
      <vt:lpstr>Verdana</vt:lpstr>
      <vt:lpstr>Wingdings</vt:lpstr>
      <vt:lpstr>Office 테마</vt:lpstr>
      <vt:lpstr>2_Office 테마</vt:lpstr>
      <vt:lpstr>PowerPoint 프레젠테이션</vt:lpstr>
      <vt:lpstr>Table of  Contents</vt:lpstr>
      <vt:lpstr>Introduction</vt:lpstr>
      <vt:lpstr>Introduction</vt:lpstr>
      <vt:lpstr>Introduction</vt:lpstr>
      <vt:lpstr>Introduction</vt:lpstr>
      <vt:lpstr>Introduction</vt:lpstr>
      <vt:lpstr>Introduction</vt:lpstr>
      <vt:lpstr>Background</vt:lpstr>
      <vt:lpstr>Background</vt:lpstr>
      <vt:lpstr>Background</vt:lpstr>
      <vt:lpstr>Background</vt:lpstr>
      <vt:lpstr>Background</vt:lpstr>
      <vt:lpstr>Requirement</vt:lpstr>
      <vt:lpstr>Requirements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Design</vt:lpstr>
      <vt:lpstr>Implementation</vt:lpstr>
      <vt:lpstr>Implementation</vt:lpstr>
      <vt:lpstr>Implementation</vt:lpstr>
      <vt:lpstr>Implementation</vt:lpstr>
      <vt:lpstr>Implementation</vt:lpstr>
      <vt:lpstr>Evaluation</vt:lpstr>
      <vt:lpstr>Evaluation</vt:lpstr>
      <vt:lpstr>Evaluation</vt:lpstr>
      <vt:lpstr>Evaluation</vt:lpstr>
      <vt:lpstr>Evaluation</vt:lpstr>
      <vt:lpstr>Conclusion &amp; Future work</vt:lpstr>
      <vt:lpstr>Conclusion &amp; Future Work </vt:lpstr>
      <vt:lpstr>Conclusion &amp; Future Work </vt:lpstr>
      <vt:lpstr>PowerPoint 프레젠테이션</vt:lpstr>
      <vt:lpstr>References</vt:lpstr>
    </vt:vector>
  </TitlesOfParts>
  <Company>DPNM POSTECH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Jae Yoon Chung</dc:creator>
  <cp:lastModifiedBy>한정수(컴퓨터공학과)</cp:lastModifiedBy>
  <cp:revision>224</cp:revision>
  <cp:lastPrinted>2021-12-21T11:32:52Z</cp:lastPrinted>
  <dcterms:created xsi:type="dcterms:W3CDTF">2010-04-29T01:01:15Z</dcterms:created>
  <dcterms:modified xsi:type="dcterms:W3CDTF">2022-01-04T06:27:16Z</dcterms:modified>
</cp:coreProperties>
</file>