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3" r:id="rId2"/>
    <p:sldMasterId id="2147483685" r:id="rId3"/>
  </p:sldMasterIdLst>
  <p:notesMasterIdLst>
    <p:notesMasterId r:id="rId58"/>
  </p:notesMasterIdLst>
  <p:sldIdLst>
    <p:sldId id="376" r:id="rId4"/>
    <p:sldId id="383" r:id="rId5"/>
    <p:sldId id="393" r:id="rId6"/>
    <p:sldId id="501" r:id="rId7"/>
    <p:sldId id="470" r:id="rId8"/>
    <p:sldId id="458" r:id="rId9"/>
    <p:sldId id="454" r:id="rId10"/>
    <p:sldId id="394" r:id="rId11"/>
    <p:sldId id="422" r:id="rId12"/>
    <p:sldId id="382" r:id="rId13"/>
    <p:sldId id="468" r:id="rId14"/>
    <p:sldId id="410" r:id="rId15"/>
    <p:sldId id="411" r:id="rId16"/>
    <p:sldId id="418" r:id="rId17"/>
    <p:sldId id="419" r:id="rId18"/>
    <p:sldId id="416" r:id="rId19"/>
    <p:sldId id="467" r:id="rId20"/>
    <p:sldId id="472" r:id="rId21"/>
    <p:sldId id="473" r:id="rId22"/>
    <p:sldId id="475" r:id="rId23"/>
    <p:sldId id="480" r:id="rId24"/>
    <p:sldId id="495" r:id="rId25"/>
    <p:sldId id="476" r:id="rId26"/>
    <p:sldId id="477" r:id="rId27"/>
    <p:sldId id="496" r:id="rId28"/>
    <p:sldId id="424" r:id="rId29"/>
    <p:sldId id="481" r:id="rId30"/>
    <p:sldId id="485" r:id="rId31"/>
    <p:sldId id="487" r:id="rId32"/>
    <p:sldId id="486" r:id="rId33"/>
    <p:sldId id="497" r:id="rId34"/>
    <p:sldId id="493" r:id="rId35"/>
    <p:sldId id="482" r:id="rId36"/>
    <p:sldId id="492" r:id="rId37"/>
    <p:sldId id="502" r:id="rId38"/>
    <p:sldId id="488" r:id="rId39"/>
    <p:sldId id="483" r:id="rId40"/>
    <p:sldId id="489" r:id="rId41"/>
    <p:sldId id="491" r:id="rId42"/>
    <p:sldId id="425" r:id="rId43"/>
    <p:sldId id="387" r:id="rId44"/>
    <p:sldId id="342" r:id="rId45"/>
    <p:sldId id="478" r:id="rId46"/>
    <p:sldId id="498" r:id="rId47"/>
    <p:sldId id="420" r:id="rId48"/>
    <p:sldId id="402" r:id="rId49"/>
    <p:sldId id="395" r:id="rId50"/>
    <p:sldId id="499" r:id="rId51"/>
    <p:sldId id="500" r:id="rId52"/>
    <p:sldId id="421" r:id="rId53"/>
    <p:sldId id="466" r:id="rId54"/>
    <p:sldId id="406" r:id="rId55"/>
    <p:sldId id="464" r:id="rId56"/>
    <p:sldId id="465" r:id="rId57"/>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57EFB"/>
    <a:srgbClr val="0000FF"/>
    <a:srgbClr val="1F76BC"/>
    <a:srgbClr val="597EAA"/>
    <a:srgbClr val="228099"/>
    <a:srgbClr val="0D2481"/>
    <a:srgbClr val="D9F8FF"/>
    <a:srgbClr val="FE6940"/>
    <a:srgbClr val="9E28B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밝은 스타일 1 - 강조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밝은 스타일 1 - 강조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6" autoAdjust="0"/>
    <p:restoredTop sz="95353" autoAdjust="0"/>
  </p:normalViewPr>
  <p:slideViewPr>
    <p:cSldViewPr>
      <p:cViewPr varScale="1">
        <p:scale>
          <a:sx n="116" d="100"/>
          <a:sy n="116" d="100"/>
        </p:scale>
        <p:origin x="468" y="84"/>
      </p:cViewPr>
      <p:guideLst>
        <p:guide orient="horz" pos="2160"/>
        <p:guide pos="3840"/>
      </p:guideLst>
    </p:cSldViewPr>
  </p:slideViewPr>
  <p:outlineViewPr>
    <p:cViewPr>
      <p:scale>
        <a:sx n="33" d="100"/>
        <a:sy n="33" d="100"/>
      </p:scale>
      <p:origin x="0" y="22032"/>
    </p:cViewPr>
  </p:outlineViewPr>
  <p:notesTextViewPr>
    <p:cViewPr>
      <p:scale>
        <a:sx n="3" d="2"/>
        <a:sy n="3" d="2"/>
      </p:scale>
      <p:origin x="0" y="0"/>
    </p:cViewPr>
  </p:notesTextViewPr>
  <p:sorterViewPr>
    <p:cViewPr>
      <p:scale>
        <a:sx n="100" d="100"/>
        <a:sy n="100" d="100"/>
      </p:scale>
      <p:origin x="0" y="14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5.%20&#54252;&#49828;&#53581;%20DPNM\&#51320;&#50629;&#51452;&#51228;\Latex\&#52488;&#50504;\&#52980;&#54504;&#54021;&#50836;&#44552;&#52572;&#51333;&#51221;&#47532;_with&#44536;&#47000;&#5453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85535808012908E-2"/>
          <c:y val="3.903151550406115E-2"/>
          <c:w val="0.88470300888058573"/>
          <c:h val="0.79473585833990612"/>
        </c:manualLayout>
      </c:layout>
      <c:barChart>
        <c:barDir val="col"/>
        <c:grouping val="clustered"/>
        <c:varyColors val="0"/>
        <c:ser>
          <c:idx val="0"/>
          <c:order val="0"/>
          <c:tx>
            <c:strRef>
              <c:f>Sheet3!$U$2</c:f>
              <c:strCache>
                <c:ptCount val="1"/>
                <c:pt idx="0">
                  <c:v>General ISAC</c:v>
                </c:pt>
              </c:strCache>
            </c:strRef>
          </c:tx>
          <c:spPr>
            <a:pattFill prst="wdUpDiag">
              <a:fgClr>
                <a:schemeClr val="tx1"/>
              </a:fgClr>
              <a:bgClr>
                <a:schemeClr val="bg1"/>
              </a:bgClr>
            </a:pattFill>
            <a:ln>
              <a:solidFill>
                <a:schemeClr val="tx1"/>
              </a:solidFill>
            </a:ln>
            <a:effectLst/>
          </c:spPr>
          <c:invertIfNegative val="0"/>
          <c:cat>
            <c:numRef>
              <c:f>Sheet3!$T$3:$T$26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Sheet3!$U$3:$U$26</c:f>
              <c:numCache>
                <c:formatCode>General</c:formatCode>
                <c:ptCount val="24"/>
                <c:pt idx="0">
                  <c:v>3.1105151367187504E-2</c:v>
                </c:pt>
                <c:pt idx="1">
                  <c:v>3.6570849609375004E-2</c:v>
                </c:pt>
                <c:pt idx="2">
                  <c:v>3.3089556884765628E-2</c:v>
                </c:pt>
                <c:pt idx="3">
                  <c:v>2.8296771240234376E-2</c:v>
                </c:pt>
                <c:pt idx="4">
                  <c:v>3.1661334228515622E-2</c:v>
                </c:pt>
                <c:pt idx="5">
                  <c:v>4.779063720703125E-2</c:v>
                </c:pt>
                <c:pt idx="6">
                  <c:v>3.0734362792968754E-2</c:v>
                </c:pt>
                <c:pt idx="7">
                  <c:v>3.0315509033203129E-2</c:v>
                </c:pt>
                <c:pt idx="8">
                  <c:v>5.8104052734375002E-2</c:v>
                </c:pt>
                <c:pt idx="9">
                  <c:v>3.4977832031250003E-2</c:v>
                </c:pt>
                <c:pt idx="10">
                  <c:v>4.6383013916015625E-2</c:v>
                </c:pt>
                <c:pt idx="11">
                  <c:v>2.5735583496093752E-2</c:v>
                </c:pt>
                <c:pt idx="12">
                  <c:v>3.0603900146484377E-2</c:v>
                </c:pt>
                <c:pt idx="13">
                  <c:v>3.3082690429687499E-2</c:v>
                </c:pt>
                <c:pt idx="14">
                  <c:v>3.2423510742187502E-2</c:v>
                </c:pt>
                <c:pt idx="15">
                  <c:v>2.6332965087890625E-2</c:v>
                </c:pt>
                <c:pt idx="16">
                  <c:v>4.9740710449218753E-2</c:v>
                </c:pt>
                <c:pt idx="17">
                  <c:v>4.5359912109374997E-2</c:v>
                </c:pt>
                <c:pt idx="18">
                  <c:v>3.6248126220703128E-2</c:v>
                </c:pt>
                <c:pt idx="19">
                  <c:v>2.897655029296875E-2</c:v>
                </c:pt>
                <c:pt idx="20">
                  <c:v>5.1525988769531253E-2</c:v>
                </c:pt>
                <c:pt idx="21">
                  <c:v>3.9365496826171874E-2</c:v>
                </c:pt>
                <c:pt idx="22">
                  <c:v>3.0734362792968751E-2</c:v>
                </c:pt>
                <c:pt idx="23">
                  <c:v>3.4098925781250004E-2</c:v>
                </c:pt>
              </c:numCache>
            </c:numRef>
          </c:val>
        </c:ser>
        <c:ser>
          <c:idx val="1"/>
          <c:order val="1"/>
          <c:tx>
            <c:strRef>
              <c:f>Sheet3!$V$2</c:f>
              <c:strCache>
                <c:ptCount val="1"/>
                <c:pt idx="0">
                  <c:v>ISAC with Time-dependent Pricing</c:v>
                </c:pt>
              </c:strCache>
            </c:strRef>
          </c:tx>
          <c:spPr>
            <a:solidFill>
              <a:schemeClr val="tx1"/>
            </a:solidFill>
            <a:ln>
              <a:noFill/>
            </a:ln>
            <a:effectLst/>
          </c:spPr>
          <c:invertIfNegative val="0"/>
          <c:cat>
            <c:numRef>
              <c:f>Sheet3!$T$3:$T$26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Sheet3!$V$3:$V$26</c:f>
              <c:numCache>
                <c:formatCode>General</c:formatCode>
                <c:ptCount val="24"/>
                <c:pt idx="0">
                  <c:v>1.9907296875000004E-2</c:v>
                </c:pt>
                <c:pt idx="1">
                  <c:v>2.3405343750000005E-2</c:v>
                </c:pt>
                <c:pt idx="2">
                  <c:v>2.1177316406250004E-2</c:v>
                </c:pt>
                <c:pt idx="3">
                  <c:v>1.8109933593750002E-2</c:v>
                </c:pt>
                <c:pt idx="4">
                  <c:v>2.0263253906250001E-2</c:v>
                </c:pt>
                <c:pt idx="5">
                  <c:v>3.0586007812500007E-2</c:v>
                </c:pt>
                <c:pt idx="6">
                  <c:v>3.0734362792968754E-2</c:v>
                </c:pt>
                <c:pt idx="7">
                  <c:v>3.0315509033203129E-2</c:v>
                </c:pt>
                <c:pt idx="8">
                  <c:v>5.8104052734375002E-2</c:v>
                </c:pt>
                <c:pt idx="9">
                  <c:v>3.4977832031250003E-2</c:v>
                </c:pt>
                <c:pt idx="10">
                  <c:v>4.6383013916015625E-2</c:v>
                </c:pt>
                <c:pt idx="11">
                  <c:v>2.5735583496093752E-2</c:v>
                </c:pt>
                <c:pt idx="12">
                  <c:v>3.0603900146484377E-2</c:v>
                </c:pt>
                <c:pt idx="13">
                  <c:v>3.3082690429687499E-2</c:v>
                </c:pt>
                <c:pt idx="14">
                  <c:v>3.2423510742187502E-2</c:v>
                </c:pt>
                <c:pt idx="15">
                  <c:v>2.6332965087890625E-2</c:v>
                </c:pt>
                <c:pt idx="16">
                  <c:v>4.9740710449218753E-2</c:v>
                </c:pt>
                <c:pt idx="17">
                  <c:v>4.5359912109374997E-2</c:v>
                </c:pt>
                <c:pt idx="18">
                  <c:v>3.6248126220703128E-2</c:v>
                </c:pt>
                <c:pt idx="19">
                  <c:v>2.897655029296875E-2</c:v>
                </c:pt>
                <c:pt idx="20">
                  <c:v>5.1525988769531253E-2</c:v>
                </c:pt>
                <c:pt idx="21">
                  <c:v>3.9365496826171874E-2</c:v>
                </c:pt>
                <c:pt idx="22">
                  <c:v>1.9669992187500002E-2</c:v>
                </c:pt>
                <c:pt idx="23">
                  <c:v>2.1823312500000004E-2</c:v>
                </c:pt>
              </c:numCache>
            </c:numRef>
          </c:val>
        </c:ser>
        <c:dLbls>
          <c:showLegendKey val="0"/>
          <c:showVal val="0"/>
          <c:showCatName val="0"/>
          <c:showSerName val="0"/>
          <c:showPercent val="0"/>
          <c:showBubbleSize val="0"/>
        </c:dLbls>
        <c:gapWidth val="219"/>
        <c:overlap val="-27"/>
        <c:axId val="337730848"/>
        <c:axId val="337731408"/>
      </c:barChart>
      <c:catAx>
        <c:axId val="33773084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ltLang="ko-KR" sz="1200" b="1">
                    <a:solidFill>
                      <a:schemeClr val="tx1"/>
                    </a:solidFill>
                  </a:rPr>
                  <a:t>Time(h)</a:t>
                </a:r>
                <a:endParaRPr lang="ko-KR" altLang="en-US" sz="12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337731408"/>
        <c:crosses val="autoZero"/>
        <c:auto val="1"/>
        <c:lblAlgn val="ctr"/>
        <c:lblOffset val="100"/>
        <c:noMultiLvlLbl val="0"/>
      </c:catAx>
      <c:valAx>
        <c:axId val="337731408"/>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ltLang="ko-KR" sz="1200" b="1">
                    <a:solidFill>
                      <a:schemeClr val="tx1"/>
                    </a:solidFill>
                  </a:rPr>
                  <a:t>Cost</a:t>
                </a:r>
                <a:r>
                  <a:rPr lang="en-US" altLang="ko-KR" sz="1200" b="1" baseline="0">
                    <a:solidFill>
                      <a:schemeClr val="tx1"/>
                    </a:solidFill>
                  </a:rPr>
                  <a:t> per an hour($)</a:t>
                </a:r>
                <a:endParaRPr lang="ko-KR" altLang="en-US" sz="1200"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crossAx val="337730848"/>
        <c:crosses val="autoZero"/>
        <c:crossBetween val="between"/>
      </c:valAx>
      <c:spPr>
        <a:noFill/>
        <a:ln>
          <a:noFill/>
        </a:ln>
        <a:effectLst/>
      </c:spPr>
    </c:plotArea>
    <c:legend>
      <c:legendPos val="r"/>
      <c:layout>
        <c:manualLayout>
          <c:xMode val="edge"/>
          <c:yMode val="edge"/>
          <c:x val="0.75803981320037972"/>
          <c:y val="2.1419836335854321E-2"/>
          <c:w val="0.23525407198459813"/>
          <c:h val="0.11975662439137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C5D8BB4-F9F7-42AF-91B5-F58789880A54}" type="datetimeFigureOut">
              <a:rPr lang="ko-KR" altLang="en-US" smtClean="0"/>
              <a:pPr/>
              <a:t>2017-12-24</a:t>
            </a:fld>
            <a:endParaRPr lang="ko-KR" altLang="en-US"/>
          </a:p>
        </p:txBody>
      </p:sp>
      <p:sp>
        <p:nvSpPr>
          <p:cNvPr id="4" name="슬라이드 이미지 개체 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0DE30E-BEA1-4274-ACA5-755779479033}" type="slidenum">
              <a:rPr lang="ko-KR" altLang="en-US" smtClean="0"/>
              <a:pPr/>
              <a:t>‹#›</a:t>
            </a:fld>
            <a:endParaRPr lang="ko-KR" altLang="en-US"/>
          </a:p>
        </p:txBody>
      </p:sp>
    </p:spTree>
    <p:extLst>
      <p:ext uri="{BB962C8B-B14F-4D97-AF65-F5344CB8AC3E}">
        <p14:creationId xmlns:p14="http://schemas.microsoft.com/office/powerpoint/2010/main" val="248548579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o.wikipedia.org/wiki/%EB%B8%94%EB%A1%9D%EC%B2%B4%EC%9D%B8"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ko.wikipedia.org/wiki/%EA%B0%80%EC%83%81%ED%99%94%ED%8F%90" TargetMode="External"/><Relationship Id="rId5" Type="http://schemas.openxmlformats.org/officeDocument/2006/relationships/hyperlink" Target="https://ko.wikipedia.org/wiki/%EB%B9%84%ED%8A%B8%EC%BD%94%EC%9D%B8" TargetMode="External"/><Relationship Id="rId4" Type="http://schemas.openxmlformats.org/officeDocument/2006/relationships/hyperlink" Target="https://ko.wikipedia.org/wiki/%EC%8A%A4%EB%A7%88%ED%8A%B8_%EA%B3%84%EC%95%BD"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normAutofit/>
          </a:bodyPr>
          <a:lstStyle/>
          <a:p>
            <a:pPr latinLnBrk="1"/>
            <a:r>
              <a:rPr lang="ko-KR" altLang="en-US" sz="1200" kern="1200" dirty="0">
                <a:solidFill>
                  <a:schemeClr val="tx1"/>
                </a:solidFill>
                <a:effectLst/>
                <a:latin typeface="+mn-lt"/>
                <a:ea typeface="+mn-ea"/>
                <a:cs typeface="+mn-cs"/>
              </a:rPr>
              <a:t>안녕하십니까</a:t>
            </a:r>
            <a:r>
              <a:rPr lang="en-US" altLang="ko-KR" sz="1200" kern="1200" dirty="0">
                <a:solidFill>
                  <a:schemeClr val="tx1"/>
                </a:solidFill>
                <a:effectLst/>
                <a:latin typeface="+mn-lt"/>
                <a:ea typeface="+mn-ea"/>
                <a:cs typeface="+mn-cs"/>
              </a:rPr>
              <a:t>? </a:t>
            </a:r>
            <a:r>
              <a:rPr lang="ko-KR" altLang="en-US" sz="1200" kern="1200" dirty="0">
                <a:solidFill>
                  <a:schemeClr val="tx1"/>
                </a:solidFill>
                <a:effectLst/>
                <a:latin typeface="+mn-lt"/>
                <a:ea typeface="+mn-ea"/>
                <a:cs typeface="+mn-cs"/>
              </a:rPr>
              <a:t>컴퓨터공학과 </a:t>
            </a:r>
            <a:r>
              <a:rPr lang="en-US" altLang="ko-KR" sz="1200" kern="1200" dirty="0">
                <a:solidFill>
                  <a:schemeClr val="tx1"/>
                </a:solidFill>
                <a:effectLst/>
                <a:latin typeface="+mn-lt"/>
                <a:ea typeface="+mn-ea"/>
                <a:cs typeface="+mn-cs"/>
              </a:rPr>
              <a:t>DPNM </a:t>
            </a:r>
            <a:r>
              <a:rPr lang="ko-KR" altLang="en-US" sz="1200" kern="1200" dirty="0">
                <a:solidFill>
                  <a:schemeClr val="tx1"/>
                </a:solidFill>
                <a:effectLst/>
                <a:latin typeface="+mn-lt"/>
                <a:ea typeface="+mn-ea"/>
                <a:cs typeface="+mn-cs"/>
              </a:rPr>
              <a:t>연구실 석사과정 손동호 입니다</a:t>
            </a:r>
            <a:r>
              <a:rPr lang="en-US" altLang="ko-KR" sz="1200" kern="1200" dirty="0">
                <a:solidFill>
                  <a:schemeClr val="tx1"/>
                </a:solidFill>
                <a:effectLst/>
                <a:latin typeface="+mn-lt"/>
                <a:ea typeface="+mn-ea"/>
                <a:cs typeface="+mn-cs"/>
              </a:rPr>
              <a:t>.</a:t>
            </a:r>
          </a:p>
          <a:p>
            <a:pPr latinLnBrk="1"/>
            <a:r>
              <a:rPr lang="ko-KR" altLang="en-US" sz="1200" kern="1200" dirty="0">
                <a:solidFill>
                  <a:schemeClr val="tx1"/>
                </a:solidFill>
                <a:effectLst/>
                <a:latin typeface="+mn-lt"/>
                <a:ea typeface="+mn-ea"/>
                <a:cs typeface="+mn-cs"/>
              </a:rPr>
              <a:t>저의 지도교수님은 홍원기 </a:t>
            </a:r>
            <a:r>
              <a:rPr lang="ko-KR" altLang="en-US" sz="1200" kern="1200" dirty="0" err="1">
                <a:solidFill>
                  <a:schemeClr val="tx1"/>
                </a:solidFill>
                <a:effectLst/>
                <a:latin typeface="+mn-lt"/>
                <a:ea typeface="+mn-ea"/>
                <a:cs typeface="+mn-cs"/>
              </a:rPr>
              <a:t>교수님이구요</a:t>
            </a:r>
            <a:r>
              <a:rPr lang="en-US" altLang="ko-KR" sz="1200" kern="1200" dirty="0">
                <a:solidFill>
                  <a:schemeClr val="tx1"/>
                </a:solidFill>
                <a:effectLst/>
                <a:latin typeface="+mn-lt"/>
                <a:ea typeface="+mn-ea"/>
                <a:cs typeface="+mn-cs"/>
              </a:rPr>
              <a:t>.</a:t>
            </a:r>
          </a:p>
          <a:p>
            <a:pPr latinLnBrk="1"/>
            <a:r>
              <a:rPr lang="en-US" altLang="ko-KR" sz="1200" kern="1200" dirty="0">
                <a:solidFill>
                  <a:schemeClr val="tx1"/>
                </a:solidFill>
                <a:effectLst/>
                <a:latin typeface="+mn-lt"/>
                <a:ea typeface="+mn-ea"/>
                <a:cs typeface="+mn-cs"/>
              </a:rPr>
              <a:t>Design and Implementation of A Platform For Sharing Distributed Computing Resources </a:t>
            </a:r>
            <a:r>
              <a:rPr lang="ko-KR" altLang="en-US" sz="1200" kern="1200" dirty="0">
                <a:solidFill>
                  <a:schemeClr val="tx1"/>
                </a:solidFill>
                <a:effectLst/>
                <a:latin typeface="+mn-lt"/>
                <a:ea typeface="+mn-ea"/>
                <a:cs typeface="+mn-cs"/>
              </a:rPr>
              <a:t>에 대한 내용으로</a:t>
            </a:r>
            <a:endParaRPr lang="en-US" altLang="ko-KR" sz="1200" kern="1200" dirty="0">
              <a:solidFill>
                <a:schemeClr val="tx1"/>
              </a:solidFill>
              <a:effectLst/>
              <a:latin typeface="+mn-lt"/>
              <a:ea typeface="+mn-ea"/>
              <a:cs typeface="+mn-cs"/>
            </a:endParaRPr>
          </a:p>
          <a:p>
            <a:pPr latinLnBrk="1"/>
            <a:r>
              <a:rPr lang="ko-KR" altLang="en-US" sz="1200" kern="1200" dirty="0">
                <a:solidFill>
                  <a:schemeClr val="tx1"/>
                </a:solidFill>
                <a:effectLst/>
                <a:latin typeface="+mn-lt"/>
                <a:ea typeface="+mn-ea"/>
                <a:cs typeface="+mn-cs"/>
              </a:rPr>
              <a:t>발표를 하고자 합니다</a:t>
            </a:r>
            <a:r>
              <a:rPr lang="en-US" altLang="ko-KR" sz="1200" kern="1200" dirty="0">
                <a:solidFill>
                  <a:schemeClr val="tx1"/>
                </a:solidFill>
                <a:effectLst/>
                <a:latin typeface="+mn-lt"/>
                <a:ea typeface="+mn-ea"/>
                <a:cs typeface="+mn-cs"/>
              </a:rPr>
              <a:t>.</a:t>
            </a:r>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1</a:t>
            </a:fld>
            <a:endParaRPr lang="ko-KR" altLang="en-US"/>
          </a:p>
        </p:txBody>
      </p:sp>
    </p:spTree>
    <p:extLst>
      <p:ext uri="{BB962C8B-B14F-4D97-AF65-F5344CB8AC3E}">
        <p14:creationId xmlns:p14="http://schemas.microsoft.com/office/powerpoint/2010/main" val="410067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분산되어 있는 유휴 컴퓨팅 리소스들을 필요한 사람들에게 빌려주는 플랫폼을 제안하고자 합니다</a:t>
            </a:r>
            <a:r>
              <a:rPr lang="en-US" altLang="ko-KR" dirty="0"/>
              <a:t>.</a:t>
            </a:r>
          </a:p>
          <a:p>
            <a:r>
              <a:rPr lang="ko-KR" altLang="en-US" dirty="0"/>
              <a:t>이름은 </a:t>
            </a:r>
            <a:r>
              <a:rPr lang="en-US" altLang="ko-KR" dirty="0"/>
              <a:t>ISAC, idle storage and computing </a:t>
            </a:r>
            <a:r>
              <a:rPr lang="ko-KR" altLang="en-US" dirty="0"/>
              <a:t>의 </a:t>
            </a:r>
            <a:r>
              <a:rPr lang="ko-KR" altLang="en-US" dirty="0" err="1"/>
              <a:t>줄임말</a:t>
            </a:r>
            <a:r>
              <a:rPr lang="ko-KR" altLang="en-US" dirty="0"/>
              <a:t> 입니다</a:t>
            </a:r>
            <a:r>
              <a:rPr lang="en-US" altLang="ko-KR" dirty="0"/>
              <a:t>.</a:t>
            </a:r>
          </a:p>
          <a:p>
            <a:r>
              <a:rPr lang="en-US" altLang="ko-KR" dirty="0"/>
              <a:t>ISAC</a:t>
            </a:r>
            <a:r>
              <a:rPr lang="ko-KR" altLang="en-US" dirty="0"/>
              <a:t>은 다음과 </a:t>
            </a:r>
            <a:r>
              <a:rPr lang="en-US" altLang="ko-KR" dirty="0"/>
              <a:t>5</a:t>
            </a:r>
            <a:r>
              <a:rPr lang="ko-KR" altLang="en-US" dirty="0"/>
              <a:t>가지 키워드로 표현할 수 있습니다</a:t>
            </a:r>
            <a:r>
              <a:rPr lang="en-US" altLang="ko-KR" dirty="0"/>
              <a:t>.</a:t>
            </a:r>
          </a:p>
          <a:p>
            <a:endParaRPr lang="en-US" altLang="ko-KR" dirty="0"/>
          </a:p>
          <a:p>
            <a:pPr marL="228600" indent="-228600">
              <a:buAutoNum type="arabicPeriod"/>
            </a:pPr>
            <a:r>
              <a:rPr lang="en-US" altLang="ko-KR" dirty="0"/>
              <a:t>Resources Rental : </a:t>
            </a:r>
            <a:r>
              <a:rPr lang="ko-KR" altLang="en-US" dirty="0"/>
              <a:t>기본적으로 누구든지 컴퓨팅 리소스를 빌리거나 빌려주는 것이 핵심 기능입니다</a:t>
            </a:r>
            <a:r>
              <a:rPr lang="en-US" altLang="ko-KR" dirty="0"/>
              <a:t>.</a:t>
            </a:r>
          </a:p>
          <a:p>
            <a:pPr marL="228600" marR="0" lvl="0" indent="-228600" algn="l" defTabSz="914400" rtl="0" eaLnBrk="1" fontAlgn="auto" latinLnBrk="1" hangingPunct="1">
              <a:lnSpc>
                <a:spcPct val="100000"/>
              </a:lnSpc>
              <a:spcBef>
                <a:spcPts val="0"/>
              </a:spcBef>
              <a:spcAft>
                <a:spcPts val="0"/>
              </a:spcAft>
              <a:buClrTx/>
              <a:buSzTx/>
              <a:buFontTx/>
              <a:buAutoNum type="arabicPeriod"/>
              <a:tabLst/>
              <a:defRPr/>
            </a:pPr>
            <a:r>
              <a:rPr lang="en-US" altLang="ko-KR" dirty="0"/>
              <a:t>Decentralized: </a:t>
            </a:r>
            <a:r>
              <a:rPr lang="ko-KR" altLang="en-US" dirty="0"/>
              <a:t>중앙의 컨트롤타워가 컴퓨팅 리소스를 제공하지 않습니다</a:t>
            </a:r>
            <a:r>
              <a:rPr lang="en-US" altLang="ko-KR" dirty="0"/>
              <a:t>. </a:t>
            </a:r>
            <a:r>
              <a:rPr lang="ko-KR" altLang="en-US" dirty="0"/>
              <a:t>분산되어 존재하는 다른 유저들의 리소스를 사용합니다</a:t>
            </a:r>
            <a:r>
              <a:rPr lang="en-US" altLang="ko-KR" dirty="0"/>
              <a:t>.  </a:t>
            </a:r>
          </a:p>
          <a:p>
            <a:pPr marL="228600" indent="-228600">
              <a:buAutoNum type="arabicPeriod"/>
            </a:pPr>
            <a:r>
              <a:rPr lang="en-US" altLang="ko-KR" dirty="0"/>
              <a:t>Less Cost &amp; More Profit: </a:t>
            </a:r>
            <a:r>
              <a:rPr lang="ko-KR" altLang="en-US" dirty="0"/>
              <a:t>리소스를 빌릴 때는 저렴하게 빌리고</a:t>
            </a:r>
            <a:r>
              <a:rPr lang="en-US" altLang="ko-KR" dirty="0"/>
              <a:t>, </a:t>
            </a:r>
            <a:r>
              <a:rPr lang="ko-KR" altLang="en-US" dirty="0"/>
              <a:t>빌려줄 때는 요금을 받기 때문에 수익이 발생합니다</a:t>
            </a:r>
            <a:r>
              <a:rPr lang="en-US" altLang="ko-KR" dirty="0"/>
              <a:t>.</a:t>
            </a:r>
            <a:r>
              <a:rPr lang="ko-KR" altLang="en-US" dirty="0"/>
              <a:t> </a:t>
            </a:r>
            <a:endParaRPr lang="en-US" altLang="ko-KR" dirty="0"/>
          </a:p>
          <a:p>
            <a:pPr marL="228600" indent="-228600">
              <a:buAutoNum type="arabicPeriod"/>
            </a:pPr>
            <a:r>
              <a:rPr lang="en-US" altLang="ko-KR" dirty="0"/>
              <a:t>Incentive Model: </a:t>
            </a:r>
            <a:r>
              <a:rPr lang="ko-KR" altLang="en-US" dirty="0"/>
              <a:t>다른 제품</a:t>
            </a:r>
            <a:r>
              <a:rPr lang="en-US" altLang="ko-KR" dirty="0"/>
              <a:t>, </a:t>
            </a:r>
            <a:r>
              <a:rPr lang="ko-KR" altLang="en-US" dirty="0"/>
              <a:t>서비스보다 더욱 다양하고 유연한 과금 체계를 가지고 있습니다</a:t>
            </a:r>
            <a:r>
              <a:rPr lang="en-US" altLang="ko-KR" dirty="0"/>
              <a:t>.</a:t>
            </a:r>
          </a:p>
          <a:p>
            <a:pPr marL="228600" indent="-228600">
              <a:buAutoNum type="arabicPeriod"/>
            </a:pPr>
            <a:r>
              <a:rPr lang="en-US" altLang="ko-KR" dirty="0"/>
              <a:t>ISAC coin</a:t>
            </a:r>
            <a:r>
              <a:rPr lang="ko-KR" altLang="en-US" dirty="0"/>
              <a:t>을 이용한</a:t>
            </a:r>
            <a:r>
              <a:rPr lang="en-US" altLang="ko-KR" dirty="0"/>
              <a:t> payment: </a:t>
            </a:r>
            <a:r>
              <a:rPr lang="ko-KR" altLang="en-US" dirty="0"/>
              <a:t>컴퓨팅 리소스를 빌릴 때의 비용</a:t>
            </a:r>
            <a:r>
              <a:rPr lang="en-US" altLang="ko-KR" dirty="0"/>
              <a:t>, </a:t>
            </a:r>
            <a:r>
              <a:rPr lang="ko-KR" altLang="en-US" dirty="0"/>
              <a:t>빌려줄 때 받는 요금은 모두 내부 토큰인 </a:t>
            </a:r>
            <a:r>
              <a:rPr lang="en-US" altLang="ko-KR" dirty="0"/>
              <a:t>ISAC coin</a:t>
            </a:r>
            <a:r>
              <a:rPr lang="ko-KR" altLang="en-US" dirty="0"/>
              <a:t>으로 결제됩니다</a:t>
            </a:r>
            <a:r>
              <a:rPr lang="en-US" altLang="ko-KR" dirty="0"/>
              <a:t>.</a:t>
            </a:r>
          </a:p>
          <a:p>
            <a:pPr marL="228600" indent="-228600">
              <a:buAutoNum type="arabicPeriod"/>
            </a:pPr>
            <a:endParaRPr lang="en-US" altLang="ko-KR" dirty="0"/>
          </a:p>
          <a:p>
            <a:pPr marL="0" indent="0">
              <a:buNone/>
            </a:pPr>
            <a:r>
              <a:rPr lang="ko-KR" altLang="en-US" dirty="0"/>
              <a:t>이상 </a:t>
            </a:r>
            <a:r>
              <a:rPr lang="en-US" altLang="ko-KR" dirty="0"/>
              <a:t>5</a:t>
            </a:r>
            <a:r>
              <a:rPr lang="ko-KR" altLang="en-US" dirty="0"/>
              <a:t>가지가 </a:t>
            </a:r>
            <a:r>
              <a:rPr lang="en-US" altLang="ko-KR" dirty="0"/>
              <a:t>ISAC </a:t>
            </a:r>
            <a:r>
              <a:rPr lang="ko-KR" altLang="en-US" dirty="0"/>
              <a:t>플랫폼의 특징입니다</a:t>
            </a:r>
            <a:r>
              <a:rPr lang="en-US" altLang="ko-KR" dirty="0"/>
              <a:t>.</a:t>
            </a:r>
          </a:p>
          <a:p>
            <a:pPr marL="0" indent="0">
              <a:buNone/>
            </a:pPr>
            <a:endParaRPr lang="en-US" altLang="ko-KR" dirty="0"/>
          </a:p>
          <a:p>
            <a:pPr marL="228600" indent="-228600">
              <a:buAutoNum type="arabicPeriod"/>
            </a:pPr>
            <a:endParaRPr lang="en-US" altLang="ko-KR" dirty="0"/>
          </a:p>
          <a:p>
            <a:pPr marL="228600" indent="-228600">
              <a:buAutoNum type="arabicPeriod"/>
            </a:pPr>
            <a:endParaRPr lang="en-US" altLang="ko-KR"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11</a:t>
            </a:fld>
            <a:endParaRPr lang="ko-KR" altLang="en-US"/>
          </a:p>
        </p:txBody>
      </p:sp>
    </p:spTree>
    <p:extLst>
      <p:ext uri="{BB962C8B-B14F-4D97-AF65-F5344CB8AC3E}">
        <p14:creationId xmlns:p14="http://schemas.microsoft.com/office/powerpoint/2010/main" val="40715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이삭 플랫폼에 대한 </a:t>
            </a:r>
            <a:r>
              <a:rPr lang="ko-KR" altLang="en-US" dirty="0" err="1"/>
              <a:t>오버뷰는</a:t>
            </a:r>
            <a:r>
              <a:rPr lang="ko-KR" altLang="en-US" dirty="0"/>
              <a:t> 다음과 같습니다</a:t>
            </a:r>
            <a:r>
              <a:rPr lang="en-US" altLang="ko-KR" dirty="0"/>
              <a:t>.</a:t>
            </a:r>
          </a:p>
          <a:p>
            <a:r>
              <a:rPr lang="en-US" altLang="ko-KR" dirty="0"/>
              <a:t>Providers</a:t>
            </a:r>
            <a:r>
              <a:rPr lang="ko-KR" altLang="en-US" dirty="0"/>
              <a:t>는 개개인들의 컴퓨팅 리소스들을 다른 사람들에게 빌려줍니다</a:t>
            </a:r>
            <a:r>
              <a:rPr lang="en-US" altLang="ko-KR" dirty="0"/>
              <a:t>.</a:t>
            </a:r>
          </a:p>
          <a:p>
            <a:r>
              <a:rPr lang="ko-KR" altLang="en-US" dirty="0"/>
              <a:t>보상으로 </a:t>
            </a:r>
            <a:r>
              <a:rPr lang="en-US" altLang="ko-KR" dirty="0"/>
              <a:t>ISAC Coin</a:t>
            </a:r>
            <a:r>
              <a:rPr lang="ko-KR" altLang="en-US" dirty="0"/>
              <a:t>이라는 암호화폐를 받습니다</a:t>
            </a:r>
            <a:r>
              <a:rPr lang="en-US" altLang="ko-KR" dirty="0"/>
              <a:t>.</a:t>
            </a:r>
          </a:p>
          <a:p>
            <a:endParaRPr lang="en-US" altLang="ko-KR" dirty="0"/>
          </a:p>
          <a:p>
            <a:r>
              <a:rPr lang="en-US" altLang="ko-KR" dirty="0"/>
              <a:t>Clients</a:t>
            </a:r>
            <a:r>
              <a:rPr lang="ko-KR" altLang="en-US" dirty="0"/>
              <a:t>는 필요한 컴퓨팅 리소스를 요청을 합니다</a:t>
            </a:r>
            <a:r>
              <a:rPr lang="en-US" altLang="ko-KR" dirty="0"/>
              <a:t>.</a:t>
            </a:r>
          </a:p>
          <a:p>
            <a:r>
              <a:rPr lang="ko-KR" altLang="en-US" dirty="0"/>
              <a:t>그리고 리소스를 빌리게 되면 그 비용을 </a:t>
            </a:r>
            <a:r>
              <a:rPr lang="en-US" altLang="ko-KR" dirty="0"/>
              <a:t>ISAC Coin</a:t>
            </a:r>
            <a:r>
              <a:rPr lang="ko-KR" altLang="en-US" dirty="0"/>
              <a:t>이라는 암호화폐로 지불합니다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12</a:t>
            </a:fld>
            <a:endParaRPr lang="ko-KR" altLang="en-US"/>
          </a:p>
        </p:txBody>
      </p:sp>
    </p:spTree>
    <p:extLst>
      <p:ext uri="{BB962C8B-B14F-4D97-AF65-F5344CB8AC3E}">
        <p14:creationId xmlns:p14="http://schemas.microsoft.com/office/powerpoint/2010/main" val="3077182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Client</a:t>
            </a:r>
            <a:r>
              <a:rPr lang="ko-KR" altLang="en-US" dirty="0"/>
              <a:t>가 중앙으로 </a:t>
            </a:r>
            <a:r>
              <a:rPr lang="en-US" altLang="ko-KR" dirty="0" err="1"/>
              <a:t>Docker</a:t>
            </a:r>
            <a:r>
              <a:rPr lang="en-US" altLang="ko-KR" dirty="0"/>
              <a:t> </a:t>
            </a:r>
            <a:r>
              <a:rPr lang="en-US" altLang="ko-KR" dirty="0" err="1"/>
              <a:t>url</a:t>
            </a:r>
            <a:r>
              <a:rPr lang="en-US" altLang="ko-KR" dirty="0"/>
              <a:t> </a:t>
            </a:r>
            <a:r>
              <a:rPr lang="ko-KR" altLang="en-US" dirty="0"/>
              <a:t>제공</a:t>
            </a:r>
            <a:endParaRPr lang="en-US" altLang="ko-KR" dirty="0"/>
          </a:p>
          <a:p>
            <a:r>
              <a:rPr lang="ko-KR" altLang="en-US" dirty="0"/>
              <a:t>중앙에서 </a:t>
            </a:r>
            <a:r>
              <a:rPr lang="en-US" altLang="ko-KR" dirty="0"/>
              <a:t>peer</a:t>
            </a:r>
            <a:r>
              <a:rPr lang="ko-KR" altLang="en-US" dirty="0"/>
              <a:t>로 </a:t>
            </a:r>
            <a:r>
              <a:rPr lang="en-US" altLang="ko-KR" dirty="0" err="1"/>
              <a:t>Docker</a:t>
            </a:r>
            <a:r>
              <a:rPr lang="en-US" altLang="ko-KR" baseline="0" dirty="0"/>
              <a:t> </a:t>
            </a:r>
            <a:r>
              <a:rPr lang="en-US" altLang="ko-KR" baseline="0" dirty="0" err="1"/>
              <a:t>url</a:t>
            </a:r>
            <a:r>
              <a:rPr lang="en-US" altLang="ko-KR" baseline="0" dirty="0"/>
              <a:t> </a:t>
            </a:r>
            <a:r>
              <a:rPr lang="ko-KR" altLang="en-US" baseline="0" dirty="0"/>
              <a:t>전달</a:t>
            </a:r>
            <a:endParaRPr lang="en-US" altLang="ko-KR" baseline="0" dirty="0"/>
          </a:p>
          <a:p>
            <a:r>
              <a:rPr lang="en-US" altLang="ko-KR" baseline="0" dirty="0"/>
              <a:t>Peers</a:t>
            </a:r>
            <a:r>
              <a:rPr lang="ko-KR" altLang="en-US" baseline="0" dirty="0"/>
              <a:t>에서 </a:t>
            </a:r>
            <a:r>
              <a:rPr lang="en-US" altLang="ko-KR" baseline="0" dirty="0"/>
              <a:t>Client</a:t>
            </a:r>
            <a:r>
              <a:rPr lang="ko-KR" altLang="en-US" baseline="0" dirty="0"/>
              <a:t>로 </a:t>
            </a:r>
            <a:r>
              <a:rPr lang="en-US" altLang="ko-KR" baseline="0" dirty="0" err="1"/>
              <a:t>Docker</a:t>
            </a:r>
            <a:r>
              <a:rPr lang="ko-KR" altLang="en-US" baseline="0" dirty="0"/>
              <a:t> </a:t>
            </a:r>
            <a:r>
              <a:rPr lang="en-US" altLang="ko-KR" baseline="0" dirty="0"/>
              <a:t>request</a:t>
            </a:r>
            <a:r>
              <a:rPr lang="ko-KR" altLang="en-US" baseline="0" dirty="0"/>
              <a:t> 메세지 전송</a:t>
            </a:r>
            <a:endParaRPr lang="en-US" altLang="ko-KR" baseline="0" dirty="0"/>
          </a:p>
          <a:p>
            <a:r>
              <a:rPr lang="en-US" altLang="ko-KR" baseline="0" dirty="0"/>
              <a:t>Client</a:t>
            </a:r>
            <a:r>
              <a:rPr lang="ko-KR" altLang="en-US" baseline="0" dirty="0"/>
              <a:t>로부터 </a:t>
            </a:r>
            <a:r>
              <a:rPr lang="en-US" altLang="ko-KR" baseline="0" dirty="0"/>
              <a:t>Peers</a:t>
            </a:r>
            <a:r>
              <a:rPr lang="ko-KR" altLang="en-US" baseline="0" dirty="0"/>
              <a:t>로 </a:t>
            </a:r>
            <a:r>
              <a:rPr lang="en-US" altLang="ko-KR" baseline="0" dirty="0" err="1"/>
              <a:t>Docker</a:t>
            </a:r>
            <a:r>
              <a:rPr lang="en-US" altLang="ko-KR" baseline="0" dirty="0"/>
              <a:t> Image</a:t>
            </a:r>
            <a:r>
              <a:rPr lang="ko-KR" altLang="en-US" baseline="0" dirty="0"/>
              <a:t> 다운로드</a:t>
            </a:r>
            <a:endParaRPr lang="en-US" altLang="ko-KR" baseline="0" dirty="0"/>
          </a:p>
          <a:p>
            <a:r>
              <a:rPr lang="en-US" altLang="ko-KR" baseline="0" dirty="0"/>
              <a:t>Client</a:t>
            </a:r>
            <a:r>
              <a:rPr lang="ko-KR" altLang="en-US" baseline="0" dirty="0"/>
              <a:t>에서 </a:t>
            </a:r>
            <a:r>
              <a:rPr lang="en-US" altLang="ko-KR" baseline="0" dirty="0"/>
              <a:t>Task </a:t>
            </a:r>
            <a:r>
              <a:rPr lang="ko-KR" altLang="en-US" baseline="0" dirty="0"/>
              <a:t>수행</a:t>
            </a:r>
            <a:endParaRPr lang="en-US" altLang="ko-KR" baseline="0" dirty="0"/>
          </a:p>
          <a:p>
            <a:r>
              <a:rPr lang="en-US" altLang="ko-KR" baseline="0" dirty="0"/>
              <a:t>Peer</a:t>
            </a:r>
            <a:r>
              <a:rPr lang="ko-KR" altLang="en-US" baseline="0" dirty="0"/>
              <a:t>가 </a:t>
            </a:r>
            <a:r>
              <a:rPr lang="en-US" altLang="ko-KR" baseline="0" dirty="0"/>
              <a:t>Task </a:t>
            </a:r>
            <a:r>
              <a:rPr lang="ko-KR" altLang="en-US" baseline="0" dirty="0"/>
              <a:t>수행 결과물을</a:t>
            </a:r>
            <a:r>
              <a:rPr lang="en-US" altLang="ko-KR" baseline="0" dirty="0"/>
              <a:t> Client</a:t>
            </a:r>
            <a:r>
              <a:rPr lang="ko-KR" altLang="en-US" baseline="0" dirty="0"/>
              <a:t>에게 </a:t>
            </a:r>
            <a:r>
              <a:rPr lang="en-US" altLang="ko-KR" baseline="0" dirty="0" err="1"/>
              <a:t>docker</a:t>
            </a:r>
            <a:r>
              <a:rPr lang="ko-KR" altLang="en-US" baseline="0" dirty="0"/>
              <a:t>형태로 반환</a:t>
            </a:r>
            <a:endParaRPr lang="en-US" altLang="ko-KR" baseline="0" dirty="0"/>
          </a:p>
          <a:p>
            <a:r>
              <a:rPr lang="en-US" altLang="ko-KR" baseline="0" dirty="0"/>
              <a:t>Peer</a:t>
            </a:r>
            <a:r>
              <a:rPr lang="ko-KR" altLang="en-US" baseline="0" dirty="0"/>
              <a:t>의 </a:t>
            </a:r>
            <a:r>
              <a:rPr lang="en-US" altLang="ko-KR" baseline="0" dirty="0"/>
              <a:t>Agent</a:t>
            </a:r>
            <a:r>
              <a:rPr lang="ko-KR" altLang="en-US" baseline="0" dirty="0"/>
              <a:t>가 수행결과 사용된 </a:t>
            </a:r>
            <a:r>
              <a:rPr lang="en-US" altLang="ko-KR" baseline="0" dirty="0"/>
              <a:t>Resources</a:t>
            </a:r>
            <a:r>
              <a:rPr lang="ko-KR" altLang="en-US" baseline="0" dirty="0"/>
              <a:t>를 정리해서 요금청구</a:t>
            </a:r>
            <a:endParaRPr lang="en-US" altLang="ko-KR" baseline="0" dirty="0"/>
          </a:p>
          <a:p>
            <a:r>
              <a:rPr lang="en-US" altLang="ko-KR" baseline="0" dirty="0"/>
              <a:t>Client</a:t>
            </a:r>
            <a:r>
              <a:rPr lang="ko-KR" altLang="en-US" baseline="0" dirty="0"/>
              <a:t>가 </a:t>
            </a:r>
            <a:r>
              <a:rPr lang="en-US" altLang="ko-KR" baseline="0" dirty="0"/>
              <a:t>Agent</a:t>
            </a:r>
            <a:r>
              <a:rPr lang="ko-KR" altLang="en-US" baseline="0" dirty="0"/>
              <a:t>를 통해 요금지불</a:t>
            </a:r>
            <a:r>
              <a:rPr lang="en-US" altLang="ko-KR" baseline="0" dirty="0"/>
              <a:t>,fee</a:t>
            </a:r>
            <a:r>
              <a:rPr lang="ko-KR" altLang="en-US" baseline="0" dirty="0"/>
              <a:t>는 플랫폼으로 가고</a:t>
            </a:r>
            <a:r>
              <a:rPr lang="en-US" altLang="ko-KR" baseline="0" dirty="0"/>
              <a:t>,</a:t>
            </a:r>
            <a:r>
              <a:rPr lang="ko-KR" altLang="en-US" baseline="0" dirty="0"/>
              <a:t> 나머지는 </a:t>
            </a:r>
            <a:r>
              <a:rPr lang="en-US" altLang="ko-KR" baseline="0" dirty="0"/>
              <a:t>peers</a:t>
            </a:r>
            <a:r>
              <a:rPr lang="ko-KR" altLang="en-US" baseline="0" dirty="0"/>
              <a:t>에게 감</a:t>
            </a:r>
            <a:endParaRPr lang="en-US" altLang="ko-KR" baseline="0" dirty="0"/>
          </a:p>
          <a:p>
            <a:endParaRPr lang="en-US" altLang="ko-KR" baseline="0" dirty="0"/>
          </a:p>
          <a:p>
            <a:r>
              <a:rPr lang="ko-KR" altLang="en-US" dirty="0"/>
              <a:t> </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13</a:t>
            </a:fld>
            <a:endParaRPr lang="ko-KR" altLang="en-US"/>
          </a:p>
        </p:txBody>
      </p:sp>
    </p:spTree>
    <p:extLst>
      <p:ext uri="{BB962C8B-B14F-4D97-AF65-F5344CB8AC3E}">
        <p14:creationId xmlns:p14="http://schemas.microsoft.com/office/powerpoint/2010/main" val="1227490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Client</a:t>
            </a:r>
            <a:r>
              <a:rPr lang="ko-KR" altLang="en-US" dirty="0"/>
              <a:t>가 중앙으로 </a:t>
            </a:r>
            <a:r>
              <a:rPr lang="en-US" altLang="ko-KR" dirty="0" err="1"/>
              <a:t>Docker</a:t>
            </a:r>
            <a:r>
              <a:rPr lang="en-US" altLang="ko-KR" dirty="0"/>
              <a:t> </a:t>
            </a:r>
            <a:r>
              <a:rPr lang="en-US" altLang="ko-KR" dirty="0" err="1"/>
              <a:t>url</a:t>
            </a:r>
            <a:r>
              <a:rPr lang="en-US" altLang="ko-KR" dirty="0"/>
              <a:t> </a:t>
            </a:r>
            <a:r>
              <a:rPr lang="ko-KR" altLang="en-US" dirty="0"/>
              <a:t>제공</a:t>
            </a:r>
            <a:endParaRPr lang="en-US" altLang="ko-KR" dirty="0"/>
          </a:p>
          <a:p>
            <a:r>
              <a:rPr lang="ko-KR" altLang="en-US" dirty="0"/>
              <a:t>중앙에서 </a:t>
            </a:r>
            <a:r>
              <a:rPr lang="en-US" altLang="ko-KR" dirty="0"/>
              <a:t>peer</a:t>
            </a:r>
            <a:r>
              <a:rPr lang="ko-KR" altLang="en-US" dirty="0"/>
              <a:t>로 </a:t>
            </a:r>
            <a:r>
              <a:rPr lang="en-US" altLang="ko-KR" dirty="0" err="1"/>
              <a:t>Docker</a:t>
            </a:r>
            <a:r>
              <a:rPr lang="en-US" altLang="ko-KR" baseline="0" dirty="0"/>
              <a:t> </a:t>
            </a:r>
            <a:r>
              <a:rPr lang="en-US" altLang="ko-KR" baseline="0" dirty="0" err="1"/>
              <a:t>url</a:t>
            </a:r>
            <a:r>
              <a:rPr lang="en-US" altLang="ko-KR" baseline="0" dirty="0"/>
              <a:t> </a:t>
            </a:r>
            <a:r>
              <a:rPr lang="ko-KR" altLang="en-US" baseline="0" dirty="0"/>
              <a:t>전달</a:t>
            </a:r>
            <a:endParaRPr lang="en-US" altLang="ko-KR" baseline="0" dirty="0"/>
          </a:p>
          <a:p>
            <a:r>
              <a:rPr lang="en-US" altLang="ko-KR" baseline="0" dirty="0"/>
              <a:t>Peers</a:t>
            </a:r>
            <a:r>
              <a:rPr lang="ko-KR" altLang="en-US" baseline="0" dirty="0"/>
              <a:t>에서 </a:t>
            </a:r>
            <a:r>
              <a:rPr lang="en-US" altLang="ko-KR" baseline="0" dirty="0"/>
              <a:t>Client</a:t>
            </a:r>
            <a:r>
              <a:rPr lang="ko-KR" altLang="en-US" baseline="0" dirty="0"/>
              <a:t>로 </a:t>
            </a:r>
            <a:r>
              <a:rPr lang="en-US" altLang="ko-KR" baseline="0" dirty="0" err="1"/>
              <a:t>Docker</a:t>
            </a:r>
            <a:r>
              <a:rPr lang="ko-KR" altLang="en-US" baseline="0" dirty="0"/>
              <a:t> </a:t>
            </a:r>
            <a:r>
              <a:rPr lang="en-US" altLang="ko-KR" baseline="0" dirty="0"/>
              <a:t>request</a:t>
            </a:r>
            <a:r>
              <a:rPr lang="ko-KR" altLang="en-US" baseline="0" dirty="0"/>
              <a:t> 메세지 전송</a:t>
            </a:r>
            <a:endParaRPr lang="en-US" altLang="ko-KR" baseline="0" dirty="0"/>
          </a:p>
          <a:p>
            <a:r>
              <a:rPr lang="en-US" altLang="ko-KR" baseline="0" dirty="0"/>
              <a:t>Client</a:t>
            </a:r>
            <a:r>
              <a:rPr lang="ko-KR" altLang="en-US" baseline="0" dirty="0"/>
              <a:t>로부터 </a:t>
            </a:r>
            <a:r>
              <a:rPr lang="en-US" altLang="ko-KR" baseline="0" dirty="0"/>
              <a:t>Peers</a:t>
            </a:r>
            <a:r>
              <a:rPr lang="ko-KR" altLang="en-US" baseline="0" dirty="0"/>
              <a:t>로 </a:t>
            </a:r>
            <a:r>
              <a:rPr lang="en-US" altLang="ko-KR" baseline="0" dirty="0" err="1"/>
              <a:t>Docker</a:t>
            </a:r>
            <a:r>
              <a:rPr lang="en-US" altLang="ko-KR" baseline="0" dirty="0"/>
              <a:t> Image</a:t>
            </a:r>
            <a:r>
              <a:rPr lang="ko-KR" altLang="en-US" baseline="0" dirty="0"/>
              <a:t> 다운로드</a:t>
            </a:r>
            <a:endParaRPr lang="en-US" altLang="ko-KR" baseline="0" dirty="0"/>
          </a:p>
          <a:p>
            <a:r>
              <a:rPr lang="en-US" altLang="ko-KR" baseline="0" dirty="0"/>
              <a:t>Client</a:t>
            </a:r>
            <a:r>
              <a:rPr lang="ko-KR" altLang="en-US" baseline="0" dirty="0"/>
              <a:t>에서 </a:t>
            </a:r>
            <a:r>
              <a:rPr lang="en-US" altLang="ko-KR" baseline="0" dirty="0"/>
              <a:t>Task </a:t>
            </a:r>
            <a:r>
              <a:rPr lang="ko-KR" altLang="en-US" baseline="0" dirty="0"/>
              <a:t>수행</a:t>
            </a:r>
            <a:endParaRPr lang="en-US" altLang="ko-KR" baseline="0" dirty="0"/>
          </a:p>
          <a:p>
            <a:r>
              <a:rPr lang="en-US" altLang="ko-KR" baseline="0" dirty="0"/>
              <a:t>Peer</a:t>
            </a:r>
            <a:r>
              <a:rPr lang="ko-KR" altLang="en-US" baseline="0" dirty="0"/>
              <a:t>가 </a:t>
            </a:r>
            <a:r>
              <a:rPr lang="en-US" altLang="ko-KR" baseline="0" dirty="0"/>
              <a:t>Task </a:t>
            </a:r>
            <a:r>
              <a:rPr lang="ko-KR" altLang="en-US" baseline="0" dirty="0"/>
              <a:t>수행 결과물을</a:t>
            </a:r>
            <a:r>
              <a:rPr lang="en-US" altLang="ko-KR" baseline="0" dirty="0"/>
              <a:t> Client</a:t>
            </a:r>
            <a:r>
              <a:rPr lang="ko-KR" altLang="en-US" baseline="0" dirty="0"/>
              <a:t>에게 </a:t>
            </a:r>
            <a:r>
              <a:rPr lang="en-US" altLang="ko-KR" baseline="0" dirty="0" err="1"/>
              <a:t>docker</a:t>
            </a:r>
            <a:r>
              <a:rPr lang="ko-KR" altLang="en-US" baseline="0" dirty="0"/>
              <a:t>형태로 반환</a:t>
            </a:r>
            <a:endParaRPr lang="en-US" altLang="ko-KR" baseline="0" dirty="0"/>
          </a:p>
          <a:p>
            <a:r>
              <a:rPr lang="en-US" altLang="ko-KR" baseline="0" dirty="0"/>
              <a:t>Peer</a:t>
            </a:r>
            <a:r>
              <a:rPr lang="ko-KR" altLang="en-US" baseline="0" dirty="0"/>
              <a:t>의 </a:t>
            </a:r>
            <a:r>
              <a:rPr lang="en-US" altLang="ko-KR" baseline="0" dirty="0"/>
              <a:t>Agent</a:t>
            </a:r>
            <a:r>
              <a:rPr lang="ko-KR" altLang="en-US" baseline="0" dirty="0"/>
              <a:t>가 수행결과 사용된 </a:t>
            </a:r>
            <a:r>
              <a:rPr lang="en-US" altLang="ko-KR" baseline="0" dirty="0"/>
              <a:t>Resources</a:t>
            </a:r>
            <a:r>
              <a:rPr lang="ko-KR" altLang="en-US" baseline="0" dirty="0"/>
              <a:t>를 정리해서 요금청구</a:t>
            </a:r>
            <a:endParaRPr lang="en-US" altLang="ko-KR" baseline="0" dirty="0"/>
          </a:p>
          <a:p>
            <a:r>
              <a:rPr lang="en-US" altLang="ko-KR" baseline="0" dirty="0"/>
              <a:t>Client</a:t>
            </a:r>
            <a:r>
              <a:rPr lang="ko-KR" altLang="en-US" baseline="0" dirty="0"/>
              <a:t>가 </a:t>
            </a:r>
            <a:r>
              <a:rPr lang="en-US" altLang="ko-KR" baseline="0" dirty="0"/>
              <a:t>Agent</a:t>
            </a:r>
            <a:r>
              <a:rPr lang="ko-KR" altLang="en-US" baseline="0" dirty="0"/>
              <a:t>를 통해 요금지불</a:t>
            </a:r>
            <a:r>
              <a:rPr lang="en-US" altLang="ko-KR" baseline="0" dirty="0"/>
              <a:t>,fee</a:t>
            </a:r>
            <a:r>
              <a:rPr lang="ko-KR" altLang="en-US" baseline="0" dirty="0"/>
              <a:t>는 플랫폼으로 가고</a:t>
            </a:r>
            <a:r>
              <a:rPr lang="en-US" altLang="ko-KR" baseline="0" dirty="0"/>
              <a:t>,</a:t>
            </a:r>
            <a:r>
              <a:rPr lang="ko-KR" altLang="en-US" baseline="0" dirty="0"/>
              <a:t> 나머지는 </a:t>
            </a:r>
            <a:r>
              <a:rPr lang="en-US" altLang="ko-KR" baseline="0" dirty="0"/>
              <a:t>peers</a:t>
            </a:r>
            <a:r>
              <a:rPr lang="ko-KR" altLang="en-US" baseline="0" dirty="0"/>
              <a:t>에게 감</a:t>
            </a:r>
            <a:endParaRPr lang="en-US" altLang="ko-KR" baseline="0" dirty="0"/>
          </a:p>
          <a:p>
            <a:endParaRPr lang="en-US" altLang="ko-KR" baseline="0" dirty="0"/>
          </a:p>
          <a:p>
            <a:r>
              <a:rPr lang="ko-KR" altLang="en-US" dirty="0"/>
              <a:t> </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14</a:t>
            </a:fld>
            <a:endParaRPr lang="ko-KR" altLang="en-US"/>
          </a:p>
        </p:txBody>
      </p:sp>
    </p:spTree>
    <p:extLst>
      <p:ext uri="{BB962C8B-B14F-4D97-AF65-F5344CB8AC3E}">
        <p14:creationId xmlns:p14="http://schemas.microsoft.com/office/powerpoint/2010/main" val="18152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Swarm : peers</a:t>
            </a:r>
            <a:r>
              <a:rPr lang="ko-KR" altLang="en-US" dirty="0"/>
              <a:t>와 </a:t>
            </a:r>
            <a:r>
              <a:rPr lang="en-US" altLang="ko-KR" dirty="0"/>
              <a:t>clients </a:t>
            </a:r>
            <a:r>
              <a:rPr lang="ko-KR" altLang="en-US" dirty="0"/>
              <a:t>리스트</a:t>
            </a:r>
            <a:r>
              <a:rPr lang="en-US" altLang="ko-KR" dirty="0"/>
              <a:t>, </a:t>
            </a:r>
            <a:r>
              <a:rPr lang="en-US" altLang="ko-KR" dirty="0" err="1"/>
              <a:t>clien</a:t>
            </a:r>
            <a:r>
              <a:rPr lang="ko-KR" altLang="en-US" dirty="0"/>
              <a:t>의 </a:t>
            </a:r>
            <a:r>
              <a:rPr lang="en-US" altLang="ko-KR" dirty="0" err="1"/>
              <a:t>docker</a:t>
            </a:r>
            <a:r>
              <a:rPr lang="en-US" altLang="ko-KR" dirty="0"/>
              <a:t> </a:t>
            </a:r>
            <a:r>
              <a:rPr lang="en-US" altLang="ko-KR" dirty="0" err="1"/>
              <a:t>url</a:t>
            </a:r>
            <a:r>
              <a:rPr lang="en-US" altLang="ko-KR" dirty="0"/>
              <a:t> </a:t>
            </a:r>
            <a:r>
              <a:rPr lang="ko-KR" altLang="en-US" dirty="0"/>
              <a:t>가지고 있고</a:t>
            </a:r>
            <a:r>
              <a:rPr lang="en-US" altLang="ko-KR" dirty="0"/>
              <a:t>, peers</a:t>
            </a:r>
            <a:r>
              <a:rPr lang="ko-KR" altLang="en-US" dirty="0"/>
              <a:t>들의 기본적인 리소스 정보를 가지고 있음</a:t>
            </a:r>
            <a:endParaRPr lang="en-US" altLang="ko-KR" dirty="0"/>
          </a:p>
          <a:p>
            <a:r>
              <a:rPr lang="en-US" altLang="ko-KR" dirty="0"/>
              <a:t>DM</a:t>
            </a:r>
            <a:r>
              <a:rPr lang="en-US" altLang="ko-KR" baseline="0" dirty="0"/>
              <a:t> : </a:t>
            </a:r>
            <a:r>
              <a:rPr lang="en-US" altLang="ko-KR" baseline="0" dirty="0" err="1"/>
              <a:t>kubernetes</a:t>
            </a:r>
            <a:r>
              <a:rPr lang="ko-KR" altLang="en-US" baseline="0" dirty="0"/>
              <a:t>처럼 </a:t>
            </a:r>
            <a:r>
              <a:rPr lang="en-US" altLang="ko-KR" baseline="0" dirty="0" err="1"/>
              <a:t>docker</a:t>
            </a:r>
            <a:r>
              <a:rPr lang="en-US" altLang="ko-KR" baseline="0" dirty="0"/>
              <a:t> </a:t>
            </a:r>
            <a:r>
              <a:rPr lang="ko-KR" altLang="en-US" baseline="0" dirty="0"/>
              <a:t>관리도 함</a:t>
            </a:r>
            <a:r>
              <a:rPr lang="en-US" altLang="ko-KR" baseline="0" dirty="0"/>
              <a:t>.</a:t>
            </a:r>
          </a:p>
          <a:p>
            <a:r>
              <a:rPr lang="en-US" altLang="ko-KR" baseline="0" dirty="0"/>
              <a:t>RM : peers</a:t>
            </a:r>
            <a:r>
              <a:rPr lang="ko-KR" altLang="en-US" baseline="0" dirty="0"/>
              <a:t>들의 </a:t>
            </a:r>
            <a:r>
              <a:rPr lang="en-US" altLang="ko-KR" baseline="0" dirty="0"/>
              <a:t>resources </a:t>
            </a:r>
            <a:r>
              <a:rPr lang="ko-KR" altLang="en-US" baseline="0" dirty="0"/>
              <a:t>정보를 가지고 있음 </a:t>
            </a:r>
            <a:r>
              <a:rPr lang="en-US" altLang="ko-KR" baseline="0" dirty="0"/>
              <a:t>CPU </a:t>
            </a:r>
            <a:r>
              <a:rPr lang="ko-KR" altLang="en-US" baseline="0" dirty="0"/>
              <a:t>사용량 등 상세정보 </a:t>
            </a:r>
            <a:endParaRPr lang="en-US" altLang="ko-KR" baseline="0" dirty="0"/>
          </a:p>
          <a:p>
            <a:r>
              <a:rPr lang="en-US" altLang="ko-KR" dirty="0"/>
              <a:t>Agent : </a:t>
            </a:r>
            <a:r>
              <a:rPr lang="ko-KR" altLang="en-US" dirty="0"/>
              <a:t>중간자 역할</a:t>
            </a:r>
            <a:r>
              <a:rPr lang="en-US" altLang="ko-KR" dirty="0"/>
              <a:t>. </a:t>
            </a:r>
            <a:r>
              <a:rPr lang="ko-KR" altLang="en-US" dirty="0"/>
              <a:t>각</a:t>
            </a:r>
            <a:r>
              <a:rPr lang="en-US" altLang="ko-KR" dirty="0"/>
              <a:t> components </a:t>
            </a:r>
            <a:r>
              <a:rPr lang="ko-KR" altLang="en-US" dirty="0"/>
              <a:t>간을 연결시켜주고</a:t>
            </a:r>
            <a:r>
              <a:rPr lang="en-US" altLang="ko-KR" dirty="0"/>
              <a:t>, peer</a:t>
            </a:r>
            <a:r>
              <a:rPr lang="ko-KR" altLang="en-US" dirty="0"/>
              <a:t>와</a:t>
            </a:r>
            <a:r>
              <a:rPr lang="en-US" altLang="ko-KR" dirty="0" err="1"/>
              <a:t>clien</a:t>
            </a:r>
            <a:r>
              <a:rPr lang="ko-KR" altLang="en-US" dirty="0"/>
              <a:t>를 중간에서 연결해주는 역할</a:t>
            </a:r>
            <a:r>
              <a:rPr lang="en-US" altLang="ko-KR" dirty="0"/>
              <a:t>, </a:t>
            </a:r>
            <a:r>
              <a:rPr lang="en-US" altLang="ko-KR" dirty="0" err="1"/>
              <a:t>peer&amp;clien</a:t>
            </a:r>
            <a:r>
              <a:rPr lang="ko-KR" altLang="en-US" dirty="0"/>
              <a:t>를 </a:t>
            </a:r>
            <a:r>
              <a:rPr lang="en-US" altLang="ko-KR" dirty="0"/>
              <a:t>tracker serve</a:t>
            </a:r>
            <a:r>
              <a:rPr lang="ko-KR" altLang="en-US" dirty="0"/>
              <a:t>에 연결해주는 역할</a:t>
            </a:r>
            <a:endParaRPr lang="en-US" altLang="ko-KR" dirty="0"/>
          </a:p>
          <a:p>
            <a:r>
              <a:rPr lang="en-US" altLang="ko-KR" dirty="0"/>
              <a:t>Pricing</a:t>
            </a:r>
            <a:r>
              <a:rPr lang="en-US" altLang="ko-KR" baseline="0" dirty="0"/>
              <a:t> Manager : </a:t>
            </a:r>
            <a:r>
              <a:rPr lang="ko-KR" altLang="en-US" baseline="0" dirty="0"/>
              <a:t>등록된 리소스의 양과 필요한 리소스의 양을 수시로 체크하면서 리소스 사용 요금 환율을 조절</a:t>
            </a:r>
            <a:r>
              <a:rPr lang="en-US" altLang="ko-KR" baseline="0" dirty="0"/>
              <a:t>(</a:t>
            </a:r>
            <a:r>
              <a:rPr lang="ko-KR" altLang="en-US" baseline="0" dirty="0"/>
              <a:t>수요 공급 균형</a:t>
            </a:r>
            <a:r>
              <a:rPr lang="en-US" altLang="ko-KR" baseline="0" dirty="0"/>
              <a:t>)</a:t>
            </a:r>
          </a:p>
          <a:p>
            <a:r>
              <a:rPr lang="en-US" altLang="ko-KR" baseline="0" dirty="0" err="1"/>
              <a:t>FogCoin</a:t>
            </a:r>
            <a:r>
              <a:rPr lang="en-US" altLang="ko-KR" baseline="0" dirty="0"/>
              <a:t> Wallet : </a:t>
            </a:r>
            <a:r>
              <a:rPr lang="ko-KR" altLang="en-US" baseline="0" dirty="0"/>
              <a:t>모든 유저들의 </a:t>
            </a:r>
            <a:r>
              <a:rPr lang="en-US" altLang="ko-KR" baseline="0" dirty="0" err="1"/>
              <a:t>FogCoin</a:t>
            </a:r>
            <a:r>
              <a:rPr lang="en-US" altLang="ko-KR" baseline="0" dirty="0"/>
              <a:t> </a:t>
            </a:r>
            <a:r>
              <a:rPr lang="ko-KR" altLang="en-US" baseline="0" dirty="0"/>
              <a:t>양을 기록</a:t>
            </a:r>
            <a:r>
              <a:rPr lang="en-US" altLang="ko-KR" baseline="0" dirty="0"/>
              <a:t>, </a:t>
            </a:r>
            <a:r>
              <a:rPr lang="ko-KR" altLang="en-US" baseline="0" dirty="0"/>
              <a:t>관리</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15</a:t>
            </a:fld>
            <a:endParaRPr lang="ko-KR" altLang="en-US"/>
          </a:p>
        </p:txBody>
      </p:sp>
    </p:spTree>
    <p:extLst>
      <p:ext uri="{BB962C8B-B14F-4D97-AF65-F5344CB8AC3E}">
        <p14:creationId xmlns:p14="http://schemas.microsoft.com/office/powerpoint/2010/main" val="271443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en-US" altLang="ko-KR" dirty="0"/>
              <a:t>Stock</a:t>
            </a:r>
            <a:r>
              <a:rPr lang="en-US" altLang="ko-KR" baseline="0" dirty="0"/>
              <a:t> (</a:t>
            </a:r>
            <a:r>
              <a:rPr lang="ko-KR" altLang="en-US" baseline="0" dirty="0"/>
              <a:t>주식</a:t>
            </a:r>
            <a:r>
              <a:rPr lang="en-US" altLang="ko-KR" baseline="0" dirty="0"/>
              <a:t>, </a:t>
            </a:r>
            <a:r>
              <a:rPr lang="ko-KR" altLang="en-US" baseline="0" dirty="0"/>
              <a:t>증권</a:t>
            </a:r>
            <a:r>
              <a:rPr lang="en-US" altLang="ko-KR" baseline="0" dirty="0"/>
              <a:t>)</a:t>
            </a:r>
          </a:p>
          <a:p>
            <a:endParaRPr lang="en-US" altLang="ko-KR" dirty="0"/>
          </a:p>
          <a:p>
            <a:r>
              <a:rPr lang="ko-KR" altLang="en-US" dirty="0"/>
              <a:t>회사가 만일 새로운 사업을 시작하려고 합니다</a:t>
            </a:r>
            <a:r>
              <a:rPr lang="en-US" altLang="ko-KR" dirty="0"/>
              <a:t>. </a:t>
            </a:r>
            <a:r>
              <a:rPr lang="ko-KR" altLang="en-US" dirty="0"/>
              <a:t>근데 이 사업은 돈이 될지 안될지 모르고</a:t>
            </a:r>
            <a:r>
              <a:rPr lang="en-US" altLang="ko-KR" dirty="0"/>
              <a:t>, </a:t>
            </a:r>
            <a:r>
              <a:rPr lang="ko-KR" altLang="en-US" dirty="0"/>
              <a:t>그렇다고 회사 돈을 많이 넣긴 위험합니다</a:t>
            </a:r>
            <a:r>
              <a:rPr lang="en-US" altLang="ko-KR" dirty="0"/>
              <a:t>.</a:t>
            </a:r>
          </a:p>
          <a:p>
            <a:r>
              <a:rPr lang="ko-KR" altLang="en-US" dirty="0"/>
              <a:t>그럴 때</a:t>
            </a:r>
            <a:r>
              <a:rPr lang="en-US" altLang="ko-KR" dirty="0"/>
              <a:t>, </a:t>
            </a:r>
            <a:r>
              <a:rPr lang="ko-KR" altLang="en-US" dirty="0"/>
              <a:t>신 사업에 대해서만 투자를 받고 싶다면</a:t>
            </a:r>
            <a:r>
              <a:rPr lang="en-US" altLang="ko-KR" dirty="0"/>
              <a:t>, </a:t>
            </a:r>
            <a:r>
              <a:rPr lang="ko-KR" altLang="en-US" dirty="0"/>
              <a:t>다시 말해</a:t>
            </a:r>
            <a:r>
              <a:rPr lang="ko-KR" altLang="en-US" baseline="0" dirty="0"/>
              <a:t> </a:t>
            </a:r>
            <a:r>
              <a:rPr lang="ko-KR" altLang="en-US" dirty="0"/>
              <a:t>프로젝트 </a:t>
            </a:r>
            <a:r>
              <a:rPr lang="ko-KR" altLang="en-US" dirty="0" err="1"/>
              <a:t>파이낸싱이</a:t>
            </a:r>
            <a:r>
              <a:rPr lang="en-US" altLang="ko-KR" dirty="0"/>
              <a:t> </a:t>
            </a:r>
            <a:r>
              <a:rPr lang="ko-KR" altLang="en-US" dirty="0"/>
              <a:t>필요할 때</a:t>
            </a:r>
            <a:r>
              <a:rPr lang="en-US" altLang="ko-KR" dirty="0"/>
              <a:t>, </a:t>
            </a:r>
            <a:r>
              <a:rPr lang="ko-KR" altLang="en-US" dirty="0"/>
              <a:t>이 </a:t>
            </a:r>
            <a:r>
              <a:rPr lang="ko-KR" altLang="en-US" dirty="0" err="1"/>
              <a:t>신사업에</a:t>
            </a:r>
            <a:r>
              <a:rPr lang="ko-KR" altLang="en-US" dirty="0"/>
              <a:t> 대한 권리만큼을 토큰</a:t>
            </a:r>
            <a:r>
              <a:rPr lang="en-US" altLang="ko-KR" dirty="0"/>
              <a:t>(</a:t>
            </a:r>
            <a:r>
              <a:rPr lang="ko-KR" altLang="en-US" dirty="0"/>
              <a:t>코인</a:t>
            </a:r>
            <a:r>
              <a:rPr lang="en-US" altLang="ko-KR" dirty="0"/>
              <a:t>)</a:t>
            </a:r>
            <a:r>
              <a:rPr lang="ko-KR" altLang="en-US" dirty="0"/>
              <a:t>으로 만들어 판매합니다</a:t>
            </a:r>
            <a:r>
              <a:rPr lang="en-US" altLang="ko-KR" dirty="0"/>
              <a:t>.</a:t>
            </a:r>
          </a:p>
          <a:p>
            <a:r>
              <a:rPr lang="ko-KR" altLang="en-US" dirty="0"/>
              <a:t>이것을 </a:t>
            </a:r>
            <a:r>
              <a:rPr lang="en-US" altLang="ko-KR" dirty="0"/>
              <a:t>ICO</a:t>
            </a:r>
            <a:r>
              <a:rPr lang="ko-KR" altLang="en-US" dirty="0"/>
              <a:t>라고 합니다</a:t>
            </a:r>
            <a:r>
              <a:rPr lang="en-US" altLang="ko-KR" dirty="0"/>
              <a:t>. ICO</a:t>
            </a:r>
            <a:r>
              <a:rPr lang="ko-KR" altLang="en-US" dirty="0"/>
              <a:t>를 통해 일반 대중들에게 사업에 대해 설명을 해주고 토큰을 팝니다</a:t>
            </a:r>
            <a:r>
              <a:rPr lang="en-US" altLang="ko-KR" dirty="0"/>
              <a:t>.</a:t>
            </a:r>
          </a:p>
          <a:p>
            <a:r>
              <a:rPr lang="ko-KR" altLang="en-US" dirty="0"/>
              <a:t>이 사업에 대한 설명을 듣고 그걸 믿는 사람들이 토큰을 사갑니다</a:t>
            </a:r>
            <a:r>
              <a:rPr lang="en-US" altLang="ko-KR" dirty="0"/>
              <a:t>.</a:t>
            </a:r>
          </a:p>
          <a:p>
            <a:r>
              <a:rPr lang="ko-KR" altLang="en-US" dirty="0"/>
              <a:t>현재 </a:t>
            </a:r>
            <a:r>
              <a:rPr lang="ko-KR" altLang="en-US" dirty="0" err="1"/>
              <a:t>가치있는</a:t>
            </a:r>
            <a:r>
              <a:rPr lang="ko-KR" altLang="en-US" dirty="0"/>
              <a:t> 것</a:t>
            </a:r>
            <a:r>
              <a:rPr lang="en-US" altLang="ko-KR" dirty="0"/>
              <a:t>(</a:t>
            </a:r>
            <a:r>
              <a:rPr lang="ko-KR" altLang="en-US" dirty="0"/>
              <a:t>현금</a:t>
            </a:r>
            <a:r>
              <a:rPr lang="en-US" altLang="ko-KR" dirty="0"/>
              <a:t>, </a:t>
            </a:r>
            <a:r>
              <a:rPr lang="ko-KR" altLang="en-US" dirty="0"/>
              <a:t>비트코인</a:t>
            </a:r>
            <a:r>
              <a:rPr lang="en-US" altLang="ko-KR" dirty="0"/>
              <a:t>, </a:t>
            </a:r>
            <a:r>
              <a:rPr lang="ko-KR" altLang="en-US" dirty="0" err="1"/>
              <a:t>이더리움</a:t>
            </a:r>
            <a:r>
              <a:rPr lang="en-US" altLang="ko-KR" dirty="0"/>
              <a:t>)</a:t>
            </a:r>
            <a:r>
              <a:rPr lang="ko-KR" altLang="en-US" dirty="0"/>
              <a:t>을 내고</a:t>
            </a:r>
            <a:r>
              <a:rPr lang="en-US" altLang="ko-KR" dirty="0"/>
              <a:t>,</a:t>
            </a:r>
            <a:r>
              <a:rPr lang="en-US" altLang="ko-KR" baseline="0" dirty="0"/>
              <a:t> </a:t>
            </a:r>
            <a:r>
              <a:rPr lang="ko-KR" altLang="en-US" baseline="0" dirty="0"/>
              <a:t>현재 무가치한 토큰</a:t>
            </a:r>
            <a:r>
              <a:rPr lang="en-US" altLang="ko-KR" baseline="0" dirty="0"/>
              <a:t>(</a:t>
            </a:r>
            <a:r>
              <a:rPr lang="ko-KR" altLang="en-US" baseline="0" dirty="0"/>
              <a:t>코인</a:t>
            </a:r>
            <a:r>
              <a:rPr lang="en-US" altLang="ko-KR" baseline="0" dirty="0"/>
              <a:t>)</a:t>
            </a:r>
            <a:r>
              <a:rPr lang="ko-KR" altLang="en-US" baseline="0" dirty="0"/>
              <a:t>을 사가는 것이죠</a:t>
            </a:r>
            <a:r>
              <a:rPr lang="en-US" altLang="ko-KR" baseline="0" dirty="0"/>
              <a:t>.</a:t>
            </a:r>
          </a:p>
          <a:p>
            <a:r>
              <a:rPr lang="ko-KR" altLang="en-US" baseline="0" dirty="0"/>
              <a:t>그런데 이 프로젝트가 </a:t>
            </a:r>
            <a:r>
              <a:rPr lang="en-US" altLang="ko-KR" baseline="0" dirty="0"/>
              <a:t>ICO</a:t>
            </a:r>
            <a:r>
              <a:rPr lang="ko-KR" altLang="en-US" baseline="0" dirty="0"/>
              <a:t>에서 한 </a:t>
            </a:r>
            <a:r>
              <a:rPr lang="en-US" altLang="ko-KR" baseline="0" dirty="0"/>
              <a:t>100</a:t>
            </a:r>
            <a:r>
              <a:rPr lang="ko-KR" altLang="en-US" baseline="0" dirty="0" err="1"/>
              <a:t>억정도</a:t>
            </a:r>
            <a:r>
              <a:rPr lang="ko-KR" altLang="en-US" baseline="0" dirty="0"/>
              <a:t> 모여서 이걸로 사업을 진행해서 매출이 생기고 수익이 생기기 시작합니다</a:t>
            </a:r>
            <a:r>
              <a:rPr lang="en-US" altLang="ko-KR" baseline="0" dirty="0"/>
              <a:t>.</a:t>
            </a:r>
          </a:p>
          <a:p>
            <a:r>
              <a:rPr lang="ko-KR" altLang="en-US" baseline="0" dirty="0"/>
              <a:t>그러면 그 때 이 수익을 </a:t>
            </a:r>
            <a:r>
              <a:rPr lang="en-US" altLang="ko-KR" baseline="0" dirty="0"/>
              <a:t>n</a:t>
            </a:r>
            <a:r>
              <a:rPr lang="ko-KR" altLang="en-US" baseline="0" dirty="0"/>
              <a:t>분의 </a:t>
            </a:r>
            <a:r>
              <a:rPr lang="en-US" altLang="ko-KR" baseline="0" dirty="0"/>
              <a:t>1</a:t>
            </a:r>
            <a:r>
              <a:rPr lang="ko-KR" altLang="en-US" baseline="0" dirty="0"/>
              <a:t>해서 코인을 사간 사람들에게 나눠주는 거네요</a:t>
            </a:r>
            <a:r>
              <a:rPr lang="en-US" altLang="ko-KR" baseline="0" dirty="0"/>
              <a:t>. </a:t>
            </a:r>
            <a:r>
              <a:rPr lang="ko-KR" altLang="en-US" baseline="0" dirty="0"/>
              <a:t>이것이 토큰</a:t>
            </a:r>
            <a:r>
              <a:rPr lang="en-US" altLang="ko-KR" baseline="0" dirty="0"/>
              <a:t>(</a:t>
            </a:r>
            <a:r>
              <a:rPr lang="ko-KR" altLang="en-US" baseline="0" dirty="0"/>
              <a:t>코인</a:t>
            </a:r>
            <a:r>
              <a:rPr lang="en-US" altLang="ko-KR" baseline="0" dirty="0"/>
              <a:t>)</a:t>
            </a:r>
            <a:r>
              <a:rPr lang="ko-KR" altLang="en-US" baseline="0" dirty="0"/>
              <a:t> 경제입니다</a:t>
            </a:r>
            <a:r>
              <a:rPr lang="en-US" altLang="ko-KR" baseline="0" dirty="0"/>
              <a:t>.</a:t>
            </a:r>
          </a:p>
          <a:p>
            <a:endParaRPr lang="en-US" altLang="ko-KR" baseline="0" dirty="0"/>
          </a:p>
          <a:p>
            <a:r>
              <a:rPr lang="ko-KR" altLang="en-US" baseline="0" dirty="0"/>
              <a:t>사실 주식을 가지고 있는 것과 같습니다</a:t>
            </a:r>
            <a:r>
              <a:rPr lang="en-US" altLang="ko-KR" baseline="0" dirty="0"/>
              <a:t>. </a:t>
            </a:r>
            <a:r>
              <a:rPr lang="ko-KR" altLang="en-US" baseline="0" dirty="0"/>
              <a:t>같은데</a:t>
            </a:r>
            <a:r>
              <a:rPr lang="en-US" altLang="ko-KR" baseline="0" dirty="0"/>
              <a:t>, </a:t>
            </a:r>
            <a:r>
              <a:rPr lang="ko-KR" altLang="en-US" baseline="0" dirty="0"/>
              <a:t>주식은 회사전체의 주식이죠</a:t>
            </a:r>
            <a:r>
              <a:rPr lang="en-US" altLang="ko-KR" baseline="0" dirty="0"/>
              <a:t>.</a:t>
            </a:r>
          </a:p>
          <a:p>
            <a:r>
              <a:rPr lang="ko-KR" altLang="en-US" baseline="0" dirty="0"/>
              <a:t>회사의 사업부별로</a:t>
            </a:r>
            <a:r>
              <a:rPr lang="en-US" altLang="ko-KR" baseline="0" dirty="0"/>
              <a:t> </a:t>
            </a:r>
            <a:r>
              <a:rPr lang="ko-KR" altLang="en-US" baseline="0" dirty="0"/>
              <a:t>쪼개서 주식을 팔 수는 없죠</a:t>
            </a:r>
            <a:r>
              <a:rPr lang="en-US" altLang="ko-KR" baseline="0" dirty="0"/>
              <a:t>. </a:t>
            </a:r>
            <a:r>
              <a:rPr lang="ko-KR" altLang="en-US" baseline="0" dirty="0" err="1"/>
              <a:t>그럴려면</a:t>
            </a:r>
            <a:r>
              <a:rPr lang="ko-KR" altLang="en-US" baseline="0" dirty="0"/>
              <a:t> 자회사로 따로 분리를 해야 하는 것이죠</a:t>
            </a:r>
            <a:r>
              <a:rPr lang="en-US" altLang="ko-KR" baseline="0" dirty="0"/>
              <a:t>.</a:t>
            </a:r>
          </a:p>
          <a:p>
            <a:r>
              <a:rPr lang="ko-KR" altLang="en-US" baseline="0" dirty="0"/>
              <a:t>그런데 토큰을 이용하면 모든지 할 수가 있어요</a:t>
            </a:r>
            <a:r>
              <a:rPr lang="en-US" altLang="ko-KR" baseline="0" dirty="0"/>
              <a:t>. </a:t>
            </a:r>
            <a:r>
              <a:rPr lang="ko-KR" altLang="en-US" baseline="0" dirty="0"/>
              <a:t>개인도 토큰을 발행할 수 있고</a:t>
            </a:r>
            <a:r>
              <a:rPr lang="en-US" altLang="ko-KR" baseline="0" dirty="0"/>
              <a:t>, </a:t>
            </a:r>
            <a:r>
              <a:rPr lang="ko-KR" altLang="en-US" baseline="0" dirty="0"/>
              <a:t>회사의 사업부도 토큰을 발행할 수 있고</a:t>
            </a:r>
            <a:r>
              <a:rPr lang="en-US" altLang="ko-KR" baseline="0" dirty="0"/>
              <a:t>,</a:t>
            </a:r>
            <a:r>
              <a:rPr lang="ko-KR" altLang="en-US" baseline="0" dirty="0"/>
              <a:t> 회사 전체도 토큰을 발행할 수 있고</a:t>
            </a:r>
            <a:r>
              <a:rPr lang="en-US" altLang="ko-KR" baseline="0" dirty="0"/>
              <a:t>…</a:t>
            </a:r>
          </a:p>
          <a:p>
            <a:endParaRPr lang="en-US" altLang="ko-KR" baseline="0" dirty="0"/>
          </a:p>
          <a:p>
            <a:r>
              <a:rPr lang="ko-KR" altLang="en-US" baseline="0" dirty="0"/>
              <a:t>토큰 경제의 핵심은 누구나 돈을 만들 수 있다는 것 입니다</a:t>
            </a:r>
            <a:r>
              <a:rPr lang="en-US" altLang="ko-KR" baseline="0" dirty="0"/>
              <a:t>. </a:t>
            </a:r>
          </a:p>
          <a:p>
            <a:r>
              <a:rPr lang="ko-KR" altLang="en-US" baseline="0" dirty="0"/>
              <a:t>기존의 </a:t>
            </a:r>
            <a:r>
              <a:rPr lang="ko-KR" altLang="en-US" baseline="0" dirty="0" err="1"/>
              <a:t>주조권은</a:t>
            </a:r>
            <a:r>
              <a:rPr lang="ko-KR" altLang="en-US" baseline="0" dirty="0"/>
              <a:t> 한국은행에만 있었는데</a:t>
            </a:r>
            <a:r>
              <a:rPr lang="en-US" altLang="ko-KR" baseline="0" dirty="0"/>
              <a:t>, </a:t>
            </a:r>
            <a:r>
              <a:rPr lang="ko-KR" altLang="en-US" baseline="0" dirty="0"/>
              <a:t>이제는 우리끼리 통용되는</a:t>
            </a:r>
            <a:r>
              <a:rPr lang="en-US" altLang="ko-KR" baseline="0" dirty="0"/>
              <a:t>(</a:t>
            </a:r>
            <a:r>
              <a:rPr lang="ko-KR" altLang="en-US" baseline="0" dirty="0"/>
              <a:t>물론 전국에서 다 통용되는 건 아니지만</a:t>
            </a:r>
            <a:r>
              <a:rPr lang="en-US" altLang="ko-KR" baseline="0" dirty="0"/>
              <a:t>)</a:t>
            </a:r>
          </a:p>
          <a:p>
            <a:r>
              <a:rPr lang="ko-KR" altLang="en-US" baseline="0" dirty="0"/>
              <a:t>이 돈을 쓰기로 약속한 사람들끼리는 어떤 교환이 가능한 것이에요</a:t>
            </a:r>
            <a:r>
              <a:rPr lang="en-US" altLang="ko-KR" baseline="0" dirty="0"/>
              <a:t>(</a:t>
            </a:r>
            <a:r>
              <a:rPr lang="ko-KR" altLang="en-US" baseline="0" dirty="0"/>
              <a:t>거래와 송금이 가능한</a:t>
            </a:r>
            <a:r>
              <a:rPr lang="en-US" altLang="ko-KR" baseline="0" dirty="0"/>
              <a:t>) </a:t>
            </a:r>
          </a:p>
          <a:p>
            <a:r>
              <a:rPr lang="ko-KR" altLang="en-US" baseline="0" dirty="0"/>
              <a:t>그 토큰에 대한 어떤 권리를 가지고 있는 거에요</a:t>
            </a:r>
            <a:r>
              <a:rPr lang="en-US" altLang="ko-KR" baseline="0" dirty="0"/>
              <a:t>. </a:t>
            </a:r>
            <a:r>
              <a:rPr lang="ko-KR" altLang="en-US" baseline="0" dirty="0"/>
              <a:t>내가 참여하는 사업의 인센티브의 일부가 나에게 분배된다</a:t>
            </a:r>
            <a:r>
              <a:rPr lang="en-US" altLang="ko-KR" baseline="0" dirty="0"/>
              <a:t>.</a:t>
            </a:r>
          </a:p>
          <a:p>
            <a:r>
              <a:rPr lang="ko-KR" altLang="en-US" baseline="0" dirty="0"/>
              <a:t>그럼 토큰을 갖고 있는 게 의미가 있는 거에요</a:t>
            </a:r>
            <a:r>
              <a:rPr lang="en-US" altLang="ko-KR" baseline="0" dirty="0"/>
              <a:t>. </a:t>
            </a:r>
            <a:r>
              <a:rPr lang="ko-KR" altLang="en-US" baseline="0" dirty="0"/>
              <a:t>누구나 우리끼리 통용되는 돈을 만들 수 잇게 하는 기술이 블록체인이고 그럼으로써 가능해지는 세상이 토큰</a:t>
            </a:r>
            <a:r>
              <a:rPr lang="en-US" altLang="ko-KR" baseline="0" dirty="0"/>
              <a:t>(</a:t>
            </a:r>
            <a:r>
              <a:rPr lang="ko-KR" altLang="en-US" baseline="0" dirty="0"/>
              <a:t>코인</a:t>
            </a:r>
            <a:r>
              <a:rPr lang="en-US" altLang="ko-KR" baseline="0" dirty="0"/>
              <a:t>) </a:t>
            </a:r>
            <a:r>
              <a:rPr lang="ko-KR" altLang="en-US" baseline="0" dirty="0"/>
              <a:t>경제입니다</a:t>
            </a:r>
            <a:r>
              <a:rPr lang="en-US" altLang="ko-KR" baseline="0" dirty="0"/>
              <a:t>.</a:t>
            </a:r>
            <a:endParaRPr lang="en-US" altLang="ko-KR"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17</a:t>
            </a:fld>
            <a:endParaRPr lang="ko-KR" altLang="en-US"/>
          </a:p>
        </p:txBody>
      </p:sp>
    </p:spTree>
    <p:extLst>
      <p:ext uri="{BB962C8B-B14F-4D97-AF65-F5344CB8AC3E}">
        <p14:creationId xmlns:p14="http://schemas.microsoft.com/office/powerpoint/2010/main" val="2627700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3</a:t>
            </a:r>
            <a:r>
              <a:rPr lang="ko-KR" altLang="en-US" dirty="0"/>
              <a:t>번째는 </a:t>
            </a:r>
            <a:r>
              <a:rPr lang="ko-KR" altLang="en-US" dirty="0" err="1"/>
              <a:t>옥션</a:t>
            </a:r>
            <a:r>
              <a:rPr lang="ko-KR" altLang="en-US" dirty="0"/>
              <a:t> 기반의 가격책정입니다</a:t>
            </a:r>
            <a:r>
              <a:rPr lang="en-US" altLang="ko-KR" dirty="0"/>
              <a:t>.</a:t>
            </a:r>
          </a:p>
          <a:p>
            <a:r>
              <a:rPr lang="en-US" altLang="ko-KR" dirty="0"/>
              <a:t>ISAC </a:t>
            </a:r>
            <a:r>
              <a:rPr lang="ko-KR" altLang="en-US" dirty="0"/>
              <a:t>플랫폼에서 리소스당 가격은 </a:t>
            </a:r>
            <a:r>
              <a:rPr lang="ko-KR" altLang="en-US" dirty="0" err="1"/>
              <a:t>어느정도</a:t>
            </a:r>
            <a:r>
              <a:rPr lang="ko-KR" altLang="en-US" dirty="0"/>
              <a:t> 가이드라인으로 </a:t>
            </a:r>
            <a:r>
              <a:rPr lang="ko-KR" altLang="en-US" dirty="0" err="1"/>
              <a:t>정해져있습니다</a:t>
            </a:r>
            <a:r>
              <a:rPr lang="en-US" altLang="ko-KR" dirty="0"/>
              <a:t>.</a:t>
            </a:r>
          </a:p>
          <a:p>
            <a:r>
              <a:rPr lang="ko-KR" altLang="en-US" dirty="0"/>
              <a:t>하지만 사용자들 사이의 가격경쟁을 부추기는 것이 낫다고 생각해서 </a:t>
            </a:r>
            <a:r>
              <a:rPr lang="ko-KR" altLang="en-US" dirty="0" err="1"/>
              <a:t>옥션정책을</a:t>
            </a:r>
            <a:r>
              <a:rPr lang="ko-KR" altLang="en-US" dirty="0"/>
              <a:t> 적용하였습니다</a:t>
            </a:r>
            <a:r>
              <a:rPr lang="en-US" altLang="ko-KR" dirty="0"/>
              <a:t>.</a:t>
            </a:r>
          </a:p>
          <a:p>
            <a:r>
              <a:rPr lang="ko-KR" altLang="en-US" dirty="0"/>
              <a:t>조금 더 싸게 컴퓨팅 리소스를 이용하려고 하는 </a:t>
            </a:r>
            <a:r>
              <a:rPr lang="en-US" altLang="ko-KR" dirty="0"/>
              <a:t>Client</a:t>
            </a:r>
            <a:r>
              <a:rPr lang="ko-KR" altLang="en-US" dirty="0"/>
              <a:t>는 비용단가를 낮게 설정할 것 입니다</a:t>
            </a:r>
            <a:r>
              <a:rPr lang="en-US" altLang="ko-KR" dirty="0"/>
              <a:t>.</a:t>
            </a:r>
          </a:p>
          <a:p>
            <a:r>
              <a:rPr lang="ko-KR" altLang="en-US" dirty="0"/>
              <a:t>하지만 너무 낮으면 </a:t>
            </a:r>
            <a:r>
              <a:rPr lang="en-US" altLang="ko-KR" dirty="0"/>
              <a:t>Providers</a:t>
            </a:r>
            <a:r>
              <a:rPr lang="ko-KR" altLang="en-US" dirty="0"/>
              <a:t>가 많이 연결되지</a:t>
            </a:r>
            <a:r>
              <a:rPr lang="ko-KR" altLang="en-US" baseline="0" dirty="0"/>
              <a:t> 않을 것 입니다</a:t>
            </a:r>
            <a:r>
              <a:rPr lang="en-US" altLang="ko-KR" baseline="0" dirty="0"/>
              <a:t>. Providers</a:t>
            </a:r>
            <a:r>
              <a:rPr lang="ko-KR" altLang="en-US" baseline="0" dirty="0"/>
              <a:t>는 수익을 최대화하는 것이 목표이니깐요</a:t>
            </a:r>
            <a:r>
              <a:rPr lang="en-US" altLang="ko-KR" baseline="0" dirty="0"/>
              <a:t>.</a:t>
            </a:r>
          </a:p>
          <a:p>
            <a:r>
              <a:rPr lang="ko-KR" altLang="en-US" baseline="0" dirty="0"/>
              <a:t>반대로 </a:t>
            </a:r>
            <a:r>
              <a:rPr lang="en-US" altLang="ko-KR" baseline="0" dirty="0"/>
              <a:t>Client</a:t>
            </a:r>
            <a:r>
              <a:rPr lang="ko-KR" altLang="en-US" baseline="0" dirty="0"/>
              <a:t>가 비용단가를 높이면 아무래도 </a:t>
            </a:r>
            <a:r>
              <a:rPr lang="en-US" altLang="ko-KR" baseline="0" dirty="0"/>
              <a:t>Providers</a:t>
            </a:r>
            <a:r>
              <a:rPr lang="ko-KR" altLang="en-US" baseline="0" dirty="0"/>
              <a:t>가 많이 연결될 것 입니다</a:t>
            </a:r>
            <a:r>
              <a:rPr lang="en-US" altLang="ko-KR" baseline="0" dirty="0"/>
              <a:t>.</a:t>
            </a:r>
          </a:p>
          <a:p>
            <a:r>
              <a:rPr lang="en-US" altLang="ko-KR" baseline="0" dirty="0"/>
              <a:t>Providers</a:t>
            </a:r>
            <a:r>
              <a:rPr lang="ko-KR" altLang="en-US" baseline="0" dirty="0"/>
              <a:t>도 수익단가를 낮추면 아무래도 </a:t>
            </a:r>
            <a:r>
              <a:rPr lang="en-US" altLang="ko-KR" baseline="0" dirty="0"/>
              <a:t>clients</a:t>
            </a:r>
            <a:r>
              <a:rPr lang="ko-KR" altLang="en-US" baseline="0" dirty="0"/>
              <a:t>가 더 저렴하게 컴퓨팅 리소스를 이용할 수 있기 때문에 많은 </a:t>
            </a:r>
            <a:r>
              <a:rPr lang="en-US" altLang="ko-KR" baseline="0" dirty="0"/>
              <a:t>Clients</a:t>
            </a:r>
            <a:r>
              <a:rPr lang="ko-KR" altLang="en-US" baseline="0" dirty="0"/>
              <a:t>가 연결될 것 입니다</a:t>
            </a:r>
            <a:r>
              <a:rPr lang="en-US" altLang="ko-KR" baseline="0" dirty="0"/>
              <a:t>.</a:t>
            </a:r>
          </a:p>
          <a:p>
            <a:endParaRPr lang="en-US" altLang="ko-KR" baseline="0" dirty="0"/>
          </a:p>
          <a:p>
            <a:r>
              <a:rPr lang="ko-KR" altLang="en-US" baseline="0" dirty="0"/>
              <a:t>이렇게 </a:t>
            </a:r>
            <a:r>
              <a:rPr lang="ko-KR" altLang="en-US" baseline="0" dirty="0" err="1"/>
              <a:t>옥션을</a:t>
            </a:r>
            <a:r>
              <a:rPr lang="ko-KR" altLang="en-US" baseline="0" dirty="0"/>
              <a:t> 진행시켜서 </a:t>
            </a:r>
            <a:r>
              <a:rPr lang="en-US" altLang="ko-KR" baseline="0" dirty="0"/>
              <a:t>Clients</a:t>
            </a:r>
            <a:r>
              <a:rPr lang="ko-KR" altLang="en-US" baseline="0" dirty="0"/>
              <a:t>와 </a:t>
            </a:r>
            <a:r>
              <a:rPr lang="en-US" altLang="ko-KR" baseline="0" dirty="0"/>
              <a:t>Providers</a:t>
            </a:r>
            <a:r>
              <a:rPr lang="ko-KR" altLang="en-US" baseline="0" dirty="0"/>
              <a:t>가 스스로 가격을 결정하도록 해서 모두가 만족할 만한 결과를 얻을 수 있습니다</a:t>
            </a:r>
            <a:r>
              <a:rPr lang="en-US" altLang="ko-KR" baseline="0" dirty="0"/>
              <a:t>.</a:t>
            </a:r>
          </a:p>
          <a:p>
            <a:endParaRPr lang="en-US" altLang="ko-KR" baseline="0"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24</a:t>
            </a:fld>
            <a:endParaRPr lang="ko-KR" altLang="en-US"/>
          </a:p>
        </p:txBody>
      </p:sp>
    </p:spTree>
    <p:extLst>
      <p:ext uri="{BB962C8B-B14F-4D97-AF65-F5344CB8AC3E}">
        <p14:creationId xmlns:p14="http://schemas.microsoft.com/office/powerpoint/2010/main" val="288947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r>
              <a:rPr lang="ko-KR" altLang="en-US" dirty="0"/>
              <a:t>지금부터는 제가 제안하는 플랫폼의 디자인에 대해서 설명을 하겠습니다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25</a:t>
            </a:fld>
            <a:endParaRPr lang="ko-KR" altLang="en-US"/>
          </a:p>
        </p:txBody>
      </p:sp>
    </p:spTree>
    <p:extLst>
      <p:ext uri="{BB962C8B-B14F-4D97-AF65-F5344CB8AC3E}">
        <p14:creationId xmlns:p14="http://schemas.microsoft.com/office/powerpoint/2010/main" val="195258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비트코인 </a:t>
            </a:r>
            <a:r>
              <a:rPr lang="en-US" altLang="ko-KR" dirty="0"/>
              <a:t>830</a:t>
            </a:r>
            <a:r>
              <a:rPr lang="ko-KR" altLang="en-US" dirty="0"/>
              <a:t>만원</a:t>
            </a:r>
            <a:endParaRPr lang="en-US" altLang="ko-KR" dirty="0"/>
          </a:p>
          <a:p>
            <a:r>
              <a:rPr lang="ko-KR" altLang="en-US" dirty="0" err="1"/>
              <a:t>이더리움</a:t>
            </a:r>
            <a:r>
              <a:rPr lang="ko-KR" altLang="en-US" dirty="0"/>
              <a:t> </a:t>
            </a:r>
            <a:r>
              <a:rPr lang="en-US" altLang="ko-KR" dirty="0"/>
              <a:t>33</a:t>
            </a:r>
            <a:r>
              <a:rPr lang="ko-KR" altLang="en-US" dirty="0"/>
              <a:t>만원</a:t>
            </a:r>
            <a:endParaRPr lang="en-US" altLang="ko-KR" dirty="0"/>
          </a:p>
          <a:p>
            <a:endParaRPr lang="en-US" altLang="ko-KR" dirty="0"/>
          </a:p>
          <a:p>
            <a:r>
              <a:rPr lang="ko-KR" altLang="en-US" sz="1200" b="1" i="0" kern="1200" dirty="0" err="1">
                <a:solidFill>
                  <a:schemeClr val="tx1"/>
                </a:solidFill>
                <a:effectLst/>
                <a:latin typeface="+mn-lt"/>
                <a:ea typeface="+mn-ea"/>
                <a:cs typeface="+mn-cs"/>
              </a:rPr>
              <a:t>이더리움</a:t>
            </a:r>
            <a:r>
              <a:rPr lang="en-US" altLang="ko-KR" sz="1200" b="0" i="0" kern="1200" dirty="0">
                <a:solidFill>
                  <a:schemeClr val="tx1"/>
                </a:solidFill>
                <a:effectLst/>
                <a:latin typeface="+mn-lt"/>
                <a:ea typeface="+mn-ea"/>
                <a:cs typeface="+mn-cs"/>
              </a:rPr>
              <a:t>(</a:t>
            </a:r>
            <a:r>
              <a:rPr lang="en-US" altLang="ko-KR" sz="1200" b="0" i="0" kern="1200" dirty="0" err="1">
                <a:solidFill>
                  <a:schemeClr val="tx1"/>
                </a:solidFill>
                <a:effectLst/>
                <a:latin typeface="+mn-lt"/>
                <a:ea typeface="+mn-ea"/>
                <a:cs typeface="+mn-cs"/>
              </a:rPr>
              <a:t>Ethereum</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은 </a:t>
            </a:r>
            <a:r>
              <a:rPr lang="ko-KR" altLang="en-US" sz="1200" b="0" i="0" u="none" strike="noStrike" kern="1200" dirty="0">
                <a:solidFill>
                  <a:schemeClr val="tx1"/>
                </a:solidFill>
                <a:effectLst/>
                <a:latin typeface="+mn-lt"/>
                <a:ea typeface="+mn-ea"/>
                <a:cs typeface="+mn-cs"/>
                <a:hlinkClick r:id="rId3" tooltip="블록체인"/>
              </a:rPr>
              <a:t>블록체인</a:t>
            </a:r>
            <a:r>
              <a:rPr lang="ko-KR" altLang="en-US" sz="1200" b="0" i="0" kern="1200" dirty="0">
                <a:solidFill>
                  <a:schemeClr val="tx1"/>
                </a:solidFill>
                <a:effectLst/>
                <a:latin typeface="+mn-lt"/>
                <a:ea typeface="+mn-ea"/>
                <a:cs typeface="+mn-cs"/>
              </a:rPr>
              <a:t> 기술을 기반으로 </a:t>
            </a:r>
            <a:r>
              <a:rPr lang="ko-KR" altLang="en-US" sz="1200" b="0" i="0" u="none" strike="noStrike" kern="1200" dirty="0">
                <a:solidFill>
                  <a:schemeClr val="tx1"/>
                </a:solidFill>
                <a:effectLst/>
                <a:latin typeface="+mn-lt"/>
                <a:ea typeface="+mn-ea"/>
                <a:cs typeface="+mn-cs"/>
                <a:hlinkClick r:id="rId4" tooltip="스마트 계약"/>
              </a:rPr>
              <a:t>스마트 계약</a:t>
            </a:r>
            <a:r>
              <a:rPr lang="ko-KR" altLang="en-US" sz="1200" b="0" i="0" kern="1200" dirty="0">
                <a:solidFill>
                  <a:schemeClr val="tx1"/>
                </a:solidFill>
                <a:effectLst/>
                <a:latin typeface="+mn-lt"/>
                <a:ea typeface="+mn-ea"/>
                <a:cs typeface="+mn-cs"/>
              </a:rPr>
              <a:t> 기능을 구현하기 위한 분산 컴퓨팅 플랫폼이다</a:t>
            </a:r>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이더리움이</a:t>
            </a:r>
            <a:r>
              <a:rPr lang="ko-KR" altLang="en-US" sz="1200" b="0" i="0" kern="1200" dirty="0">
                <a:solidFill>
                  <a:schemeClr val="tx1"/>
                </a:solidFill>
                <a:effectLst/>
                <a:latin typeface="+mn-lt"/>
                <a:ea typeface="+mn-ea"/>
                <a:cs typeface="+mn-cs"/>
              </a:rPr>
              <a:t> 제공하는 </a:t>
            </a:r>
            <a:r>
              <a:rPr lang="ko-KR" altLang="en-US" sz="1200" b="0" i="0" kern="1200" dirty="0" err="1">
                <a:solidFill>
                  <a:schemeClr val="tx1"/>
                </a:solidFill>
                <a:effectLst/>
                <a:latin typeface="+mn-lt"/>
                <a:ea typeface="+mn-ea"/>
                <a:cs typeface="+mn-cs"/>
              </a:rPr>
              <a:t>이더</a:t>
            </a:r>
            <a:r>
              <a:rPr lang="en-US" altLang="ko-KR" sz="1200" b="0" i="0" kern="1200" dirty="0">
                <a:solidFill>
                  <a:schemeClr val="tx1"/>
                </a:solidFill>
                <a:effectLst/>
                <a:latin typeface="+mn-lt"/>
                <a:ea typeface="+mn-ea"/>
                <a:cs typeface="+mn-cs"/>
              </a:rPr>
              <a:t>(Ether)</a:t>
            </a:r>
            <a:r>
              <a:rPr lang="ko-KR" altLang="en-US" sz="1200" b="0" i="0" kern="1200" dirty="0">
                <a:solidFill>
                  <a:schemeClr val="tx1"/>
                </a:solidFill>
                <a:effectLst/>
                <a:latin typeface="+mn-lt"/>
                <a:ea typeface="+mn-ea"/>
                <a:cs typeface="+mn-cs"/>
              </a:rPr>
              <a:t>는 </a:t>
            </a:r>
            <a:r>
              <a:rPr lang="ko-KR" altLang="en-US" sz="1200" b="0" i="0" u="none" strike="noStrike" kern="1200" dirty="0">
                <a:solidFill>
                  <a:schemeClr val="tx1"/>
                </a:solidFill>
                <a:effectLst/>
                <a:latin typeface="+mn-lt"/>
                <a:ea typeface="+mn-ea"/>
                <a:cs typeface="+mn-cs"/>
                <a:hlinkClick r:id="rId5" tooltip="비트코인"/>
              </a:rPr>
              <a:t>비트코인</a:t>
            </a:r>
            <a:r>
              <a:rPr lang="ko-KR" altLang="en-US" sz="1200" b="0" i="0" kern="1200" dirty="0">
                <a:solidFill>
                  <a:schemeClr val="tx1"/>
                </a:solidFill>
                <a:effectLst/>
                <a:latin typeface="+mn-lt"/>
                <a:ea typeface="+mn-ea"/>
                <a:cs typeface="+mn-cs"/>
              </a:rPr>
              <a:t>과 마찬가지로 사이버 공간에서 암호화된 </a:t>
            </a:r>
            <a:r>
              <a:rPr lang="ko-KR" altLang="en-US" sz="1200" b="0" i="0" u="none" strike="noStrike" kern="1200" dirty="0">
                <a:solidFill>
                  <a:schemeClr val="tx1"/>
                </a:solidFill>
                <a:effectLst/>
                <a:latin typeface="+mn-lt"/>
                <a:ea typeface="+mn-ea"/>
                <a:cs typeface="+mn-cs"/>
                <a:hlinkClick r:id="rId6" tooltip="가상화폐"/>
              </a:rPr>
              <a:t>가상화폐</a:t>
            </a:r>
            <a:r>
              <a:rPr lang="ko-KR" altLang="en-US" sz="1200" b="0" i="0" kern="1200" dirty="0">
                <a:solidFill>
                  <a:schemeClr val="tx1"/>
                </a:solidFill>
                <a:effectLst/>
                <a:latin typeface="+mn-lt"/>
                <a:ea typeface="+mn-ea"/>
                <a:cs typeface="+mn-cs"/>
              </a:rPr>
              <a:t>의 일종으로 거래되고 있다</a:t>
            </a:r>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이더리움의</a:t>
            </a:r>
            <a:r>
              <a:rPr lang="ko-KR" altLang="en-US" sz="1200" b="0" i="0" kern="1200" dirty="0">
                <a:solidFill>
                  <a:schemeClr val="tx1"/>
                </a:solidFill>
                <a:effectLst/>
                <a:latin typeface="+mn-lt"/>
                <a:ea typeface="+mn-ea"/>
                <a:cs typeface="+mn-cs"/>
              </a:rPr>
              <a:t> 화폐 단위는 </a:t>
            </a:r>
            <a:r>
              <a:rPr lang="en-US" altLang="ko-KR" sz="1200" b="0" i="0" kern="1200" dirty="0">
                <a:solidFill>
                  <a:schemeClr val="tx1"/>
                </a:solidFill>
                <a:effectLst/>
                <a:latin typeface="+mn-lt"/>
                <a:ea typeface="+mn-ea"/>
                <a:cs typeface="+mn-cs"/>
              </a:rPr>
              <a:t>ETH</a:t>
            </a:r>
            <a:r>
              <a:rPr lang="ko-KR" altLang="en-US" sz="1200" b="0" i="0" kern="1200" dirty="0">
                <a:solidFill>
                  <a:schemeClr val="tx1"/>
                </a:solidFill>
                <a:effectLst/>
                <a:latin typeface="+mn-lt"/>
                <a:ea typeface="+mn-ea"/>
                <a:cs typeface="+mn-cs"/>
              </a:rPr>
              <a:t>로 표시한다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가장 대표적인 </a:t>
            </a:r>
            <a:r>
              <a:rPr lang="ko-KR" altLang="en-US" sz="1200" b="0" i="0" kern="1200" dirty="0" err="1">
                <a:solidFill>
                  <a:schemeClr val="tx1"/>
                </a:solidFill>
                <a:effectLst/>
                <a:latin typeface="+mn-lt"/>
                <a:ea typeface="+mn-ea"/>
                <a:cs typeface="+mn-cs"/>
              </a:rPr>
              <a:t>알트코인이다</a:t>
            </a:r>
            <a:r>
              <a:rPr lang="en-US" altLang="ko-KR" sz="1200" b="0" i="0" kern="1200" dirty="0">
                <a:solidFill>
                  <a:schemeClr val="tx1"/>
                </a:solidFill>
                <a:effectLst/>
                <a:latin typeface="+mn-lt"/>
                <a:ea typeface="+mn-ea"/>
                <a:cs typeface="+mn-cs"/>
              </a:rPr>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26</a:t>
            </a:fld>
            <a:endParaRPr lang="ko-KR" altLang="en-US"/>
          </a:p>
        </p:txBody>
      </p:sp>
    </p:spTree>
    <p:extLst>
      <p:ext uri="{BB962C8B-B14F-4D97-AF65-F5344CB8AC3E}">
        <p14:creationId xmlns:p14="http://schemas.microsoft.com/office/powerpoint/2010/main" val="1329131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27</a:t>
            </a:fld>
            <a:endParaRPr lang="ko-KR" altLang="en-US"/>
          </a:p>
        </p:txBody>
      </p:sp>
    </p:spTree>
    <p:extLst>
      <p:ext uri="{BB962C8B-B14F-4D97-AF65-F5344CB8AC3E}">
        <p14:creationId xmlns:p14="http://schemas.microsoft.com/office/powerpoint/2010/main" val="238588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r>
              <a:rPr lang="ko-KR" altLang="en-US" sz="1400" baseline="0" dirty="0">
                <a:latin typeface="+mn-ea"/>
                <a:ea typeface="+mn-ea"/>
              </a:rPr>
              <a:t>발표는 다음과 같이 일반적인 논문들의 </a:t>
            </a:r>
            <a:r>
              <a:rPr lang="en-US" altLang="ko-KR" sz="1400" baseline="0" dirty="0">
                <a:latin typeface="+mn-ea"/>
                <a:ea typeface="+mn-ea"/>
              </a:rPr>
              <a:t>organization </a:t>
            </a:r>
            <a:r>
              <a:rPr lang="ko-KR" altLang="en-US" sz="1400" baseline="0" dirty="0">
                <a:latin typeface="+mn-ea"/>
                <a:ea typeface="+mn-ea"/>
              </a:rPr>
              <a:t>순서대로 진행하겠습니다</a:t>
            </a:r>
            <a:r>
              <a:rPr lang="en-US" altLang="ko-KR" sz="1400" baseline="0" dirty="0">
                <a:latin typeface="+mn-ea"/>
                <a:ea typeface="+mn-ea"/>
              </a:rPr>
              <a:t>.</a:t>
            </a:r>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2</a:t>
            </a:fld>
            <a:endParaRPr lang="ko-KR" altLang="en-US"/>
          </a:p>
        </p:txBody>
      </p:sp>
    </p:spTree>
    <p:extLst>
      <p:ext uri="{BB962C8B-B14F-4D97-AF65-F5344CB8AC3E}">
        <p14:creationId xmlns:p14="http://schemas.microsoft.com/office/powerpoint/2010/main" val="278193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r>
              <a:rPr lang="ko-KR" altLang="en-US" dirty="0"/>
              <a:t>지금부터는 제가 제안하는 플랫폼의 디자인에 대해서 설명을 하겠습니다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31</a:t>
            </a:fld>
            <a:endParaRPr lang="ko-KR" altLang="en-US"/>
          </a:p>
        </p:txBody>
      </p:sp>
    </p:spTree>
    <p:extLst>
      <p:ext uri="{BB962C8B-B14F-4D97-AF65-F5344CB8AC3E}">
        <p14:creationId xmlns:p14="http://schemas.microsoft.com/office/powerpoint/2010/main" val="2043761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r>
              <a:rPr lang="ko-KR" altLang="en-US" dirty="0"/>
              <a:t>지금부터는 제가 제안하는 플랫폼의 디자인에 대해서 설명을 하겠습니다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38</a:t>
            </a:fld>
            <a:endParaRPr lang="ko-KR" altLang="en-US"/>
          </a:p>
        </p:txBody>
      </p:sp>
    </p:spTree>
    <p:extLst>
      <p:ext uri="{BB962C8B-B14F-4D97-AF65-F5344CB8AC3E}">
        <p14:creationId xmlns:p14="http://schemas.microsoft.com/office/powerpoint/2010/main" val="1607206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41</a:t>
            </a:fld>
            <a:endParaRPr lang="ko-KR" altLang="en-US"/>
          </a:p>
        </p:txBody>
      </p:sp>
    </p:spTree>
    <p:extLst>
      <p:ext uri="{BB962C8B-B14F-4D97-AF65-F5344CB8AC3E}">
        <p14:creationId xmlns:p14="http://schemas.microsoft.com/office/powerpoint/2010/main" val="185342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42</a:t>
            </a:fld>
            <a:endParaRPr lang="ko-KR" altLang="en-US"/>
          </a:p>
        </p:txBody>
      </p:sp>
    </p:spTree>
    <p:extLst>
      <p:ext uri="{BB962C8B-B14F-4D97-AF65-F5344CB8AC3E}">
        <p14:creationId xmlns:p14="http://schemas.microsoft.com/office/powerpoint/2010/main" val="3061204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Task</a:t>
            </a:r>
            <a:r>
              <a:rPr lang="ko-KR" altLang="en-US" dirty="0"/>
              <a:t>를 다른 사용자들에게 맡기고 실행시킨다는 점에서 분명 </a:t>
            </a:r>
            <a:r>
              <a:rPr lang="ko-KR" altLang="en-US" dirty="0" err="1"/>
              <a:t>리스크가</a:t>
            </a:r>
            <a:r>
              <a:rPr lang="ko-KR" altLang="en-US" dirty="0"/>
              <a:t> 존재할 수 있습니다</a:t>
            </a:r>
            <a:r>
              <a:rPr lang="en-US" altLang="ko-KR" dirty="0"/>
              <a:t>.</a:t>
            </a:r>
          </a:p>
          <a:p>
            <a:r>
              <a:rPr lang="ko-KR" altLang="en-US" dirty="0"/>
              <a:t>가령 </a:t>
            </a:r>
            <a:r>
              <a:rPr lang="en-US" altLang="ko-KR" dirty="0"/>
              <a:t>Client</a:t>
            </a:r>
            <a:r>
              <a:rPr lang="ko-KR" altLang="en-US" dirty="0"/>
              <a:t>가 의도적으로 악성코드가 담긴 </a:t>
            </a:r>
            <a:r>
              <a:rPr lang="en-US" altLang="ko-KR" dirty="0"/>
              <a:t>Task</a:t>
            </a:r>
            <a:r>
              <a:rPr lang="ko-KR" altLang="en-US" dirty="0"/>
              <a:t>를 실행 </a:t>
            </a:r>
            <a:r>
              <a:rPr lang="ko-KR" altLang="en-US" dirty="0" err="1"/>
              <a:t>시킬려고</a:t>
            </a:r>
            <a:r>
              <a:rPr lang="ko-KR" altLang="en-US" dirty="0"/>
              <a:t> 했다던가</a:t>
            </a:r>
            <a:r>
              <a:rPr lang="en-US" altLang="ko-KR" dirty="0"/>
              <a:t>.</a:t>
            </a:r>
          </a:p>
          <a:p>
            <a:r>
              <a:rPr lang="en-US" altLang="ko-KR" dirty="0"/>
              <a:t>Providers</a:t>
            </a:r>
            <a:r>
              <a:rPr lang="ko-KR" altLang="en-US" dirty="0"/>
              <a:t>가 정해진 시간을 지키지 않거나</a:t>
            </a:r>
            <a:r>
              <a:rPr lang="en-US" altLang="ko-KR" dirty="0"/>
              <a:t>, </a:t>
            </a:r>
            <a:r>
              <a:rPr lang="ko-KR" altLang="en-US" dirty="0"/>
              <a:t>리소스 제공을 중단한 경우 등이 대표적인 예 입니다</a:t>
            </a:r>
            <a:r>
              <a:rPr lang="en-US" altLang="ko-KR" dirty="0"/>
              <a:t>.</a:t>
            </a:r>
          </a:p>
          <a:p>
            <a:r>
              <a:rPr lang="ko-KR" altLang="en-US" dirty="0"/>
              <a:t>이런 경우가 반복되어서는 안되기 때문에 </a:t>
            </a:r>
            <a:r>
              <a:rPr lang="ko-KR" altLang="en-US" dirty="0" err="1"/>
              <a:t>리스크를</a:t>
            </a:r>
            <a:r>
              <a:rPr lang="ko-KR" altLang="en-US" dirty="0"/>
              <a:t> 관리할 필요가 있습니다</a:t>
            </a:r>
            <a:r>
              <a:rPr lang="en-US" altLang="ko-KR" dirty="0"/>
              <a:t>.</a:t>
            </a:r>
          </a:p>
          <a:p>
            <a:r>
              <a:rPr lang="en-US" altLang="ko-KR" dirty="0"/>
              <a:t>2</a:t>
            </a:r>
            <a:r>
              <a:rPr lang="ko-KR" altLang="en-US" dirty="0"/>
              <a:t>가지 방법이 있습니다</a:t>
            </a:r>
            <a:r>
              <a:rPr lang="en-US" altLang="ko-KR" dirty="0"/>
              <a:t>.</a:t>
            </a:r>
          </a:p>
          <a:p>
            <a:r>
              <a:rPr lang="ko-KR" altLang="en-US" dirty="0" err="1"/>
              <a:t>첫번째는</a:t>
            </a:r>
            <a:r>
              <a:rPr lang="ko-KR" altLang="en-US" dirty="0"/>
              <a:t> </a:t>
            </a:r>
            <a:r>
              <a:rPr lang="en-US" altLang="ko-KR" dirty="0"/>
              <a:t>Task</a:t>
            </a:r>
            <a:r>
              <a:rPr lang="ko-KR" altLang="en-US" dirty="0"/>
              <a:t>를 검증하는 단계로써</a:t>
            </a:r>
            <a:r>
              <a:rPr lang="en-US" altLang="ko-KR" dirty="0"/>
              <a:t>, </a:t>
            </a:r>
            <a:r>
              <a:rPr lang="ko-KR" altLang="en-US" dirty="0"/>
              <a:t>클라이언트가 </a:t>
            </a:r>
            <a:r>
              <a:rPr lang="en-US" altLang="ko-KR" dirty="0"/>
              <a:t>task</a:t>
            </a:r>
            <a:r>
              <a:rPr lang="ko-KR" altLang="en-US" dirty="0"/>
              <a:t>를 </a:t>
            </a:r>
            <a:r>
              <a:rPr lang="en-US" altLang="ko-KR" dirty="0"/>
              <a:t>providers</a:t>
            </a:r>
            <a:r>
              <a:rPr lang="ko-KR" altLang="en-US" dirty="0"/>
              <a:t>에게 전달하기 전에 이 </a:t>
            </a:r>
            <a:r>
              <a:rPr lang="en-US" altLang="ko-KR" dirty="0"/>
              <a:t>task</a:t>
            </a:r>
            <a:r>
              <a:rPr lang="ko-KR" altLang="en-US" dirty="0"/>
              <a:t>가 정상적인 </a:t>
            </a:r>
            <a:r>
              <a:rPr lang="en-US" altLang="ko-KR" dirty="0"/>
              <a:t>task</a:t>
            </a:r>
            <a:r>
              <a:rPr lang="ko-KR" altLang="en-US" dirty="0"/>
              <a:t>인지 확인하는 단계입니다</a:t>
            </a:r>
            <a:r>
              <a:rPr lang="en-US" altLang="ko-KR" dirty="0"/>
              <a:t>.</a:t>
            </a:r>
          </a:p>
          <a:p>
            <a:r>
              <a:rPr lang="ko-KR" altLang="en-US" dirty="0"/>
              <a:t>이 과정은 </a:t>
            </a:r>
            <a:r>
              <a:rPr lang="en-US" altLang="ko-KR" dirty="0"/>
              <a:t>client</a:t>
            </a:r>
            <a:r>
              <a:rPr lang="ko-KR" altLang="en-US" dirty="0"/>
              <a:t>가 아닌 다른 </a:t>
            </a:r>
            <a:r>
              <a:rPr lang="en-US" altLang="ko-KR" dirty="0"/>
              <a:t>peers</a:t>
            </a:r>
            <a:r>
              <a:rPr lang="ko-KR" altLang="en-US" dirty="0"/>
              <a:t>들이 해당 </a:t>
            </a:r>
            <a:r>
              <a:rPr lang="en-US" altLang="ko-KR" dirty="0"/>
              <a:t>task</a:t>
            </a:r>
            <a:r>
              <a:rPr lang="ko-KR" altLang="en-US" dirty="0"/>
              <a:t>를 평가하게 하고 정상적인 </a:t>
            </a:r>
            <a:r>
              <a:rPr lang="en-US" altLang="ko-KR" dirty="0"/>
              <a:t>task</a:t>
            </a:r>
            <a:r>
              <a:rPr lang="ko-KR" altLang="en-US" dirty="0"/>
              <a:t>라고 판단되는 경우에만 </a:t>
            </a:r>
            <a:r>
              <a:rPr lang="en-US" altLang="ko-KR" dirty="0"/>
              <a:t>provider</a:t>
            </a:r>
            <a:r>
              <a:rPr lang="ko-KR" altLang="en-US" dirty="0"/>
              <a:t>에게 </a:t>
            </a:r>
            <a:r>
              <a:rPr lang="en-US" altLang="ko-KR" dirty="0"/>
              <a:t>task</a:t>
            </a:r>
            <a:r>
              <a:rPr lang="ko-KR" altLang="en-US" dirty="0"/>
              <a:t>가 전달이 됩니다</a:t>
            </a:r>
            <a:r>
              <a:rPr lang="en-US" altLang="ko-KR" dirty="0"/>
              <a:t>.</a:t>
            </a:r>
          </a:p>
          <a:p>
            <a:endParaRPr lang="en-US" altLang="ko-KR" dirty="0"/>
          </a:p>
          <a:p>
            <a:r>
              <a:rPr lang="en-US" altLang="ko-KR" dirty="0"/>
              <a:t>Provider</a:t>
            </a:r>
            <a:r>
              <a:rPr lang="ko-KR" altLang="en-US" dirty="0"/>
              <a:t>의 실행결과를 평가하는 과정도 있습니다</a:t>
            </a:r>
            <a:r>
              <a:rPr lang="en-US" altLang="ko-KR" dirty="0"/>
              <a:t>. Provider</a:t>
            </a:r>
            <a:r>
              <a:rPr lang="ko-KR" altLang="en-US" dirty="0"/>
              <a:t>가 </a:t>
            </a:r>
            <a:r>
              <a:rPr lang="en-US" altLang="ko-KR" dirty="0"/>
              <a:t>task</a:t>
            </a:r>
            <a:r>
              <a:rPr lang="ko-KR" altLang="en-US" dirty="0"/>
              <a:t>를 제대로 실행하지 않아서</a:t>
            </a:r>
            <a:r>
              <a:rPr lang="ko-KR" altLang="en-US" baseline="0" dirty="0"/>
              <a:t> 비정상적인 결과를 반환하였을 경우에는 </a:t>
            </a:r>
            <a:r>
              <a:rPr lang="en-US" altLang="ko-KR" baseline="0" dirty="0"/>
              <a:t>Provider</a:t>
            </a:r>
            <a:r>
              <a:rPr lang="ko-KR" altLang="en-US" baseline="0" dirty="0"/>
              <a:t>를 평가하여 </a:t>
            </a:r>
            <a:r>
              <a:rPr lang="en-US" altLang="ko-KR" baseline="0" dirty="0"/>
              <a:t>blacklist</a:t>
            </a:r>
            <a:r>
              <a:rPr lang="ko-KR" altLang="en-US" baseline="0" dirty="0"/>
              <a:t>에 올릴 수 있습니다</a:t>
            </a:r>
            <a:r>
              <a:rPr lang="en-US" altLang="ko-KR" baseline="0" dirty="0"/>
              <a:t>. </a:t>
            </a:r>
            <a:r>
              <a:rPr lang="ko-KR" altLang="en-US" baseline="0" dirty="0"/>
              <a:t>반대로 정상적인 결과를 반환하였을 경우에는 </a:t>
            </a:r>
            <a:r>
              <a:rPr lang="en-US" altLang="ko-KR" baseline="0" dirty="0"/>
              <a:t>Whitelist</a:t>
            </a:r>
            <a:r>
              <a:rPr lang="ko-KR" altLang="en-US" baseline="0" dirty="0"/>
              <a:t>에 올라갈 수 있습니다</a:t>
            </a:r>
            <a:r>
              <a:rPr lang="en-US" altLang="ko-KR" baseline="0" dirty="0"/>
              <a:t>.</a:t>
            </a:r>
          </a:p>
          <a:p>
            <a:r>
              <a:rPr lang="ko-KR" altLang="en-US" baseline="0" dirty="0"/>
              <a:t>앞서 </a:t>
            </a:r>
            <a:r>
              <a:rPr lang="ko-KR" altLang="en-US" baseline="0" dirty="0" err="1"/>
              <a:t>설명드렸던</a:t>
            </a:r>
            <a:r>
              <a:rPr lang="ko-KR" altLang="en-US" baseline="0" dirty="0"/>
              <a:t> </a:t>
            </a:r>
            <a:r>
              <a:rPr lang="en-US" altLang="ko-KR" baseline="0" dirty="0"/>
              <a:t>Task Verification</a:t>
            </a:r>
            <a:r>
              <a:rPr lang="ko-KR" altLang="en-US" baseline="0" dirty="0"/>
              <a:t>에서 </a:t>
            </a:r>
            <a:r>
              <a:rPr lang="en-US" altLang="ko-KR" baseline="0" dirty="0"/>
              <a:t>Client</a:t>
            </a:r>
            <a:r>
              <a:rPr lang="ko-KR" altLang="en-US" baseline="0" dirty="0"/>
              <a:t>의 </a:t>
            </a:r>
            <a:r>
              <a:rPr lang="en-US" altLang="ko-KR" baseline="0" dirty="0"/>
              <a:t>task</a:t>
            </a:r>
            <a:r>
              <a:rPr lang="ko-KR" altLang="en-US" baseline="0" dirty="0"/>
              <a:t>가 비정상적인 </a:t>
            </a:r>
            <a:r>
              <a:rPr lang="en-US" altLang="ko-KR" baseline="0" dirty="0"/>
              <a:t>task</a:t>
            </a:r>
            <a:r>
              <a:rPr lang="ko-KR" altLang="en-US" baseline="0" dirty="0"/>
              <a:t>일 경우에는 </a:t>
            </a:r>
            <a:r>
              <a:rPr lang="en-US" altLang="ko-KR" baseline="0" dirty="0"/>
              <a:t>client</a:t>
            </a:r>
            <a:r>
              <a:rPr lang="ko-KR" altLang="en-US" baseline="0" dirty="0"/>
              <a:t>를 블랙리스트에 올릴 수 있습니다</a:t>
            </a:r>
            <a:r>
              <a:rPr lang="en-US" altLang="ko-KR" baseline="0" dirty="0"/>
              <a:t>.</a:t>
            </a:r>
          </a:p>
          <a:p>
            <a:endParaRPr lang="en-US" altLang="ko-KR" baseline="0" dirty="0"/>
          </a:p>
          <a:p>
            <a:endParaRPr lang="en-US" altLang="ko-KR" baseline="0" dirty="0"/>
          </a:p>
          <a:p>
            <a:r>
              <a:rPr lang="ko-KR" altLang="en-US" baseline="0" dirty="0"/>
              <a:t>이러한 </a:t>
            </a:r>
            <a:r>
              <a:rPr lang="en-US" altLang="ko-KR" baseline="0" dirty="0"/>
              <a:t>peer </a:t>
            </a:r>
            <a:r>
              <a:rPr lang="ko-KR" altLang="en-US" baseline="0" dirty="0"/>
              <a:t>평가가 다른 </a:t>
            </a:r>
            <a:r>
              <a:rPr lang="en-US" altLang="ko-KR" baseline="0" dirty="0"/>
              <a:t>clients</a:t>
            </a:r>
            <a:r>
              <a:rPr lang="ko-KR" altLang="en-US" baseline="0" dirty="0"/>
              <a:t>들이 좀 더 신뢰를 가지고 서비스를 이용하는데 있어서 큰 도움이 될 것 입니다</a:t>
            </a:r>
            <a:r>
              <a:rPr lang="en-US" altLang="ko-KR" baseline="0" dirty="0"/>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43</a:t>
            </a:fld>
            <a:endParaRPr lang="ko-KR" altLang="en-US"/>
          </a:p>
        </p:txBody>
      </p:sp>
    </p:spTree>
    <p:extLst>
      <p:ext uri="{BB962C8B-B14F-4D97-AF65-F5344CB8AC3E}">
        <p14:creationId xmlns:p14="http://schemas.microsoft.com/office/powerpoint/2010/main" val="2047579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IoT</a:t>
            </a:r>
            <a:r>
              <a:rPr lang="en-US" altLang="ko-KR" baseline="0" dirty="0"/>
              <a:t> </a:t>
            </a:r>
            <a:r>
              <a:rPr lang="ko-KR" altLang="en-US" baseline="0" dirty="0"/>
              <a:t>디바이스의 증가로 인한 생성되는 데이터들이 더불어 증가했고</a:t>
            </a:r>
            <a:endParaRPr lang="en-US" altLang="ko-KR" baseline="0" dirty="0"/>
          </a:p>
          <a:p>
            <a:r>
              <a:rPr lang="ko-KR" altLang="en-US" baseline="0" dirty="0"/>
              <a:t>이들을 처리하기 위한 </a:t>
            </a:r>
            <a:r>
              <a:rPr lang="ko-KR" altLang="en-US" baseline="0" dirty="0" err="1"/>
              <a:t>클라우드</a:t>
            </a:r>
            <a:r>
              <a:rPr lang="ko-KR" altLang="en-US" baseline="0" dirty="0"/>
              <a:t> 서비스도 더 많은 용량과 더 높은 성능을 가져야 했다</a:t>
            </a:r>
            <a:r>
              <a:rPr lang="en-US" altLang="ko-KR" baseline="0" dirty="0"/>
              <a:t>.</a:t>
            </a:r>
            <a:endParaRPr lang="en-US" altLang="ko-KR" dirty="0"/>
          </a:p>
          <a:p>
            <a:r>
              <a:rPr lang="ko-KR" altLang="en-US" dirty="0"/>
              <a:t>당연히 </a:t>
            </a:r>
            <a:r>
              <a:rPr lang="ko-KR" altLang="en-US" dirty="0" err="1"/>
              <a:t>클라우드</a:t>
            </a:r>
            <a:r>
              <a:rPr lang="ko-KR" altLang="en-US" dirty="0"/>
              <a:t> 시장의 규모가 증가할 수 밖에 없다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45</a:t>
            </a:fld>
            <a:endParaRPr lang="ko-KR" altLang="en-US"/>
          </a:p>
        </p:txBody>
      </p:sp>
    </p:spTree>
    <p:extLst>
      <p:ext uri="{BB962C8B-B14F-4D97-AF65-F5344CB8AC3E}">
        <p14:creationId xmlns:p14="http://schemas.microsoft.com/office/powerpoint/2010/main" val="670130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그런데</a:t>
            </a:r>
            <a:r>
              <a:rPr lang="en-US" altLang="ko-KR" dirty="0"/>
              <a:t>, </a:t>
            </a:r>
            <a:r>
              <a:rPr lang="en-US" altLang="ko-KR" dirty="0" err="1"/>
              <a:t>IoT</a:t>
            </a:r>
            <a:r>
              <a:rPr lang="en-US" altLang="ko-KR" baseline="0" dirty="0"/>
              <a:t> </a:t>
            </a:r>
            <a:r>
              <a:rPr lang="ko-KR" altLang="en-US" baseline="0" dirty="0"/>
              <a:t>디바이스들의 모든 데이터가 </a:t>
            </a:r>
            <a:r>
              <a:rPr lang="en-US" altLang="ko-KR" baseline="0" dirty="0"/>
              <a:t>Cloud</a:t>
            </a:r>
            <a:r>
              <a:rPr lang="ko-KR" altLang="en-US" baseline="0" dirty="0"/>
              <a:t>로 모일 필요는 없다</a:t>
            </a:r>
            <a:r>
              <a:rPr lang="en-US" altLang="ko-KR" baseline="0" dirty="0"/>
              <a:t>.</a:t>
            </a:r>
          </a:p>
          <a:p>
            <a:r>
              <a:rPr lang="ko-KR" altLang="en-US" baseline="0" dirty="0"/>
              <a:t>불필요한 데이터들도 있을 것이고</a:t>
            </a:r>
            <a:r>
              <a:rPr lang="en-US" altLang="ko-KR" baseline="0" dirty="0"/>
              <a:t>, </a:t>
            </a:r>
            <a:r>
              <a:rPr lang="ko-KR" altLang="en-US" baseline="0" dirty="0" err="1"/>
              <a:t>의미있는</a:t>
            </a:r>
            <a:r>
              <a:rPr lang="ko-KR" altLang="en-US" baseline="0" dirty="0"/>
              <a:t> 데이터들도 있을 것이다</a:t>
            </a:r>
            <a:r>
              <a:rPr lang="en-US" altLang="ko-KR" baseline="0" dirty="0"/>
              <a:t>. </a:t>
            </a:r>
            <a:r>
              <a:rPr lang="ko-KR" altLang="en-US" baseline="0" dirty="0"/>
              <a:t>이것들을 중간에서 걸러주는 매개체 역할이 분명 필요할 것이다</a:t>
            </a:r>
            <a:r>
              <a:rPr lang="en-US" altLang="ko-KR" baseline="0" dirty="0"/>
              <a:t>.</a:t>
            </a:r>
          </a:p>
          <a:p>
            <a:r>
              <a:rPr lang="ko-KR" altLang="en-US" baseline="0" dirty="0"/>
              <a:t>뿐만 아니라</a:t>
            </a:r>
            <a:r>
              <a:rPr lang="en-US" altLang="ko-KR" baseline="0" dirty="0"/>
              <a:t>, </a:t>
            </a:r>
            <a:r>
              <a:rPr lang="ko-KR" altLang="en-US" baseline="0" dirty="0"/>
              <a:t>지연시간에 민감한 케이스에는 </a:t>
            </a:r>
            <a:r>
              <a:rPr lang="ko-KR" altLang="en-US" baseline="0" dirty="0" err="1"/>
              <a:t>클라우드</a:t>
            </a:r>
            <a:r>
              <a:rPr lang="ko-KR" altLang="en-US" baseline="0" dirty="0"/>
              <a:t> 서비스를 제공하는 데이터 센터까지 데이터를 보내고 받는 것이 분명 불편한 점이 아닐 수 없다</a:t>
            </a:r>
            <a:r>
              <a:rPr lang="en-US" altLang="ko-KR" baseline="0" dirty="0"/>
              <a:t>.</a:t>
            </a:r>
          </a:p>
          <a:p>
            <a:r>
              <a:rPr lang="ko-KR" altLang="en-US" baseline="0" dirty="0"/>
              <a:t>또</a:t>
            </a:r>
            <a:r>
              <a:rPr lang="en-US" altLang="ko-KR" baseline="0" dirty="0"/>
              <a:t>, </a:t>
            </a:r>
            <a:r>
              <a:rPr lang="ko-KR" altLang="en-US" baseline="0" dirty="0" err="1"/>
              <a:t>클라우드</a:t>
            </a:r>
            <a:r>
              <a:rPr lang="ko-KR" altLang="en-US" baseline="0" dirty="0"/>
              <a:t> 서비스 비용이 만만치 않다</a:t>
            </a:r>
            <a:r>
              <a:rPr lang="en-US" altLang="ko-KR" baseline="0" dirty="0"/>
              <a:t>. </a:t>
            </a:r>
            <a:r>
              <a:rPr lang="ko-KR" altLang="en-US" baseline="0" dirty="0"/>
              <a:t>주변에 남는 자원들</a:t>
            </a:r>
            <a:r>
              <a:rPr lang="en-US" altLang="ko-KR" baseline="0" dirty="0"/>
              <a:t>, </a:t>
            </a:r>
            <a:r>
              <a:rPr lang="ko-KR" altLang="en-US" baseline="0" dirty="0" err="1"/>
              <a:t>안쓰는</a:t>
            </a:r>
            <a:r>
              <a:rPr lang="ko-KR" altLang="en-US" baseline="0" dirty="0"/>
              <a:t> 자원들을 좀 사용하자</a:t>
            </a:r>
            <a:r>
              <a:rPr lang="en-US" altLang="ko-KR" baseline="0" dirty="0"/>
              <a:t>.</a:t>
            </a:r>
          </a:p>
          <a:p>
            <a:endParaRPr lang="en-US" altLang="ko-KR" baseline="0" dirty="0"/>
          </a:p>
          <a:p>
            <a:r>
              <a:rPr lang="ko-KR" altLang="en-US" baseline="0" dirty="0"/>
              <a:t>여러모로 </a:t>
            </a:r>
            <a:r>
              <a:rPr lang="ko-KR" altLang="en-US" baseline="0" dirty="0" err="1"/>
              <a:t>포그가</a:t>
            </a:r>
            <a:r>
              <a:rPr lang="ko-KR" altLang="en-US" baseline="0" dirty="0"/>
              <a:t> 필요하다</a:t>
            </a:r>
            <a:r>
              <a:rPr lang="en-US" altLang="ko-KR" baseline="0" dirty="0"/>
              <a:t>. </a:t>
            </a:r>
            <a:r>
              <a:rPr lang="ko-KR" altLang="en-US" baseline="0" dirty="0" err="1"/>
              <a:t>포그</a:t>
            </a:r>
            <a:r>
              <a:rPr lang="ko-KR" altLang="en-US" baseline="0" dirty="0"/>
              <a:t> 컴퓨팅 도입 원인 설명</a:t>
            </a:r>
            <a:endParaRPr lang="en-US" altLang="ko-KR" baseline="0" dirty="0"/>
          </a:p>
          <a:p>
            <a:r>
              <a:rPr lang="en-US" altLang="ko-KR" baseline="0" dirty="0"/>
              <a:t>10 billions cloud nodes </a:t>
            </a:r>
            <a:r>
              <a:rPr lang="en-US" altLang="ko-KR" baseline="0" dirty="0">
                <a:sym typeface="Wingdings" panose="05000000000000000000" pitchFamily="2" charset="2"/>
              </a:rPr>
              <a:t> 80 billions device nodes</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46</a:t>
            </a:fld>
            <a:endParaRPr lang="ko-KR" altLang="en-US"/>
          </a:p>
        </p:txBody>
      </p:sp>
    </p:spTree>
    <p:extLst>
      <p:ext uri="{BB962C8B-B14F-4D97-AF65-F5344CB8AC3E}">
        <p14:creationId xmlns:p14="http://schemas.microsoft.com/office/powerpoint/2010/main" val="25162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일반적으로 </a:t>
            </a:r>
            <a:r>
              <a:rPr lang="ko-KR" altLang="en-US" dirty="0" err="1"/>
              <a:t>포그</a:t>
            </a:r>
            <a:r>
              <a:rPr lang="ko-KR" altLang="en-US" dirty="0"/>
              <a:t> 컴퓨팅의 메커니즘</a:t>
            </a:r>
            <a:endParaRPr lang="en-US" altLang="ko-KR" dirty="0"/>
          </a:p>
          <a:p>
            <a:r>
              <a:rPr lang="ko-KR" altLang="en-US" dirty="0"/>
              <a:t>유휴 자원을 사용</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47</a:t>
            </a:fld>
            <a:endParaRPr lang="ko-KR" altLang="en-US"/>
          </a:p>
        </p:txBody>
      </p:sp>
    </p:spTree>
    <p:extLst>
      <p:ext uri="{BB962C8B-B14F-4D97-AF65-F5344CB8AC3E}">
        <p14:creationId xmlns:p14="http://schemas.microsoft.com/office/powerpoint/2010/main" val="1796369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92500" lnSpcReduction="20000"/>
          </a:bodyPr>
          <a:lstStyle/>
          <a:p>
            <a:r>
              <a:rPr lang="ko-KR" altLang="en-US" dirty="0"/>
              <a:t>프로그램 개발을 필요로 하는 비즈니스를 시작할 때</a:t>
            </a:r>
            <a:r>
              <a:rPr lang="en-US" altLang="ko-KR" dirty="0"/>
              <a:t>, </a:t>
            </a:r>
            <a:r>
              <a:rPr lang="ko-KR" altLang="en-US" dirty="0"/>
              <a:t>어떻게 시작할 건지에 대해서 </a:t>
            </a:r>
            <a:r>
              <a:rPr lang="en-US" altLang="ko-KR" dirty="0"/>
              <a:t>2</a:t>
            </a:r>
            <a:r>
              <a:rPr lang="ko-KR" altLang="en-US" dirty="0"/>
              <a:t>가지 선택이 가능합니다</a:t>
            </a:r>
            <a:r>
              <a:rPr lang="en-US" altLang="ko-KR" dirty="0"/>
              <a:t>.</a:t>
            </a:r>
          </a:p>
          <a:p>
            <a:r>
              <a:rPr lang="ko-KR" altLang="en-US" dirty="0"/>
              <a:t>바로 </a:t>
            </a:r>
            <a:r>
              <a:rPr lang="ko-KR" altLang="en-US" dirty="0" err="1"/>
              <a:t>온프레미스</a:t>
            </a:r>
            <a:r>
              <a:rPr lang="ko-KR" altLang="en-US" dirty="0"/>
              <a:t> 방식과</a:t>
            </a:r>
            <a:r>
              <a:rPr lang="en-US" altLang="ko-KR" dirty="0"/>
              <a:t>, </a:t>
            </a:r>
            <a:r>
              <a:rPr lang="ko-KR" altLang="en-US" dirty="0" err="1"/>
              <a:t>클라우드</a:t>
            </a:r>
            <a:r>
              <a:rPr lang="ko-KR" altLang="en-US" dirty="0"/>
              <a:t> 서비스 입니다</a:t>
            </a:r>
            <a:r>
              <a:rPr lang="en-US" altLang="ko-KR" dirty="0"/>
              <a:t>.</a:t>
            </a:r>
          </a:p>
          <a:p>
            <a:endParaRPr lang="en-US" altLang="ko-KR" dirty="0"/>
          </a:p>
          <a:p>
            <a:r>
              <a:rPr lang="ko-KR" altLang="en-US" dirty="0"/>
              <a:t>서버</a:t>
            </a:r>
            <a:r>
              <a:rPr lang="en-US" altLang="ko-KR" dirty="0"/>
              <a:t>, </a:t>
            </a:r>
            <a:r>
              <a:rPr lang="ko-KR" altLang="en-US" dirty="0" err="1"/>
              <a:t>스토리지를</a:t>
            </a:r>
            <a:r>
              <a:rPr lang="ko-KR" altLang="en-US" dirty="0"/>
              <a:t> 직접 설치하고 </a:t>
            </a:r>
            <a:r>
              <a:rPr lang="ko-KR" altLang="en-US" dirty="0" err="1"/>
              <a:t>세팅해서</a:t>
            </a:r>
            <a:r>
              <a:rPr lang="ko-KR" altLang="en-US" dirty="0"/>
              <a:t> 사용할 것인가</a:t>
            </a:r>
            <a:r>
              <a:rPr lang="en-US" altLang="ko-KR" dirty="0"/>
              <a:t>, </a:t>
            </a:r>
            <a:r>
              <a:rPr lang="ko-KR" altLang="en-US" dirty="0"/>
              <a:t>아니면 업체로부터 서비스를 통으로 받아 사용할 것인가의 차이입니다</a:t>
            </a:r>
            <a:r>
              <a:rPr lang="en-US" altLang="ko-KR" dirty="0"/>
              <a:t>.</a:t>
            </a:r>
          </a:p>
          <a:p>
            <a:r>
              <a:rPr lang="ko-KR" altLang="en-US" dirty="0"/>
              <a:t>두 방식은 각각 장단점이 있습니다</a:t>
            </a:r>
            <a:r>
              <a:rPr lang="en-US" altLang="ko-KR" dirty="0"/>
              <a:t>.</a:t>
            </a:r>
          </a:p>
          <a:p>
            <a:endParaRPr lang="en-US" altLang="ko-KR" dirty="0"/>
          </a:p>
          <a:p>
            <a:r>
              <a:rPr lang="ko-KR" altLang="en-US" dirty="0"/>
              <a:t>처음 시작하는 </a:t>
            </a:r>
            <a:r>
              <a:rPr lang="ko-KR" altLang="en-US" dirty="0" err="1"/>
              <a:t>스타트업의</a:t>
            </a:r>
            <a:r>
              <a:rPr lang="ko-KR" altLang="en-US" dirty="0"/>
              <a:t> 경우 </a:t>
            </a:r>
            <a:r>
              <a:rPr lang="ko-KR" altLang="en-US" dirty="0" err="1"/>
              <a:t>클라우드</a:t>
            </a:r>
            <a:r>
              <a:rPr lang="ko-KR" altLang="en-US" dirty="0"/>
              <a:t> 서비스를 이용하는 것을 선호합니다</a:t>
            </a:r>
            <a:r>
              <a:rPr lang="en-US" altLang="ko-KR" dirty="0"/>
              <a:t>.</a:t>
            </a:r>
          </a:p>
          <a:p>
            <a:r>
              <a:rPr lang="ko-KR" altLang="en-US" dirty="0"/>
              <a:t>별도의</a:t>
            </a:r>
            <a:r>
              <a:rPr lang="ko-KR" altLang="en-US" baseline="0" dirty="0"/>
              <a:t> 서버</a:t>
            </a:r>
            <a:r>
              <a:rPr lang="en-US" altLang="ko-KR" baseline="0" dirty="0"/>
              <a:t>, </a:t>
            </a:r>
            <a:r>
              <a:rPr lang="ko-KR" altLang="en-US" baseline="0" dirty="0" err="1"/>
              <a:t>스토리지를</a:t>
            </a:r>
            <a:r>
              <a:rPr lang="ko-KR" altLang="en-US" baseline="0" dirty="0"/>
              <a:t> 구매하지 않아도 되기 때문에 초기 비용이 들지 않는다는 장점이 있습니다</a:t>
            </a:r>
            <a:r>
              <a:rPr lang="en-US" altLang="ko-KR" baseline="0" dirty="0"/>
              <a:t>.</a:t>
            </a:r>
          </a:p>
          <a:p>
            <a:r>
              <a:rPr lang="ko-KR" altLang="en-US" baseline="0" dirty="0"/>
              <a:t>또한 </a:t>
            </a:r>
            <a:r>
              <a:rPr lang="ko-KR" altLang="en-US" baseline="0" dirty="0" err="1"/>
              <a:t>세팅하는데</a:t>
            </a:r>
            <a:r>
              <a:rPr lang="ko-KR" altLang="en-US" baseline="0" dirty="0"/>
              <a:t> 오랜 시간이 투자되지 않는 것도 포함됩니다</a:t>
            </a:r>
            <a:r>
              <a:rPr lang="en-US" altLang="ko-KR" baseline="0" dirty="0"/>
              <a:t>.</a:t>
            </a:r>
          </a:p>
          <a:p>
            <a:endParaRPr lang="en-US" altLang="ko-KR" baseline="0" dirty="0"/>
          </a:p>
          <a:p>
            <a:r>
              <a:rPr lang="ko-KR" altLang="en-US" dirty="0"/>
              <a:t>반면에 </a:t>
            </a:r>
            <a:r>
              <a:rPr lang="ko-KR" altLang="en-US" dirty="0" err="1"/>
              <a:t>온프레미스</a:t>
            </a:r>
            <a:r>
              <a:rPr lang="ko-KR" altLang="en-US" dirty="0"/>
              <a:t> 방식은 초기비용이 많이 듭니다</a:t>
            </a:r>
            <a:r>
              <a:rPr lang="en-US" altLang="ko-KR" dirty="0"/>
              <a:t>. </a:t>
            </a:r>
            <a:r>
              <a:rPr lang="ko-KR" altLang="en-US" dirty="0"/>
              <a:t>장비를 구매할 뿐만 아니라 </a:t>
            </a:r>
            <a:r>
              <a:rPr lang="ko-KR" altLang="en-US" dirty="0" err="1"/>
              <a:t>세팅까지</a:t>
            </a:r>
            <a:r>
              <a:rPr lang="ko-KR" altLang="en-US" dirty="0"/>
              <a:t> 끝내야 개발을 시작할 수 있기 때문입니다</a:t>
            </a:r>
            <a:r>
              <a:rPr lang="en-US" altLang="ko-KR" dirty="0"/>
              <a:t>.</a:t>
            </a:r>
          </a:p>
          <a:p>
            <a:r>
              <a:rPr lang="ko-KR" altLang="en-US" dirty="0"/>
              <a:t>하지만 한번 </a:t>
            </a:r>
            <a:r>
              <a:rPr lang="ko-KR" altLang="en-US" dirty="0" err="1"/>
              <a:t>세팅</a:t>
            </a:r>
            <a:r>
              <a:rPr lang="ko-KR" altLang="en-US" dirty="0"/>
              <a:t> 해놓으면 오랫동안 낮은 유지비용으로 유지 관리를 하며 계속 사용할 수 있다는 장점이 분명 있습니다</a:t>
            </a:r>
            <a:r>
              <a:rPr lang="en-US" altLang="ko-KR" dirty="0"/>
              <a:t>.</a:t>
            </a:r>
          </a:p>
          <a:p>
            <a:endParaRPr lang="en-US" altLang="ko-KR" dirty="0"/>
          </a:p>
          <a:p>
            <a:r>
              <a:rPr lang="ko-KR" altLang="en-US" dirty="0"/>
              <a:t>반면에</a:t>
            </a:r>
            <a:r>
              <a:rPr lang="ko-KR" altLang="en-US" baseline="0" dirty="0"/>
              <a:t> </a:t>
            </a:r>
            <a:r>
              <a:rPr lang="ko-KR" altLang="en-US" baseline="0" dirty="0" err="1"/>
              <a:t>클라우드</a:t>
            </a:r>
            <a:r>
              <a:rPr lang="ko-KR" altLang="en-US" baseline="0" dirty="0"/>
              <a:t> 방식은 사용을 오랫동안하고 사용자가 늘어날 수록 비용이 많이 증가한다는 단점이 있습니다</a:t>
            </a:r>
            <a:r>
              <a:rPr lang="en-US" altLang="ko-KR" baseline="0" dirty="0"/>
              <a:t>.</a:t>
            </a:r>
            <a:endParaRPr lang="en-US" altLang="ko-KR" dirty="0"/>
          </a:p>
          <a:p>
            <a:r>
              <a:rPr lang="ko-KR" altLang="en-US" dirty="0"/>
              <a:t>또한</a:t>
            </a:r>
            <a:r>
              <a:rPr lang="en-US" altLang="ko-KR" dirty="0"/>
              <a:t>,</a:t>
            </a:r>
            <a:r>
              <a:rPr lang="en-US" altLang="ko-KR" baseline="0" dirty="0"/>
              <a:t> </a:t>
            </a:r>
            <a:r>
              <a:rPr lang="ko-KR" altLang="en-US" baseline="0" dirty="0"/>
              <a:t>저장되는 데이터 및 컴퓨팅 리소스들에 대한 완전한 통제권을 얻는 것도 아닙니다</a:t>
            </a:r>
            <a:r>
              <a:rPr lang="en-US" altLang="ko-KR" baseline="0" dirty="0"/>
              <a:t>.</a:t>
            </a:r>
          </a:p>
          <a:p>
            <a:endParaRPr lang="en-US" altLang="ko-KR" dirty="0"/>
          </a:p>
          <a:p>
            <a:endParaRPr lang="en-US" altLang="ko-KR" dirty="0"/>
          </a:p>
          <a:p>
            <a:endParaRPr lang="en-US" altLang="ko-KR" dirty="0"/>
          </a:p>
          <a:p>
            <a:r>
              <a:rPr lang="en-US" altLang="ko-KR" dirty="0"/>
              <a:t>We use cost-efficient fog computing instead of a costly cloud structure, so there is no more need to pay in advance for private and monopolized cloud computing such as with Amazon, Microsoft, Google Cloud, etc. Moreover, since SONM is fully decentralized, there is no single authority that regulates computing resource distribution. </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48</a:t>
            </a:fld>
            <a:endParaRPr lang="ko-KR" altLang="en-US"/>
          </a:p>
        </p:txBody>
      </p:sp>
    </p:spTree>
    <p:extLst>
      <p:ext uri="{BB962C8B-B14F-4D97-AF65-F5344CB8AC3E}">
        <p14:creationId xmlns:p14="http://schemas.microsoft.com/office/powerpoint/2010/main" val="1245627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그런데 지금이 어떤 시대이죠</a:t>
            </a:r>
            <a:r>
              <a:rPr lang="en-US" altLang="ko-KR" dirty="0"/>
              <a:t>? </a:t>
            </a:r>
            <a:r>
              <a:rPr lang="en-US" altLang="ko-KR" dirty="0" err="1"/>
              <a:t>IoT</a:t>
            </a:r>
            <a:r>
              <a:rPr lang="en-US" altLang="ko-KR" baseline="0" dirty="0"/>
              <a:t> </a:t>
            </a:r>
            <a:r>
              <a:rPr lang="ko-KR" altLang="en-US" baseline="0" dirty="0"/>
              <a:t>시대입니다</a:t>
            </a:r>
            <a:r>
              <a:rPr lang="en-US" altLang="ko-KR" baseline="0" dirty="0"/>
              <a:t>.</a:t>
            </a:r>
          </a:p>
          <a:p>
            <a:r>
              <a:rPr lang="ko-KR" altLang="en-US" baseline="0" dirty="0"/>
              <a:t>우리 주변에 </a:t>
            </a:r>
            <a:r>
              <a:rPr lang="en-US" altLang="ko-KR" baseline="0" dirty="0" err="1"/>
              <a:t>IoT</a:t>
            </a:r>
            <a:r>
              <a:rPr lang="en-US" altLang="ko-KR" baseline="0" dirty="0"/>
              <a:t> </a:t>
            </a:r>
            <a:r>
              <a:rPr lang="ko-KR" altLang="en-US" baseline="0" dirty="0"/>
              <a:t>기기가 넘쳐나고 있습니다</a:t>
            </a:r>
            <a:r>
              <a:rPr lang="en-US" altLang="ko-KR" baseline="0" dirty="0"/>
              <a:t>. </a:t>
            </a:r>
          </a:p>
          <a:p>
            <a:endParaRPr lang="en-US" altLang="ko-KR" baseline="0" dirty="0"/>
          </a:p>
          <a:p>
            <a:r>
              <a:rPr lang="ko-KR" altLang="en-US" baseline="0" dirty="0"/>
              <a:t>실제로 </a:t>
            </a:r>
            <a:r>
              <a:rPr lang="en-US" altLang="ko-KR" baseline="0" dirty="0"/>
              <a:t>CISCO</a:t>
            </a:r>
            <a:r>
              <a:rPr lang="ko-KR" altLang="en-US" baseline="0" dirty="0"/>
              <a:t>의 조사에 따르면</a:t>
            </a:r>
            <a:r>
              <a:rPr lang="en-US" altLang="ko-KR" baseline="0" dirty="0"/>
              <a:t> </a:t>
            </a:r>
            <a:r>
              <a:rPr lang="en-US" altLang="ko-KR" dirty="0"/>
              <a:t>2014</a:t>
            </a:r>
            <a:r>
              <a:rPr lang="ko-KR" altLang="en-US" dirty="0"/>
              <a:t>년</a:t>
            </a:r>
            <a:r>
              <a:rPr lang="ko-KR" altLang="en-US" baseline="0" dirty="0"/>
              <a:t> 약 </a:t>
            </a:r>
            <a:r>
              <a:rPr lang="en-US" altLang="ko-KR" baseline="0" dirty="0"/>
              <a:t>144</a:t>
            </a:r>
            <a:r>
              <a:rPr lang="ko-KR" altLang="en-US" baseline="0" dirty="0"/>
              <a:t>억 개의</a:t>
            </a:r>
            <a:r>
              <a:rPr lang="ko-KR" altLang="en-US" dirty="0"/>
              <a:t> </a:t>
            </a:r>
            <a:r>
              <a:rPr lang="en-US" altLang="ko-KR" dirty="0" err="1"/>
              <a:t>IoT</a:t>
            </a:r>
            <a:r>
              <a:rPr lang="en-US" altLang="ko-KR" dirty="0"/>
              <a:t> </a:t>
            </a:r>
            <a:r>
              <a:rPr lang="ko-KR" altLang="en-US" dirty="0"/>
              <a:t>디바이스가</a:t>
            </a:r>
            <a:r>
              <a:rPr lang="ko-KR" altLang="en-US" baseline="0" dirty="0"/>
              <a:t> </a:t>
            </a:r>
            <a:r>
              <a:rPr lang="en-US" altLang="ko-KR" baseline="0" dirty="0"/>
              <a:t>2020</a:t>
            </a:r>
            <a:r>
              <a:rPr lang="ko-KR" altLang="en-US" baseline="0" dirty="0"/>
              <a:t>년 </a:t>
            </a:r>
            <a:r>
              <a:rPr lang="en-US" altLang="ko-KR" baseline="0" dirty="0"/>
              <a:t>501</a:t>
            </a:r>
            <a:r>
              <a:rPr lang="ko-KR" altLang="en-US" baseline="0" dirty="0"/>
              <a:t>억 개까지 꾸준히 증가할 것으로 예상했습니다</a:t>
            </a:r>
            <a:r>
              <a:rPr lang="en-US" altLang="ko-KR" baseline="0" dirty="0"/>
              <a:t>.</a:t>
            </a:r>
          </a:p>
          <a:p>
            <a:r>
              <a:rPr lang="ko-KR" altLang="en-US" baseline="0" dirty="0"/>
              <a:t>또한</a:t>
            </a:r>
            <a:r>
              <a:rPr lang="en-US" altLang="ko-KR" baseline="0" dirty="0"/>
              <a:t>,</a:t>
            </a:r>
            <a:r>
              <a:rPr lang="ko-KR" altLang="en-US" baseline="0" dirty="0"/>
              <a:t> 미국의 시장조사업체 </a:t>
            </a:r>
            <a:r>
              <a:rPr lang="en-US" altLang="ko-KR" baseline="0" dirty="0"/>
              <a:t>IDC</a:t>
            </a:r>
            <a:r>
              <a:rPr lang="ko-KR" altLang="en-US" baseline="0" dirty="0"/>
              <a:t>도 세계 사물인터넷 시장이 </a:t>
            </a:r>
            <a:r>
              <a:rPr lang="en-US" altLang="ko-KR" baseline="0" dirty="0"/>
              <a:t>2013</a:t>
            </a:r>
            <a:r>
              <a:rPr lang="ko-KR" altLang="en-US" baseline="0" dirty="0"/>
              <a:t>년 </a:t>
            </a:r>
            <a:r>
              <a:rPr lang="en-US" altLang="ko-KR" baseline="0" dirty="0"/>
              <a:t>1</a:t>
            </a:r>
            <a:r>
              <a:rPr lang="ko-KR" altLang="en-US" baseline="0" dirty="0"/>
              <a:t>조 </a:t>
            </a:r>
            <a:r>
              <a:rPr lang="en-US" altLang="ko-KR" baseline="0" dirty="0"/>
              <a:t>9</a:t>
            </a:r>
            <a:r>
              <a:rPr lang="ko-KR" altLang="en-US" baseline="0" dirty="0"/>
              <a:t>천억 달러에서 </a:t>
            </a:r>
            <a:r>
              <a:rPr lang="en-US" altLang="ko-KR" baseline="0" dirty="0"/>
              <a:t>2020</a:t>
            </a:r>
            <a:r>
              <a:rPr lang="ko-KR" altLang="en-US" baseline="0" dirty="0"/>
              <a:t>년 </a:t>
            </a:r>
            <a:r>
              <a:rPr lang="en-US" altLang="ko-KR" baseline="0" dirty="0"/>
              <a:t>7</a:t>
            </a:r>
            <a:r>
              <a:rPr lang="ko-KR" altLang="en-US" baseline="0" dirty="0"/>
              <a:t>조 </a:t>
            </a:r>
            <a:r>
              <a:rPr lang="en-US" altLang="ko-KR" baseline="0" dirty="0"/>
              <a:t>1</a:t>
            </a:r>
            <a:r>
              <a:rPr lang="ko-KR" altLang="en-US" baseline="0" dirty="0"/>
              <a:t>천억 달러로 늘어날 것을 예상했습니다</a:t>
            </a:r>
            <a:r>
              <a:rPr lang="en-US" altLang="ko-KR" baseline="0" dirty="0"/>
              <a:t>.</a:t>
            </a:r>
          </a:p>
          <a:p>
            <a:r>
              <a:rPr lang="ko-KR" altLang="en-US" baseline="0" dirty="0"/>
              <a:t>굉장한 수치입니다</a:t>
            </a:r>
            <a:r>
              <a:rPr lang="en-US" altLang="ko-KR" baseline="0" dirty="0"/>
              <a:t>.</a:t>
            </a:r>
          </a:p>
          <a:p>
            <a:r>
              <a:rPr lang="ko-KR" altLang="en-US" baseline="0" dirty="0"/>
              <a:t>이처럼 </a:t>
            </a:r>
            <a:r>
              <a:rPr lang="en-US" altLang="ko-KR" baseline="0" dirty="0" err="1"/>
              <a:t>IoT</a:t>
            </a:r>
            <a:r>
              <a:rPr lang="en-US" altLang="ko-KR" baseline="0" dirty="0"/>
              <a:t> </a:t>
            </a:r>
            <a:r>
              <a:rPr lang="ko-KR" altLang="en-US" baseline="0" dirty="0"/>
              <a:t>시장은 성장하고 있고</a:t>
            </a:r>
            <a:r>
              <a:rPr lang="en-US" altLang="ko-KR" baseline="0" dirty="0"/>
              <a:t>, </a:t>
            </a:r>
            <a:r>
              <a:rPr lang="ko-KR" altLang="en-US" baseline="0" dirty="0"/>
              <a:t>점점 더 많은 </a:t>
            </a:r>
            <a:r>
              <a:rPr lang="en-US" altLang="ko-KR" baseline="0" dirty="0" err="1"/>
              <a:t>IoT</a:t>
            </a:r>
            <a:r>
              <a:rPr lang="en-US" altLang="ko-KR" baseline="0" dirty="0"/>
              <a:t> </a:t>
            </a:r>
            <a:r>
              <a:rPr lang="ko-KR" altLang="en-US" baseline="0" dirty="0"/>
              <a:t>기기들이 우리와 함께 할 것 입니다</a:t>
            </a:r>
            <a:r>
              <a:rPr lang="en-US" altLang="ko-KR" baseline="0" dirty="0"/>
              <a: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49</a:t>
            </a:fld>
            <a:endParaRPr lang="ko-KR" altLang="en-US"/>
          </a:p>
        </p:txBody>
      </p:sp>
    </p:spTree>
    <p:extLst>
      <p:ext uri="{BB962C8B-B14F-4D97-AF65-F5344CB8AC3E}">
        <p14:creationId xmlns:p14="http://schemas.microsoft.com/office/powerpoint/2010/main" val="142085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3</a:t>
            </a:fld>
            <a:endParaRPr lang="ko-KR" altLang="en-US"/>
          </a:p>
        </p:txBody>
      </p:sp>
    </p:spTree>
    <p:extLst>
      <p:ext uri="{BB962C8B-B14F-4D97-AF65-F5344CB8AC3E}">
        <p14:creationId xmlns:p14="http://schemas.microsoft.com/office/powerpoint/2010/main" val="571869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a:t>최근 </a:t>
            </a:r>
            <a:r>
              <a:rPr lang="ko-KR" altLang="en-US" b="1" dirty="0"/>
              <a:t>이슈가</a:t>
            </a:r>
            <a:r>
              <a:rPr lang="ko-KR" altLang="en-US" dirty="0"/>
              <a:t> 되고 있는 암호화폐</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50</a:t>
            </a:fld>
            <a:endParaRPr lang="ko-KR" altLang="en-US"/>
          </a:p>
        </p:txBody>
      </p:sp>
    </p:spTree>
    <p:extLst>
      <p:ext uri="{BB962C8B-B14F-4D97-AF65-F5344CB8AC3E}">
        <p14:creationId xmlns:p14="http://schemas.microsoft.com/office/powerpoint/2010/main" val="1922583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Share</a:t>
            </a:r>
            <a:r>
              <a:rPr lang="ko-KR" altLang="en-US" dirty="0"/>
              <a:t>의 사전적 의미는 다음과 같습니다</a:t>
            </a:r>
            <a:r>
              <a:rPr lang="en-US" altLang="ko-KR" dirty="0"/>
              <a:t>.</a:t>
            </a:r>
          </a:p>
          <a:p>
            <a:r>
              <a:rPr lang="ko-KR" altLang="en-US" dirty="0"/>
              <a:t>다른 사람과 동시에 무언가를 가지고 있거나 사용하는 것</a:t>
            </a:r>
            <a:endParaRPr lang="en-US" altLang="ko-KR" dirty="0"/>
          </a:p>
          <a:p>
            <a:r>
              <a:rPr lang="ko-KR" altLang="en-US" dirty="0"/>
              <a:t>음식</a:t>
            </a:r>
            <a:r>
              <a:rPr lang="en-US" altLang="ko-KR" dirty="0"/>
              <a:t>, </a:t>
            </a:r>
            <a:r>
              <a:rPr lang="ko-KR" altLang="en-US" dirty="0"/>
              <a:t>돈</a:t>
            </a:r>
            <a:r>
              <a:rPr lang="en-US" altLang="ko-KR" dirty="0"/>
              <a:t>, </a:t>
            </a:r>
            <a:r>
              <a:rPr lang="ko-KR" altLang="en-US" dirty="0"/>
              <a:t>물건 등을 나누어서 그 일부를 다른 사람에게 주는 것</a:t>
            </a:r>
            <a:endParaRPr lang="en-US" altLang="ko-KR" dirty="0"/>
          </a:p>
          <a:p>
            <a:endParaRPr lang="en-US" altLang="ko-KR" dirty="0"/>
          </a:p>
          <a:p>
            <a:endParaRPr lang="en-US" altLang="ko-KR" dirty="0"/>
          </a:p>
          <a:p>
            <a:endParaRPr lang="en-US" altLang="ko-KR" dirty="0"/>
          </a:p>
          <a:p>
            <a:r>
              <a:rPr lang="en-US" altLang="ko-KR" dirty="0"/>
              <a:t>P2p, FTP(File Transfer Protocol), LAN, Email, Social</a:t>
            </a:r>
            <a:r>
              <a:rPr lang="en-US" altLang="ko-KR" baseline="0" dirty="0"/>
              <a:t> Media</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51</a:t>
            </a:fld>
            <a:endParaRPr lang="ko-KR" altLang="en-US"/>
          </a:p>
        </p:txBody>
      </p:sp>
    </p:spTree>
    <p:extLst>
      <p:ext uri="{BB962C8B-B14F-4D97-AF65-F5344CB8AC3E}">
        <p14:creationId xmlns:p14="http://schemas.microsoft.com/office/powerpoint/2010/main" val="3971307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55000" lnSpcReduction="20000"/>
          </a:bodyPr>
          <a:lstStyle/>
          <a:p>
            <a:r>
              <a:rPr lang="en-US" altLang="ko-KR" sz="1200" b="1" i="0" kern="1200" dirty="0">
                <a:solidFill>
                  <a:schemeClr val="tx1"/>
                </a:solidFill>
                <a:effectLst/>
                <a:latin typeface="+mn-lt"/>
                <a:ea typeface="+mn-ea"/>
                <a:cs typeface="+mn-cs"/>
              </a:rPr>
              <a:t>File</a:t>
            </a:r>
            <a:r>
              <a:rPr lang="en-US" altLang="ko-KR" sz="1200" b="1" i="0" kern="1200" baseline="0" dirty="0">
                <a:solidFill>
                  <a:schemeClr val="tx1"/>
                </a:solidFill>
                <a:effectLst/>
                <a:latin typeface="+mn-lt"/>
                <a:ea typeface="+mn-ea"/>
                <a:cs typeface="+mn-cs"/>
              </a:rPr>
              <a:t> sharing</a:t>
            </a:r>
            <a:r>
              <a:rPr lang="ko-KR" altLang="en-US" sz="1200" b="1" i="0" kern="1200" baseline="0" dirty="0">
                <a:solidFill>
                  <a:schemeClr val="tx1"/>
                </a:solidFill>
                <a:effectLst/>
                <a:latin typeface="+mn-lt"/>
                <a:ea typeface="+mn-ea"/>
                <a:cs typeface="+mn-cs"/>
              </a:rPr>
              <a:t>의 대표적인 예가 </a:t>
            </a:r>
            <a:r>
              <a:rPr lang="en-US" altLang="ko-KR" sz="1200" b="1" i="0" kern="1200" baseline="0" dirty="0" err="1">
                <a:solidFill>
                  <a:schemeClr val="tx1"/>
                </a:solidFill>
                <a:effectLst/>
                <a:latin typeface="+mn-lt"/>
                <a:ea typeface="+mn-ea"/>
                <a:cs typeface="+mn-cs"/>
              </a:rPr>
              <a:t>BitTorrent</a:t>
            </a:r>
            <a:r>
              <a:rPr lang="en-US" altLang="ko-KR" sz="1200" b="1" i="0" kern="1200" baseline="0" dirty="0">
                <a:solidFill>
                  <a:schemeClr val="tx1"/>
                </a:solidFill>
                <a:effectLst/>
                <a:latin typeface="+mn-lt"/>
                <a:ea typeface="+mn-ea"/>
                <a:cs typeface="+mn-cs"/>
              </a:rPr>
              <a:t> </a:t>
            </a:r>
            <a:r>
              <a:rPr lang="ko-KR" altLang="en-US" sz="1200" b="1" i="0" kern="1200" baseline="0" dirty="0">
                <a:solidFill>
                  <a:schemeClr val="tx1"/>
                </a:solidFill>
                <a:effectLst/>
                <a:latin typeface="+mn-lt"/>
                <a:ea typeface="+mn-ea"/>
                <a:cs typeface="+mn-cs"/>
              </a:rPr>
              <a:t>입니다</a:t>
            </a:r>
            <a:r>
              <a:rPr lang="en-US" altLang="ko-KR" sz="1200" b="1" i="0" kern="1200" baseline="0" dirty="0">
                <a:solidFill>
                  <a:schemeClr val="tx1"/>
                </a:solidFill>
                <a:effectLst/>
                <a:latin typeface="+mn-lt"/>
                <a:ea typeface="+mn-ea"/>
                <a:cs typeface="+mn-cs"/>
              </a:rPr>
              <a:t>.</a:t>
            </a:r>
          </a:p>
          <a:p>
            <a:r>
              <a:rPr lang="en-US" altLang="ko-KR" sz="1200" b="1" i="0" kern="1200" baseline="0" dirty="0" err="1">
                <a:solidFill>
                  <a:schemeClr val="tx1"/>
                </a:solidFill>
                <a:effectLst/>
                <a:latin typeface="+mn-lt"/>
                <a:ea typeface="+mn-ea"/>
                <a:cs typeface="+mn-cs"/>
              </a:rPr>
              <a:t>BitTorrent</a:t>
            </a:r>
            <a:r>
              <a:rPr lang="ko-KR" altLang="en-US" sz="1200" b="1" i="0" kern="1200" baseline="0" dirty="0">
                <a:solidFill>
                  <a:schemeClr val="tx1"/>
                </a:solidFill>
                <a:effectLst/>
                <a:latin typeface="+mn-lt"/>
                <a:ea typeface="+mn-ea"/>
                <a:cs typeface="+mn-cs"/>
              </a:rPr>
              <a:t>는 </a:t>
            </a:r>
            <a:r>
              <a:rPr lang="en-US" altLang="ko-KR" sz="1200" b="1" i="0" kern="1200" baseline="0" dirty="0">
                <a:solidFill>
                  <a:schemeClr val="tx1"/>
                </a:solidFill>
                <a:effectLst/>
                <a:latin typeface="+mn-lt"/>
                <a:ea typeface="+mn-ea"/>
                <a:cs typeface="+mn-cs"/>
              </a:rPr>
              <a:t>p2p </a:t>
            </a:r>
            <a:r>
              <a:rPr lang="ko-KR" altLang="en-US" sz="1200" b="1" i="0" kern="1200" baseline="0" dirty="0">
                <a:solidFill>
                  <a:schemeClr val="tx1"/>
                </a:solidFill>
                <a:effectLst/>
                <a:latin typeface="+mn-lt"/>
                <a:ea typeface="+mn-ea"/>
                <a:cs typeface="+mn-cs"/>
              </a:rPr>
              <a:t>환경에서 </a:t>
            </a:r>
            <a:r>
              <a:rPr lang="en-US" altLang="ko-KR" sz="1200" b="1" i="0" kern="1200" baseline="0" dirty="0">
                <a:solidFill>
                  <a:schemeClr val="tx1"/>
                </a:solidFill>
                <a:effectLst/>
                <a:latin typeface="+mn-lt"/>
                <a:ea typeface="+mn-ea"/>
                <a:cs typeface="+mn-cs"/>
              </a:rPr>
              <a:t>file sharing</a:t>
            </a:r>
            <a:r>
              <a:rPr lang="ko-KR" altLang="en-US" sz="1200" b="1" i="0" kern="1200" baseline="0" dirty="0">
                <a:solidFill>
                  <a:schemeClr val="tx1"/>
                </a:solidFill>
                <a:effectLst/>
                <a:latin typeface="+mn-lt"/>
                <a:ea typeface="+mn-ea"/>
                <a:cs typeface="+mn-cs"/>
              </a:rPr>
              <a:t>을 위한 통신 프로토콜이자</a:t>
            </a:r>
            <a:r>
              <a:rPr lang="en-US" altLang="ko-KR" sz="1200" b="1" i="0" kern="1200" baseline="0" dirty="0">
                <a:solidFill>
                  <a:schemeClr val="tx1"/>
                </a:solidFill>
                <a:effectLst/>
                <a:latin typeface="+mn-lt"/>
                <a:ea typeface="+mn-ea"/>
                <a:cs typeface="+mn-cs"/>
              </a:rPr>
              <a:t>, </a:t>
            </a:r>
            <a:r>
              <a:rPr lang="ko-KR" altLang="en-US" sz="1200" b="1" i="0" kern="1200" baseline="0" dirty="0">
                <a:solidFill>
                  <a:schemeClr val="tx1"/>
                </a:solidFill>
                <a:effectLst/>
                <a:latin typeface="+mn-lt"/>
                <a:ea typeface="+mn-ea"/>
                <a:cs typeface="+mn-cs"/>
              </a:rPr>
              <a:t>프로그램입니다</a:t>
            </a:r>
            <a:r>
              <a:rPr lang="en-US" altLang="ko-KR" sz="1200" b="1" i="0" kern="1200" baseline="0" dirty="0">
                <a:solidFill>
                  <a:schemeClr val="tx1"/>
                </a:solidFill>
                <a:effectLst/>
                <a:latin typeface="+mn-lt"/>
                <a:ea typeface="+mn-ea"/>
                <a:cs typeface="+mn-cs"/>
              </a:rPr>
              <a:t>.</a:t>
            </a:r>
            <a:endParaRPr lang="en-US" altLang="ko-KR" sz="1200" b="1" i="0" kern="1200" dirty="0">
              <a:solidFill>
                <a:schemeClr val="tx1"/>
              </a:solidFill>
              <a:effectLst/>
              <a:latin typeface="+mn-lt"/>
              <a:ea typeface="+mn-ea"/>
              <a:cs typeface="+mn-cs"/>
            </a:endParaRPr>
          </a:p>
          <a:p>
            <a:endParaRPr lang="en-US" altLang="ko-KR" sz="1200" b="1" i="0" kern="1200" dirty="0">
              <a:solidFill>
                <a:schemeClr val="tx1"/>
              </a:solidFill>
              <a:effectLst/>
              <a:latin typeface="+mn-lt"/>
              <a:ea typeface="+mn-ea"/>
              <a:cs typeface="+mn-cs"/>
            </a:endParaRPr>
          </a:p>
          <a:p>
            <a:r>
              <a:rPr lang="en-US" altLang="ko-KR" sz="1200" b="1" i="0" kern="1200" dirty="0" err="1">
                <a:solidFill>
                  <a:schemeClr val="tx1"/>
                </a:solidFill>
                <a:effectLst/>
                <a:latin typeface="+mn-lt"/>
                <a:ea typeface="+mn-ea"/>
                <a:cs typeface="+mn-cs"/>
              </a:rPr>
              <a:t>BitTorrent</a:t>
            </a:r>
            <a:r>
              <a:rPr lang="ko-KR" altLang="en-US" sz="1200" b="1" i="0" kern="1200" dirty="0">
                <a:solidFill>
                  <a:schemeClr val="tx1"/>
                </a:solidFill>
                <a:effectLst/>
                <a:latin typeface="+mn-lt"/>
                <a:ea typeface="+mn-ea"/>
                <a:cs typeface="+mn-cs"/>
              </a:rPr>
              <a:t>의 동작원리는 다음과 같습니다</a:t>
            </a:r>
            <a:r>
              <a:rPr lang="en-US" altLang="ko-KR" sz="1200" b="1" i="0" kern="1200" dirty="0">
                <a:solidFill>
                  <a:schemeClr val="tx1"/>
                </a:solidFill>
                <a:effectLst/>
                <a:latin typeface="+mn-lt"/>
                <a:ea typeface="+mn-ea"/>
                <a:cs typeface="+mn-cs"/>
              </a:rPr>
              <a:t>.</a:t>
            </a:r>
          </a:p>
          <a:p>
            <a:pPr marL="228600" indent="-228600">
              <a:buAutoNum type="arabicPeriod"/>
            </a:pPr>
            <a:r>
              <a:rPr lang="en-US" altLang="ko-KR" sz="1200" b="1" i="0" kern="1200" baseline="0" dirty="0">
                <a:solidFill>
                  <a:schemeClr val="tx1"/>
                </a:solidFill>
                <a:effectLst/>
                <a:latin typeface="+mn-lt"/>
                <a:ea typeface="+mn-ea"/>
                <a:cs typeface="+mn-cs"/>
              </a:rPr>
              <a:t>A</a:t>
            </a:r>
            <a:r>
              <a:rPr lang="ko-KR" altLang="en-US" sz="1200" b="1" i="0" kern="1200" baseline="0" dirty="0">
                <a:solidFill>
                  <a:schemeClr val="tx1"/>
                </a:solidFill>
                <a:effectLst/>
                <a:latin typeface="+mn-lt"/>
                <a:ea typeface="+mn-ea"/>
                <a:cs typeface="+mn-cs"/>
              </a:rPr>
              <a:t>라는 파일의 </a:t>
            </a:r>
            <a:r>
              <a:rPr lang="ko-KR" altLang="en-US" sz="1200" b="1" i="0" kern="1200" baseline="0" dirty="0" err="1">
                <a:solidFill>
                  <a:schemeClr val="tx1"/>
                </a:solidFill>
                <a:effectLst/>
                <a:latin typeface="+mn-lt"/>
                <a:ea typeface="+mn-ea"/>
                <a:cs typeface="+mn-cs"/>
              </a:rPr>
              <a:t>토렌트</a:t>
            </a:r>
            <a:r>
              <a:rPr lang="ko-KR" altLang="en-US" sz="1200" b="1" i="0" kern="1200" baseline="0" dirty="0">
                <a:solidFill>
                  <a:schemeClr val="tx1"/>
                </a:solidFill>
                <a:effectLst/>
                <a:latin typeface="+mn-lt"/>
                <a:ea typeface="+mn-ea"/>
                <a:cs typeface="+mn-cs"/>
              </a:rPr>
              <a:t> 파일을 </a:t>
            </a:r>
            <a:r>
              <a:rPr lang="en-US" altLang="ko-KR" sz="1200" b="1" i="0" kern="1200" baseline="0" dirty="0">
                <a:solidFill>
                  <a:schemeClr val="tx1"/>
                </a:solidFill>
                <a:effectLst/>
                <a:latin typeface="+mn-lt"/>
                <a:ea typeface="+mn-ea"/>
                <a:cs typeface="+mn-cs"/>
              </a:rPr>
              <a:t>client</a:t>
            </a:r>
            <a:r>
              <a:rPr lang="ko-KR" altLang="en-US" sz="1200" b="1" i="0" kern="1200" baseline="0" dirty="0">
                <a:solidFill>
                  <a:schemeClr val="tx1"/>
                </a:solidFill>
                <a:effectLst/>
                <a:latin typeface="+mn-lt"/>
                <a:ea typeface="+mn-ea"/>
                <a:cs typeface="+mn-cs"/>
              </a:rPr>
              <a:t>가 소유하고 있습니다</a:t>
            </a:r>
            <a:r>
              <a:rPr lang="en-US" altLang="ko-KR" sz="1200" b="1" i="0" kern="1200" baseline="0" dirty="0">
                <a:solidFill>
                  <a:schemeClr val="tx1"/>
                </a:solidFill>
                <a:effectLst/>
                <a:latin typeface="+mn-lt"/>
                <a:ea typeface="+mn-ea"/>
                <a:cs typeface="+mn-cs"/>
              </a:rPr>
              <a:t>.</a:t>
            </a:r>
          </a:p>
          <a:p>
            <a:pPr marL="228600" indent="-228600">
              <a:buAutoNum type="arabicPeriod"/>
            </a:pPr>
            <a:r>
              <a:rPr lang="ko-KR" altLang="en-US" sz="1200" b="1" i="0" kern="1200" dirty="0">
                <a:solidFill>
                  <a:schemeClr val="tx1"/>
                </a:solidFill>
                <a:effectLst/>
                <a:latin typeface="+mn-lt"/>
                <a:ea typeface="+mn-ea"/>
                <a:cs typeface="+mn-cs"/>
              </a:rPr>
              <a:t>파일 </a:t>
            </a:r>
            <a:r>
              <a:rPr lang="en-US" altLang="ko-KR" sz="1200" b="1" i="0" kern="1200" dirty="0">
                <a:solidFill>
                  <a:schemeClr val="tx1"/>
                </a:solidFill>
                <a:effectLst/>
                <a:latin typeface="+mn-lt"/>
                <a:ea typeface="+mn-ea"/>
                <a:cs typeface="+mn-cs"/>
              </a:rPr>
              <a:t>A</a:t>
            </a:r>
            <a:r>
              <a:rPr lang="ko-KR" altLang="en-US" sz="1200" b="1" i="0" kern="1200" dirty="0">
                <a:solidFill>
                  <a:schemeClr val="tx1"/>
                </a:solidFill>
                <a:effectLst/>
                <a:latin typeface="+mn-lt"/>
                <a:ea typeface="+mn-ea"/>
                <a:cs typeface="+mn-cs"/>
              </a:rPr>
              <a:t>의 전체내용을 다운로드 받고 싶은 </a:t>
            </a:r>
            <a:r>
              <a:rPr lang="en-US" altLang="ko-KR" sz="1200" b="1" i="0" kern="1200" dirty="0">
                <a:solidFill>
                  <a:schemeClr val="tx1"/>
                </a:solidFill>
                <a:effectLst/>
                <a:latin typeface="+mn-lt"/>
                <a:ea typeface="+mn-ea"/>
                <a:cs typeface="+mn-cs"/>
              </a:rPr>
              <a:t>client</a:t>
            </a:r>
            <a:r>
              <a:rPr lang="ko-KR" altLang="en-US" sz="1200" b="1" i="0" kern="1200" dirty="0">
                <a:solidFill>
                  <a:schemeClr val="tx1"/>
                </a:solidFill>
                <a:effectLst/>
                <a:latin typeface="+mn-lt"/>
                <a:ea typeface="+mn-ea"/>
                <a:cs typeface="+mn-cs"/>
              </a:rPr>
              <a:t>는 </a:t>
            </a:r>
            <a:r>
              <a:rPr lang="en-US" altLang="ko-KR" sz="1200" b="1" i="0" kern="1200" dirty="0" err="1">
                <a:solidFill>
                  <a:schemeClr val="tx1"/>
                </a:solidFill>
                <a:effectLst/>
                <a:latin typeface="+mn-lt"/>
                <a:ea typeface="+mn-ea"/>
                <a:cs typeface="+mn-cs"/>
              </a:rPr>
              <a:t>BitTorrent</a:t>
            </a:r>
            <a:r>
              <a:rPr lang="ko-KR" altLang="en-US" sz="1200" b="1" i="0" kern="1200" baseline="0" dirty="0">
                <a:solidFill>
                  <a:schemeClr val="tx1"/>
                </a:solidFill>
                <a:effectLst/>
                <a:latin typeface="+mn-lt"/>
                <a:ea typeface="+mn-ea"/>
                <a:cs typeface="+mn-cs"/>
              </a:rPr>
              <a:t>를 실행시켜 </a:t>
            </a:r>
            <a:r>
              <a:rPr lang="en-US" altLang="ko-KR" sz="1200" b="1" i="0" kern="1200" baseline="0" dirty="0">
                <a:solidFill>
                  <a:schemeClr val="tx1"/>
                </a:solidFill>
                <a:effectLst/>
                <a:latin typeface="+mn-lt"/>
                <a:ea typeface="+mn-ea"/>
                <a:cs typeface="+mn-cs"/>
              </a:rPr>
              <a:t>Tracker Server</a:t>
            </a:r>
            <a:r>
              <a:rPr lang="ko-KR" altLang="en-US" sz="1200" b="1" i="0" kern="1200" baseline="0" dirty="0">
                <a:solidFill>
                  <a:schemeClr val="tx1"/>
                </a:solidFill>
                <a:effectLst/>
                <a:latin typeface="+mn-lt"/>
                <a:ea typeface="+mn-ea"/>
                <a:cs typeface="+mn-cs"/>
              </a:rPr>
              <a:t>에게 파일 </a:t>
            </a:r>
            <a:r>
              <a:rPr lang="en-US" altLang="ko-KR" sz="1200" b="1" i="0" kern="1200" baseline="0" dirty="0">
                <a:solidFill>
                  <a:schemeClr val="tx1"/>
                </a:solidFill>
                <a:effectLst/>
                <a:latin typeface="+mn-lt"/>
                <a:ea typeface="+mn-ea"/>
                <a:cs typeface="+mn-cs"/>
              </a:rPr>
              <a:t>A</a:t>
            </a:r>
            <a:r>
              <a:rPr lang="ko-KR" altLang="en-US" sz="1200" b="1" i="0" kern="1200" baseline="0" dirty="0">
                <a:solidFill>
                  <a:schemeClr val="tx1"/>
                </a:solidFill>
                <a:effectLst/>
                <a:latin typeface="+mn-lt"/>
                <a:ea typeface="+mn-ea"/>
                <a:cs typeface="+mn-cs"/>
              </a:rPr>
              <a:t>를 다운로드하고 싶다고 요청합니다</a:t>
            </a:r>
            <a:r>
              <a:rPr lang="en-US" altLang="ko-KR" sz="1200" b="1" i="0" kern="1200" baseline="0" dirty="0">
                <a:solidFill>
                  <a:schemeClr val="tx1"/>
                </a:solidFill>
                <a:effectLst/>
                <a:latin typeface="+mn-lt"/>
                <a:ea typeface="+mn-ea"/>
                <a:cs typeface="+mn-cs"/>
              </a:rPr>
              <a:t>.</a:t>
            </a:r>
          </a:p>
          <a:p>
            <a:pPr marL="228600" indent="-228600">
              <a:buAutoNum type="arabicPeriod"/>
            </a:pPr>
            <a:r>
              <a:rPr lang="en-US" altLang="ko-KR" sz="1200" b="1" i="0" kern="1200" baseline="0" dirty="0">
                <a:solidFill>
                  <a:schemeClr val="tx1"/>
                </a:solidFill>
                <a:effectLst/>
                <a:latin typeface="+mn-lt"/>
                <a:ea typeface="+mn-ea"/>
                <a:cs typeface="+mn-cs"/>
              </a:rPr>
              <a:t>Tracker Server</a:t>
            </a:r>
            <a:r>
              <a:rPr lang="ko-KR" altLang="en-US" sz="1200" b="1" i="0" kern="1200" baseline="0" dirty="0">
                <a:solidFill>
                  <a:schemeClr val="tx1"/>
                </a:solidFill>
                <a:effectLst/>
                <a:latin typeface="+mn-lt"/>
                <a:ea typeface="+mn-ea"/>
                <a:cs typeface="+mn-cs"/>
              </a:rPr>
              <a:t>는 파일 </a:t>
            </a:r>
            <a:r>
              <a:rPr lang="en-US" altLang="ko-KR" sz="1200" b="1" i="0" kern="1200" baseline="0" dirty="0">
                <a:solidFill>
                  <a:schemeClr val="tx1"/>
                </a:solidFill>
                <a:effectLst/>
                <a:latin typeface="+mn-lt"/>
                <a:ea typeface="+mn-ea"/>
                <a:cs typeface="+mn-cs"/>
              </a:rPr>
              <a:t>A</a:t>
            </a:r>
            <a:r>
              <a:rPr lang="ko-KR" altLang="en-US" sz="1200" b="1" i="0" kern="1200" baseline="0" dirty="0">
                <a:solidFill>
                  <a:schemeClr val="tx1"/>
                </a:solidFill>
                <a:effectLst/>
                <a:latin typeface="+mn-lt"/>
                <a:ea typeface="+mn-ea"/>
                <a:cs typeface="+mn-cs"/>
              </a:rPr>
              <a:t>의 일부 조각들을 가지고 있는 </a:t>
            </a:r>
            <a:r>
              <a:rPr lang="en-US" altLang="ko-KR" sz="1200" b="1" i="0" kern="1200" baseline="0" dirty="0">
                <a:solidFill>
                  <a:schemeClr val="tx1"/>
                </a:solidFill>
                <a:effectLst/>
                <a:latin typeface="+mn-lt"/>
                <a:ea typeface="+mn-ea"/>
                <a:cs typeface="+mn-cs"/>
              </a:rPr>
              <a:t>peers</a:t>
            </a:r>
            <a:r>
              <a:rPr lang="ko-KR" altLang="en-US" sz="1200" b="1" i="0" kern="1200" baseline="0" dirty="0">
                <a:solidFill>
                  <a:schemeClr val="tx1"/>
                </a:solidFill>
                <a:effectLst/>
                <a:latin typeface="+mn-lt"/>
                <a:ea typeface="+mn-ea"/>
                <a:cs typeface="+mn-cs"/>
              </a:rPr>
              <a:t>의 목록</a:t>
            </a:r>
            <a:r>
              <a:rPr lang="en-US" altLang="ko-KR" sz="1200" b="1" i="0" kern="1200" baseline="0" dirty="0">
                <a:solidFill>
                  <a:schemeClr val="tx1"/>
                </a:solidFill>
                <a:effectLst/>
                <a:latin typeface="+mn-lt"/>
                <a:ea typeface="+mn-ea"/>
                <a:cs typeface="+mn-cs"/>
              </a:rPr>
              <a:t>(Swarm)</a:t>
            </a:r>
            <a:r>
              <a:rPr lang="ko-KR" altLang="en-US" sz="1200" b="1" i="0" kern="1200" baseline="0" dirty="0">
                <a:solidFill>
                  <a:schemeClr val="tx1"/>
                </a:solidFill>
                <a:effectLst/>
                <a:latin typeface="+mn-lt"/>
                <a:ea typeface="+mn-ea"/>
                <a:cs typeface="+mn-cs"/>
              </a:rPr>
              <a:t>을 </a:t>
            </a:r>
            <a:r>
              <a:rPr lang="en-US" altLang="ko-KR" sz="1200" b="1" i="0" kern="1200" baseline="0" dirty="0">
                <a:solidFill>
                  <a:schemeClr val="tx1"/>
                </a:solidFill>
                <a:effectLst/>
                <a:latin typeface="+mn-lt"/>
                <a:ea typeface="+mn-ea"/>
                <a:cs typeface="+mn-cs"/>
              </a:rPr>
              <a:t>client</a:t>
            </a:r>
            <a:r>
              <a:rPr lang="ko-KR" altLang="en-US" sz="1200" b="1" i="0" kern="1200" baseline="0" dirty="0">
                <a:solidFill>
                  <a:schemeClr val="tx1"/>
                </a:solidFill>
                <a:effectLst/>
                <a:latin typeface="+mn-lt"/>
                <a:ea typeface="+mn-ea"/>
                <a:cs typeface="+mn-cs"/>
              </a:rPr>
              <a:t>에게 알려줍니다</a:t>
            </a:r>
            <a:r>
              <a:rPr lang="en-US" altLang="ko-KR" sz="1200" b="1" i="0" kern="1200" baseline="0" dirty="0">
                <a:solidFill>
                  <a:schemeClr val="tx1"/>
                </a:solidFill>
                <a:effectLst/>
                <a:latin typeface="+mn-lt"/>
                <a:ea typeface="+mn-ea"/>
                <a:cs typeface="+mn-cs"/>
              </a:rPr>
              <a:t>.</a:t>
            </a:r>
          </a:p>
          <a:p>
            <a:pPr marL="228600" indent="-228600">
              <a:buAutoNum type="arabicPeriod"/>
            </a:pPr>
            <a:r>
              <a:rPr lang="ko-KR" altLang="en-US" sz="1200" b="1" i="0" kern="1200" baseline="0" dirty="0">
                <a:solidFill>
                  <a:schemeClr val="tx1"/>
                </a:solidFill>
                <a:effectLst/>
                <a:latin typeface="+mn-lt"/>
                <a:ea typeface="+mn-ea"/>
                <a:cs typeface="+mn-cs"/>
              </a:rPr>
              <a:t>일반적으로 공유 파일의 모든 조각을 가지고 있는 </a:t>
            </a:r>
            <a:r>
              <a:rPr lang="en-US" altLang="ko-KR" sz="1200" b="1" i="0" kern="1200" baseline="0" dirty="0">
                <a:solidFill>
                  <a:schemeClr val="tx1"/>
                </a:solidFill>
                <a:effectLst/>
                <a:latin typeface="+mn-lt"/>
                <a:ea typeface="+mn-ea"/>
                <a:cs typeface="+mn-cs"/>
              </a:rPr>
              <a:t>peer</a:t>
            </a:r>
            <a:r>
              <a:rPr lang="ko-KR" altLang="en-US" sz="1200" b="1" i="0" kern="1200" baseline="0" dirty="0">
                <a:solidFill>
                  <a:schemeClr val="tx1"/>
                </a:solidFill>
                <a:effectLst/>
                <a:latin typeface="+mn-lt"/>
                <a:ea typeface="+mn-ea"/>
                <a:cs typeface="+mn-cs"/>
              </a:rPr>
              <a:t>를 </a:t>
            </a:r>
            <a:r>
              <a:rPr lang="en-US" altLang="ko-KR" sz="1200" b="1" i="0" kern="1200" baseline="0" dirty="0">
                <a:solidFill>
                  <a:schemeClr val="tx1"/>
                </a:solidFill>
                <a:effectLst/>
                <a:latin typeface="+mn-lt"/>
                <a:ea typeface="+mn-ea"/>
                <a:cs typeface="+mn-cs"/>
              </a:rPr>
              <a:t>seeder</a:t>
            </a:r>
            <a:r>
              <a:rPr lang="ko-KR" altLang="en-US" sz="1200" b="1" i="0" kern="1200" baseline="0" dirty="0">
                <a:solidFill>
                  <a:schemeClr val="tx1"/>
                </a:solidFill>
                <a:effectLst/>
                <a:latin typeface="+mn-lt"/>
                <a:ea typeface="+mn-ea"/>
                <a:cs typeface="+mn-cs"/>
              </a:rPr>
              <a:t>라고 하고</a:t>
            </a:r>
            <a:r>
              <a:rPr lang="en-US" altLang="ko-KR" sz="1200" b="1" i="0" kern="1200" baseline="0" dirty="0">
                <a:solidFill>
                  <a:schemeClr val="tx1"/>
                </a:solidFill>
                <a:effectLst/>
                <a:latin typeface="+mn-lt"/>
                <a:ea typeface="+mn-ea"/>
                <a:cs typeface="+mn-cs"/>
              </a:rPr>
              <a:t>, </a:t>
            </a:r>
            <a:r>
              <a:rPr lang="ko-KR" altLang="en-US" sz="1200" b="1" i="0" kern="1200" baseline="0" dirty="0">
                <a:solidFill>
                  <a:schemeClr val="tx1"/>
                </a:solidFill>
                <a:effectLst/>
                <a:latin typeface="+mn-lt"/>
                <a:ea typeface="+mn-ea"/>
                <a:cs typeface="+mn-cs"/>
              </a:rPr>
              <a:t>일부 조각만을 가지고 있는 </a:t>
            </a:r>
            <a:r>
              <a:rPr lang="en-US" altLang="ko-KR" sz="1200" b="1" i="0" kern="1200" baseline="0" dirty="0">
                <a:solidFill>
                  <a:schemeClr val="tx1"/>
                </a:solidFill>
                <a:effectLst/>
                <a:latin typeface="+mn-lt"/>
                <a:ea typeface="+mn-ea"/>
                <a:cs typeface="+mn-cs"/>
              </a:rPr>
              <a:t>peer</a:t>
            </a:r>
            <a:r>
              <a:rPr lang="ko-KR" altLang="en-US" sz="1200" b="1" i="0" kern="1200" baseline="0" dirty="0">
                <a:solidFill>
                  <a:schemeClr val="tx1"/>
                </a:solidFill>
                <a:effectLst/>
                <a:latin typeface="+mn-lt"/>
                <a:ea typeface="+mn-ea"/>
                <a:cs typeface="+mn-cs"/>
              </a:rPr>
              <a:t>를 </a:t>
            </a:r>
            <a:r>
              <a:rPr lang="en-US" altLang="ko-KR" sz="1200" b="1" i="0" kern="1200" baseline="0" dirty="0" err="1">
                <a:solidFill>
                  <a:schemeClr val="tx1"/>
                </a:solidFill>
                <a:effectLst/>
                <a:latin typeface="+mn-lt"/>
                <a:ea typeface="+mn-ea"/>
                <a:cs typeface="+mn-cs"/>
              </a:rPr>
              <a:t>leecher</a:t>
            </a:r>
            <a:r>
              <a:rPr lang="ko-KR" altLang="en-US" sz="1200" b="1" i="0" kern="1200" baseline="0" dirty="0">
                <a:solidFill>
                  <a:schemeClr val="tx1"/>
                </a:solidFill>
                <a:effectLst/>
                <a:latin typeface="+mn-lt"/>
                <a:ea typeface="+mn-ea"/>
                <a:cs typeface="+mn-cs"/>
              </a:rPr>
              <a:t>라고 부릅니다</a:t>
            </a:r>
            <a:r>
              <a:rPr lang="en-US" altLang="ko-KR" sz="1200" b="1" i="0" kern="1200" baseline="0" dirty="0">
                <a:solidFill>
                  <a:schemeClr val="tx1"/>
                </a:solidFill>
                <a:effectLst/>
                <a:latin typeface="+mn-lt"/>
                <a:ea typeface="+mn-ea"/>
                <a:cs typeface="+mn-cs"/>
              </a:rPr>
              <a:t>.</a:t>
            </a:r>
          </a:p>
          <a:p>
            <a:pPr marL="228600" indent="-228600">
              <a:buAutoNum type="arabicPeriod"/>
            </a:pPr>
            <a:r>
              <a:rPr lang="ko-KR" altLang="en-US" sz="1200" b="1" i="0" kern="1200" baseline="0" dirty="0">
                <a:solidFill>
                  <a:schemeClr val="tx1"/>
                </a:solidFill>
                <a:effectLst/>
                <a:latin typeface="+mn-lt"/>
                <a:ea typeface="+mn-ea"/>
                <a:cs typeface="+mn-cs"/>
              </a:rPr>
              <a:t>클라이언트의 </a:t>
            </a:r>
            <a:r>
              <a:rPr lang="en-US" altLang="ko-KR" sz="1200" b="1" i="0" kern="1200" baseline="0" dirty="0" err="1">
                <a:solidFill>
                  <a:schemeClr val="tx1"/>
                </a:solidFill>
                <a:effectLst/>
                <a:latin typeface="+mn-lt"/>
                <a:ea typeface="+mn-ea"/>
                <a:cs typeface="+mn-cs"/>
              </a:rPr>
              <a:t>BitTorrent</a:t>
            </a:r>
            <a:r>
              <a:rPr lang="ko-KR" altLang="en-US" sz="1200" b="1" i="0" kern="1200" baseline="0" dirty="0">
                <a:solidFill>
                  <a:schemeClr val="tx1"/>
                </a:solidFill>
                <a:effectLst/>
                <a:latin typeface="+mn-lt"/>
                <a:ea typeface="+mn-ea"/>
                <a:cs typeface="+mn-cs"/>
              </a:rPr>
              <a:t>는 파일 </a:t>
            </a:r>
            <a:r>
              <a:rPr lang="en-US" altLang="ko-KR" sz="1200" b="1" i="0" kern="1200" baseline="0" dirty="0">
                <a:solidFill>
                  <a:schemeClr val="tx1"/>
                </a:solidFill>
                <a:effectLst/>
                <a:latin typeface="+mn-lt"/>
                <a:ea typeface="+mn-ea"/>
                <a:cs typeface="+mn-cs"/>
              </a:rPr>
              <a:t>A</a:t>
            </a:r>
            <a:r>
              <a:rPr lang="ko-KR" altLang="en-US" sz="1200" b="1" i="0" kern="1200" baseline="0" dirty="0">
                <a:solidFill>
                  <a:schemeClr val="tx1"/>
                </a:solidFill>
                <a:effectLst/>
                <a:latin typeface="+mn-lt"/>
                <a:ea typeface="+mn-ea"/>
                <a:cs typeface="+mn-cs"/>
              </a:rPr>
              <a:t>의 조각들을 가지고 있는 </a:t>
            </a:r>
            <a:r>
              <a:rPr lang="en-US" altLang="ko-KR" sz="1200" b="1" i="0" kern="1200" baseline="0" dirty="0">
                <a:solidFill>
                  <a:schemeClr val="tx1"/>
                </a:solidFill>
                <a:effectLst/>
                <a:latin typeface="+mn-lt"/>
                <a:ea typeface="+mn-ea"/>
                <a:cs typeface="+mn-cs"/>
              </a:rPr>
              <a:t>peers</a:t>
            </a:r>
            <a:r>
              <a:rPr lang="ko-KR" altLang="en-US" sz="1200" b="1" i="0" kern="1200" baseline="0" dirty="0">
                <a:solidFill>
                  <a:schemeClr val="tx1"/>
                </a:solidFill>
                <a:effectLst/>
                <a:latin typeface="+mn-lt"/>
                <a:ea typeface="+mn-ea"/>
                <a:cs typeface="+mn-cs"/>
              </a:rPr>
              <a:t>과 통신하여 파일 </a:t>
            </a:r>
            <a:r>
              <a:rPr lang="en-US" altLang="ko-KR" sz="1200" b="1" i="0" kern="1200" baseline="0" dirty="0">
                <a:solidFill>
                  <a:schemeClr val="tx1"/>
                </a:solidFill>
                <a:effectLst/>
                <a:latin typeface="+mn-lt"/>
                <a:ea typeface="+mn-ea"/>
                <a:cs typeface="+mn-cs"/>
              </a:rPr>
              <a:t>A</a:t>
            </a:r>
            <a:r>
              <a:rPr lang="ko-KR" altLang="en-US" sz="1200" b="1" i="0" kern="1200" baseline="0" dirty="0">
                <a:solidFill>
                  <a:schemeClr val="tx1"/>
                </a:solidFill>
                <a:effectLst/>
                <a:latin typeface="+mn-lt"/>
                <a:ea typeface="+mn-ea"/>
                <a:cs typeface="+mn-cs"/>
              </a:rPr>
              <a:t>의 모든 조각을 </a:t>
            </a:r>
            <a:r>
              <a:rPr lang="ko-KR" altLang="en-US" sz="1200" b="1" i="0" kern="1200" baseline="0" dirty="0" err="1">
                <a:solidFill>
                  <a:schemeClr val="tx1"/>
                </a:solidFill>
                <a:effectLst/>
                <a:latin typeface="+mn-lt"/>
                <a:ea typeface="+mn-ea"/>
                <a:cs typeface="+mn-cs"/>
              </a:rPr>
              <a:t>다운로드합니다</a:t>
            </a:r>
            <a:r>
              <a:rPr lang="en-US" altLang="ko-KR" sz="1200" b="1" i="0" kern="1200" baseline="0" dirty="0">
                <a:solidFill>
                  <a:schemeClr val="tx1"/>
                </a:solidFill>
                <a:effectLst/>
                <a:latin typeface="+mn-lt"/>
                <a:ea typeface="+mn-ea"/>
                <a:cs typeface="+mn-cs"/>
              </a:rPr>
              <a:t>.</a:t>
            </a:r>
          </a:p>
          <a:p>
            <a:pPr marL="228600" indent="-228600">
              <a:buAutoNum type="arabicPeriod"/>
            </a:pPr>
            <a:r>
              <a:rPr lang="ko-KR" altLang="en-US" sz="1200" b="1" i="0" kern="1200" baseline="0" dirty="0">
                <a:solidFill>
                  <a:schemeClr val="tx1"/>
                </a:solidFill>
                <a:effectLst/>
                <a:latin typeface="+mn-lt"/>
                <a:ea typeface="+mn-ea"/>
                <a:cs typeface="+mn-cs"/>
              </a:rPr>
              <a:t>물론</a:t>
            </a:r>
            <a:r>
              <a:rPr lang="en-US" altLang="ko-KR" sz="1200" b="1" i="0" kern="1200" baseline="0" dirty="0">
                <a:solidFill>
                  <a:schemeClr val="tx1"/>
                </a:solidFill>
                <a:effectLst/>
                <a:latin typeface="+mn-lt"/>
                <a:ea typeface="+mn-ea"/>
                <a:cs typeface="+mn-cs"/>
              </a:rPr>
              <a:t>, client</a:t>
            </a:r>
            <a:r>
              <a:rPr lang="ko-KR" altLang="en-US" sz="1200" b="1" i="0" kern="1200" baseline="0" dirty="0">
                <a:solidFill>
                  <a:schemeClr val="tx1"/>
                </a:solidFill>
                <a:effectLst/>
                <a:latin typeface="+mn-lt"/>
                <a:ea typeface="+mn-ea"/>
                <a:cs typeface="+mn-cs"/>
              </a:rPr>
              <a:t>는 </a:t>
            </a:r>
            <a:r>
              <a:rPr lang="en-US" altLang="ko-KR" sz="1200" b="1" i="0" kern="1200" baseline="0" dirty="0">
                <a:solidFill>
                  <a:schemeClr val="tx1"/>
                </a:solidFill>
                <a:effectLst/>
                <a:latin typeface="+mn-lt"/>
                <a:ea typeface="+mn-ea"/>
                <a:cs typeface="+mn-cs"/>
              </a:rPr>
              <a:t>peers</a:t>
            </a:r>
            <a:r>
              <a:rPr lang="ko-KR" altLang="en-US" sz="1200" b="1" i="0" kern="1200" baseline="0" dirty="0">
                <a:solidFill>
                  <a:schemeClr val="tx1"/>
                </a:solidFill>
                <a:effectLst/>
                <a:latin typeface="+mn-lt"/>
                <a:ea typeface="+mn-ea"/>
                <a:cs typeface="+mn-cs"/>
              </a:rPr>
              <a:t>로부터 파일 조각들을 다운로드 받는 동시에</a:t>
            </a:r>
            <a:r>
              <a:rPr lang="en-US" altLang="ko-KR" sz="1200" b="1" i="0" kern="1200" baseline="0" dirty="0">
                <a:solidFill>
                  <a:schemeClr val="tx1"/>
                </a:solidFill>
                <a:effectLst/>
                <a:latin typeface="+mn-lt"/>
                <a:ea typeface="+mn-ea"/>
                <a:cs typeface="+mn-cs"/>
              </a:rPr>
              <a:t>, </a:t>
            </a:r>
            <a:r>
              <a:rPr lang="ko-KR" altLang="en-US" sz="1200" b="1" i="0" kern="1200" baseline="0" dirty="0">
                <a:solidFill>
                  <a:schemeClr val="tx1"/>
                </a:solidFill>
                <a:effectLst/>
                <a:latin typeface="+mn-lt"/>
                <a:ea typeface="+mn-ea"/>
                <a:cs typeface="+mn-cs"/>
              </a:rPr>
              <a:t>파일 조각들을 또 다른 </a:t>
            </a:r>
            <a:r>
              <a:rPr lang="en-US" altLang="ko-KR" sz="1200" b="1" i="0" kern="1200" baseline="0" dirty="0">
                <a:solidFill>
                  <a:schemeClr val="tx1"/>
                </a:solidFill>
                <a:effectLst/>
                <a:latin typeface="+mn-lt"/>
                <a:ea typeface="+mn-ea"/>
                <a:cs typeface="+mn-cs"/>
              </a:rPr>
              <a:t>client</a:t>
            </a:r>
            <a:r>
              <a:rPr lang="ko-KR" altLang="en-US" sz="1200" b="1" i="0" kern="1200" baseline="0" dirty="0">
                <a:solidFill>
                  <a:schemeClr val="tx1"/>
                </a:solidFill>
                <a:effectLst/>
                <a:latin typeface="+mn-lt"/>
                <a:ea typeface="+mn-ea"/>
                <a:cs typeface="+mn-cs"/>
              </a:rPr>
              <a:t>에게 공유하는 </a:t>
            </a:r>
            <a:r>
              <a:rPr lang="en-US" altLang="ko-KR" sz="1200" b="1" i="0" kern="1200" baseline="0" dirty="0">
                <a:solidFill>
                  <a:schemeClr val="tx1"/>
                </a:solidFill>
                <a:effectLst/>
                <a:latin typeface="+mn-lt"/>
                <a:ea typeface="+mn-ea"/>
                <a:cs typeface="+mn-cs"/>
              </a:rPr>
              <a:t>peer</a:t>
            </a:r>
            <a:r>
              <a:rPr lang="ko-KR" altLang="en-US" sz="1200" b="1" i="0" kern="1200" baseline="0" dirty="0">
                <a:solidFill>
                  <a:schemeClr val="tx1"/>
                </a:solidFill>
                <a:effectLst/>
                <a:latin typeface="+mn-lt"/>
                <a:ea typeface="+mn-ea"/>
                <a:cs typeface="+mn-cs"/>
              </a:rPr>
              <a:t>가 됩니다</a:t>
            </a:r>
            <a:r>
              <a:rPr lang="en-US" altLang="ko-KR" sz="1200" b="1" i="0" kern="1200" baseline="0" dirty="0">
                <a:solidFill>
                  <a:schemeClr val="tx1"/>
                </a:solidFill>
                <a:effectLst/>
                <a:latin typeface="+mn-lt"/>
                <a:ea typeface="+mn-ea"/>
                <a:cs typeface="+mn-cs"/>
              </a:rPr>
              <a:t>.</a:t>
            </a:r>
          </a:p>
          <a:p>
            <a:pPr marL="228600" indent="-228600">
              <a:buAutoNum type="arabicPeriod"/>
            </a:pPr>
            <a:r>
              <a:rPr lang="ko-KR" altLang="en-US" sz="1200" b="1" i="0" kern="1200" baseline="0" dirty="0">
                <a:solidFill>
                  <a:schemeClr val="tx1"/>
                </a:solidFill>
                <a:effectLst/>
                <a:latin typeface="+mn-lt"/>
                <a:ea typeface="+mn-ea"/>
                <a:cs typeface="+mn-cs"/>
              </a:rPr>
              <a:t>따라서</a:t>
            </a:r>
            <a:r>
              <a:rPr lang="en-US" altLang="ko-KR" sz="1200" b="1" i="0" kern="1200" baseline="0" dirty="0">
                <a:solidFill>
                  <a:schemeClr val="tx1"/>
                </a:solidFill>
                <a:effectLst/>
                <a:latin typeface="+mn-lt"/>
                <a:ea typeface="+mn-ea"/>
                <a:cs typeface="+mn-cs"/>
              </a:rPr>
              <a:t>, </a:t>
            </a:r>
            <a:r>
              <a:rPr lang="en-US" altLang="ko-KR" sz="1200" b="1" i="0" kern="1200" baseline="0" dirty="0" err="1">
                <a:solidFill>
                  <a:schemeClr val="tx1"/>
                </a:solidFill>
                <a:effectLst/>
                <a:latin typeface="+mn-lt"/>
                <a:ea typeface="+mn-ea"/>
                <a:cs typeface="+mn-cs"/>
              </a:rPr>
              <a:t>BitTorrent</a:t>
            </a:r>
            <a:r>
              <a:rPr lang="ko-KR" altLang="en-US" sz="1200" b="1" i="0" kern="1200" baseline="0" dirty="0">
                <a:solidFill>
                  <a:schemeClr val="tx1"/>
                </a:solidFill>
                <a:effectLst/>
                <a:latin typeface="+mn-lt"/>
                <a:ea typeface="+mn-ea"/>
                <a:cs typeface="+mn-cs"/>
              </a:rPr>
              <a:t>는 양방향으로 </a:t>
            </a:r>
            <a:r>
              <a:rPr lang="en-US" altLang="ko-KR" sz="1200" b="1" i="0" kern="1200" baseline="0" dirty="0">
                <a:solidFill>
                  <a:schemeClr val="tx1"/>
                </a:solidFill>
                <a:effectLst/>
                <a:latin typeface="+mn-lt"/>
                <a:ea typeface="+mn-ea"/>
                <a:cs typeface="+mn-cs"/>
              </a:rPr>
              <a:t>sharing </a:t>
            </a:r>
            <a:r>
              <a:rPr lang="ko-KR" altLang="en-US" sz="1200" b="1" i="0" kern="1200" baseline="0" dirty="0">
                <a:solidFill>
                  <a:schemeClr val="tx1"/>
                </a:solidFill>
                <a:effectLst/>
                <a:latin typeface="+mn-lt"/>
                <a:ea typeface="+mn-ea"/>
                <a:cs typeface="+mn-cs"/>
              </a:rPr>
              <a:t>하는 방식이라고 할 수 있습니다</a:t>
            </a:r>
            <a:r>
              <a:rPr lang="en-US" altLang="ko-KR" sz="1200" b="1" i="0" kern="1200" baseline="0" dirty="0">
                <a:solidFill>
                  <a:schemeClr val="tx1"/>
                </a:solidFill>
                <a:effectLst/>
                <a:latin typeface="+mn-lt"/>
                <a:ea typeface="+mn-ea"/>
                <a:cs typeface="+mn-cs"/>
              </a:rPr>
              <a:t>.</a:t>
            </a:r>
          </a:p>
          <a:p>
            <a:pPr marL="0" indent="0">
              <a:buNone/>
            </a:pPr>
            <a:r>
              <a:rPr lang="ko-KR" altLang="en-US" sz="1200" b="1" i="0" kern="1200" baseline="0" dirty="0">
                <a:solidFill>
                  <a:schemeClr val="tx1"/>
                </a:solidFill>
                <a:effectLst/>
                <a:latin typeface="+mn-lt"/>
                <a:ea typeface="+mn-ea"/>
                <a:cs typeface="+mn-cs"/>
              </a:rPr>
              <a:t> </a:t>
            </a:r>
            <a:endParaRPr lang="en-US" altLang="ko-KR" sz="1200" b="1" i="0" kern="1200" baseline="0" dirty="0">
              <a:solidFill>
                <a:schemeClr val="tx1"/>
              </a:solidFill>
              <a:effectLst/>
              <a:latin typeface="+mn-lt"/>
              <a:ea typeface="+mn-ea"/>
              <a:cs typeface="+mn-cs"/>
            </a:endParaRPr>
          </a:p>
          <a:p>
            <a:pPr marL="0" indent="0">
              <a:buNone/>
            </a:pPr>
            <a:r>
              <a:rPr lang="ko-KR" altLang="en-US" sz="1200" b="1" i="0" kern="1200" baseline="0" dirty="0">
                <a:solidFill>
                  <a:schemeClr val="tx1"/>
                </a:solidFill>
                <a:effectLst/>
                <a:latin typeface="+mn-lt"/>
                <a:ea typeface="+mn-ea"/>
                <a:cs typeface="+mn-cs"/>
              </a:rPr>
              <a:t>여기서 핵심은 </a:t>
            </a:r>
            <a:r>
              <a:rPr lang="en-US" altLang="ko-KR" sz="1200" b="1" i="0" kern="1200" baseline="0" dirty="0" err="1">
                <a:solidFill>
                  <a:schemeClr val="tx1"/>
                </a:solidFill>
                <a:effectLst/>
                <a:latin typeface="+mn-lt"/>
                <a:ea typeface="+mn-ea"/>
                <a:cs typeface="+mn-cs"/>
              </a:rPr>
              <a:t>BitTorrent</a:t>
            </a:r>
            <a:r>
              <a:rPr lang="ko-KR" altLang="en-US" sz="1200" b="1" i="0" kern="1200" baseline="0" dirty="0">
                <a:solidFill>
                  <a:schemeClr val="tx1"/>
                </a:solidFill>
                <a:effectLst/>
                <a:latin typeface="+mn-lt"/>
                <a:ea typeface="+mn-ea"/>
                <a:cs typeface="+mn-cs"/>
              </a:rPr>
              <a:t>가 중앙에서 </a:t>
            </a:r>
            <a:r>
              <a:rPr lang="ko-KR" altLang="en-US" sz="1200" b="1" i="0" kern="1200" baseline="0" dirty="0" err="1">
                <a:solidFill>
                  <a:schemeClr val="tx1"/>
                </a:solidFill>
                <a:effectLst/>
                <a:latin typeface="+mn-lt"/>
                <a:ea typeface="+mn-ea"/>
                <a:cs typeface="+mn-cs"/>
              </a:rPr>
              <a:t>컨텐츠를</a:t>
            </a:r>
            <a:r>
              <a:rPr lang="ko-KR" altLang="en-US" sz="1200" b="1" i="0" kern="1200" baseline="0" dirty="0">
                <a:solidFill>
                  <a:schemeClr val="tx1"/>
                </a:solidFill>
                <a:effectLst/>
                <a:latin typeface="+mn-lt"/>
                <a:ea typeface="+mn-ea"/>
                <a:cs typeface="+mn-cs"/>
              </a:rPr>
              <a:t> </a:t>
            </a:r>
            <a:r>
              <a:rPr lang="ko-KR" altLang="en-US" sz="1200" b="1" i="0" kern="1200" baseline="0" dirty="0" err="1">
                <a:solidFill>
                  <a:schemeClr val="tx1"/>
                </a:solidFill>
                <a:effectLst/>
                <a:latin typeface="+mn-lt"/>
                <a:ea typeface="+mn-ea"/>
                <a:cs typeface="+mn-cs"/>
              </a:rPr>
              <a:t>내려받는</a:t>
            </a:r>
            <a:r>
              <a:rPr lang="ko-KR" altLang="en-US" sz="1200" b="1" i="0" kern="1200" baseline="0" dirty="0">
                <a:solidFill>
                  <a:schemeClr val="tx1"/>
                </a:solidFill>
                <a:effectLst/>
                <a:latin typeface="+mn-lt"/>
                <a:ea typeface="+mn-ea"/>
                <a:cs typeface="+mn-cs"/>
              </a:rPr>
              <a:t> 방식이 아닌 여기저기 흩어져있는 </a:t>
            </a:r>
            <a:r>
              <a:rPr lang="en-US" altLang="ko-KR" sz="1200" b="1" i="0" kern="1200" baseline="0" dirty="0">
                <a:solidFill>
                  <a:schemeClr val="tx1"/>
                </a:solidFill>
                <a:effectLst/>
                <a:latin typeface="+mn-lt"/>
                <a:ea typeface="+mn-ea"/>
                <a:cs typeface="+mn-cs"/>
              </a:rPr>
              <a:t>peers</a:t>
            </a:r>
            <a:r>
              <a:rPr lang="ko-KR" altLang="en-US" sz="1200" b="1" i="0" kern="1200" baseline="0" dirty="0">
                <a:solidFill>
                  <a:schemeClr val="tx1"/>
                </a:solidFill>
                <a:effectLst/>
                <a:latin typeface="+mn-lt"/>
                <a:ea typeface="+mn-ea"/>
                <a:cs typeface="+mn-cs"/>
              </a:rPr>
              <a:t>로부터 </a:t>
            </a:r>
            <a:r>
              <a:rPr lang="ko-KR" altLang="en-US" sz="1200" b="1" i="0" kern="1200" baseline="0" dirty="0" err="1">
                <a:solidFill>
                  <a:schemeClr val="tx1"/>
                </a:solidFill>
                <a:effectLst/>
                <a:latin typeface="+mn-lt"/>
                <a:ea typeface="+mn-ea"/>
                <a:cs typeface="+mn-cs"/>
              </a:rPr>
              <a:t>컨텐츠를</a:t>
            </a:r>
            <a:r>
              <a:rPr lang="ko-KR" altLang="en-US" sz="1200" b="1" i="0" kern="1200" baseline="0" dirty="0">
                <a:solidFill>
                  <a:schemeClr val="tx1"/>
                </a:solidFill>
                <a:effectLst/>
                <a:latin typeface="+mn-lt"/>
                <a:ea typeface="+mn-ea"/>
                <a:cs typeface="+mn-cs"/>
              </a:rPr>
              <a:t> </a:t>
            </a:r>
            <a:r>
              <a:rPr lang="ko-KR" altLang="en-US" sz="1200" b="1" i="0" kern="1200" baseline="0" dirty="0" err="1">
                <a:solidFill>
                  <a:schemeClr val="tx1"/>
                </a:solidFill>
                <a:effectLst/>
                <a:latin typeface="+mn-lt"/>
                <a:ea typeface="+mn-ea"/>
                <a:cs typeface="+mn-cs"/>
              </a:rPr>
              <a:t>내려받는</a:t>
            </a:r>
            <a:r>
              <a:rPr lang="ko-KR" altLang="en-US" sz="1200" b="1" i="0" kern="1200" baseline="0" dirty="0">
                <a:solidFill>
                  <a:schemeClr val="tx1"/>
                </a:solidFill>
                <a:effectLst/>
                <a:latin typeface="+mn-lt"/>
                <a:ea typeface="+mn-ea"/>
                <a:cs typeface="+mn-cs"/>
              </a:rPr>
              <a:t> </a:t>
            </a:r>
            <a:r>
              <a:rPr lang="ko-KR" altLang="en-US" sz="1200" b="1" i="0" kern="1200" baseline="0" dirty="0" err="1">
                <a:solidFill>
                  <a:schemeClr val="tx1"/>
                </a:solidFill>
                <a:effectLst/>
                <a:latin typeface="+mn-lt"/>
                <a:ea typeface="+mn-ea"/>
                <a:cs typeface="+mn-cs"/>
              </a:rPr>
              <a:t>분산형</a:t>
            </a:r>
            <a:r>
              <a:rPr lang="ko-KR" altLang="en-US" sz="1200" b="1" i="0" kern="1200" baseline="0" dirty="0">
                <a:solidFill>
                  <a:schemeClr val="tx1"/>
                </a:solidFill>
                <a:effectLst/>
                <a:latin typeface="+mn-lt"/>
                <a:ea typeface="+mn-ea"/>
                <a:cs typeface="+mn-cs"/>
              </a:rPr>
              <a:t> 방식인 것을 알 수 있습니다</a:t>
            </a:r>
            <a:r>
              <a:rPr lang="en-US" altLang="ko-KR" sz="1200" b="1" i="0" kern="1200" baseline="0" dirty="0">
                <a:solidFill>
                  <a:schemeClr val="tx1"/>
                </a:solidFill>
                <a:effectLst/>
                <a:latin typeface="+mn-lt"/>
                <a:ea typeface="+mn-ea"/>
                <a:cs typeface="+mn-cs"/>
              </a:rPr>
              <a:t>. </a:t>
            </a:r>
            <a:endParaRPr lang="en-US" altLang="ko-KR" sz="1200" b="1" i="0" kern="1200" dirty="0">
              <a:solidFill>
                <a:schemeClr val="tx1"/>
              </a:solidFill>
              <a:effectLst/>
              <a:latin typeface="+mn-lt"/>
              <a:ea typeface="+mn-ea"/>
              <a:cs typeface="+mn-cs"/>
            </a:endParaRPr>
          </a:p>
          <a:p>
            <a:endParaRPr lang="en-US" altLang="ko-KR" sz="1200" b="1" i="0" kern="1200" dirty="0">
              <a:solidFill>
                <a:schemeClr val="tx1"/>
              </a:solidFill>
              <a:effectLst/>
              <a:latin typeface="+mn-lt"/>
              <a:ea typeface="+mn-ea"/>
              <a:cs typeface="+mn-cs"/>
            </a:endParaRPr>
          </a:p>
          <a:p>
            <a:endParaRPr lang="en-US" altLang="ko-KR" sz="1200" b="1" i="0" kern="1200" dirty="0">
              <a:solidFill>
                <a:schemeClr val="tx1"/>
              </a:solidFill>
              <a:effectLst/>
              <a:latin typeface="+mn-lt"/>
              <a:ea typeface="+mn-ea"/>
              <a:cs typeface="+mn-cs"/>
            </a:endParaRPr>
          </a:p>
          <a:p>
            <a:endParaRPr lang="en-US" altLang="ko-KR" sz="1200" b="1" i="0" kern="1200" dirty="0">
              <a:solidFill>
                <a:schemeClr val="tx1"/>
              </a:solidFill>
              <a:effectLst/>
              <a:latin typeface="+mn-lt"/>
              <a:ea typeface="+mn-ea"/>
              <a:cs typeface="+mn-cs"/>
            </a:endParaRPr>
          </a:p>
          <a:p>
            <a:r>
              <a:rPr lang="en-US" altLang="ko-KR" sz="1200" b="1" i="0" kern="1200" dirty="0">
                <a:solidFill>
                  <a:srgbClr val="FF0000"/>
                </a:solidFill>
                <a:effectLst/>
                <a:latin typeface="+mn-lt"/>
                <a:ea typeface="+mn-ea"/>
                <a:cs typeface="+mn-cs"/>
              </a:rPr>
              <a:t>//</a:t>
            </a:r>
            <a:r>
              <a:rPr lang="ko-KR" altLang="en-US" sz="1200" b="1" i="0" kern="1200" dirty="0">
                <a:solidFill>
                  <a:srgbClr val="FF0000"/>
                </a:solidFill>
                <a:effectLst/>
                <a:latin typeface="+mn-lt"/>
                <a:ea typeface="+mn-ea"/>
                <a:cs typeface="+mn-cs"/>
              </a:rPr>
              <a:t>여기서부터 아래는 대사가 아닌 정보 메모한 것</a:t>
            </a:r>
            <a:r>
              <a:rPr lang="en-US" altLang="ko-KR" sz="1200" b="1" i="0" kern="1200" dirty="0">
                <a:solidFill>
                  <a:srgbClr val="FF0000"/>
                </a:solidFill>
                <a:effectLst/>
                <a:latin typeface="+mn-lt"/>
                <a:ea typeface="+mn-ea"/>
                <a:cs typeface="+mn-cs"/>
              </a:rPr>
              <a:t>.</a:t>
            </a:r>
          </a:p>
          <a:p>
            <a:endParaRPr lang="en-US" altLang="ko-KR" sz="1200" b="1" i="0" kern="1200" dirty="0">
              <a:solidFill>
                <a:schemeClr val="tx1"/>
              </a:solidFill>
              <a:effectLst/>
              <a:latin typeface="+mn-lt"/>
              <a:ea typeface="+mn-ea"/>
              <a:cs typeface="+mn-cs"/>
            </a:endParaRPr>
          </a:p>
          <a:p>
            <a:r>
              <a:rPr lang="en-US" altLang="ko-KR" sz="1200" b="1" i="0" kern="1200" dirty="0">
                <a:solidFill>
                  <a:schemeClr val="tx1"/>
                </a:solidFill>
                <a:effectLst/>
                <a:latin typeface="+mn-lt"/>
                <a:ea typeface="+mn-ea"/>
                <a:cs typeface="+mn-cs"/>
              </a:rPr>
              <a:t>1) Piece</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공유 파일의 </a:t>
            </a:r>
            <a:r>
              <a:rPr lang="ko-KR" altLang="en-US" sz="1200" b="0" i="0" kern="1200" dirty="0" err="1">
                <a:solidFill>
                  <a:schemeClr val="tx1"/>
                </a:solidFill>
                <a:effectLst/>
                <a:latin typeface="+mn-lt"/>
                <a:ea typeface="+mn-ea"/>
                <a:cs typeface="+mn-cs"/>
              </a:rPr>
              <a:t>한조각</a:t>
            </a:r>
            <a:r>
              <a:rPr lang="ko-KR" altLang="en-US" sz="1200" b="0" i="0" kern="1200" dirty="0">
                <a:solidFill>
                  <a:schemeClr val="tx1"/>
                </a:solidFill>
                <a:effectLst/>
                <a:latin typeface="+mn-lt"/>
                <a:ea typeface="+mn-ea"/>
                <a:cs typeface="+mn-cs"/>
              </a:rPr>
              <a:t> 의미함</a:t>
            </a: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토렌트는</a:t>
            </a:r>
            <a:r>
              <a:rPr lang="ko-KR" altLang="en-US" sz="1200" b="0" i="0" kern="1200" dirty="0">
                <a:solidFill>
                  <a:schemeClr val="tx1"/>
                </a:solidFill>
                <a:effectLst/>
                <a:latin typeface="+mn-lt"/>
                <a:ea typeface="+mn-ea"/>
                <a:cs typeface="+mn-cs"/>
              </a:rPr>
              <a:t> 하나 파일을 </a:t>
            </a:r>
            <a:r>
              <a:rPr lang="ko-KR" altLang="en-US" sz="1200" b="0" i="0" kern="1200" dirty="0" err="1">
                <a:solidFill>
                  <a:schemeClr val="tx1"/>
                </a:solidFill>
                <a:effectLst/>
                <a:latin typeface="+mn-lt"/>
                <a:ea typeface="+mn-ea"/>
                <a:cs typeface="+mn-cs"/>
              </a:rPr>
              <a:t>여러개의</a:t>
            </a:r>
            <a:r>
              <a:rPr lang="ko-KR" altLang="en-US" sz="1200" b="0" i="0" kern="1200" dirty="0">
                <a:solidFill>
                  <a:schemeClr val="tx1"/>
                </a:solidFill>
                <a:effectLst/>
                <a:latin typeface="+mn-lt"/>
                <a:ea typeface="+mn-ea"/>
                <a:cs typeface="+mn-cs"/>
              </a:rPr>
              <a:t> 조각으로 나누고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조각단위로 공유함</a:t>
            </a: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조각의 크기는 </a:t>
            </a:r>
            <a:r>
              <a:rPr lang="ko-KR" altLang="en-US" sz="1200" b="0" i="0" kern="1200" dirty="0" err="1">
                <a:solidFill>
                  <a:schemeClr val="tx1"/>
                </a:solidFill>
                <a:effectLst/>
                <a:latin typeface="+mn-lt"/>
                <a:ea typeface="+mn-ea"/>
                <a:cs typeface="+mn-cs"/>
              </a:rPr>
              <a:t>토렌트</a:t>
            </a:r>
            <a:r>
              <a:rPr lang="ko-KR" altLang="en-US" sz="1200" b="0" i="0" kern="1200" dirty="0">
                <a:solidFill>
                  <a:schemeClr val="tx1"/>
                </a:solidFill>
                <a:effectLst/>
                <a:latin typeface="+mn-lt"/>
                <a:ea typeface="+mn-ea"/>
                <a:cs typeface="+mn-cs"/>
              </a:rPr>
              <a:t> 생성시 설정할 수 있음</a:t>
            </a:r>
          </a:p>
          <a:p>
            <a:r>
              <a:rPr lang="ko-KR" altLang="en-US" sz="1200" b="0" i="0" kern="1200" dirty="0">
                <a:solidFill>
                  <a:schemeClr val="tx1"/>
                </a:solidFill>
                <a:effectLst/>
                <a:latin typeface="+mn-lt"/>
                <a:ea typeface="+mn-ea"/>
                <a:cs typeface="+mn-cs"/>
              </a:rPr>
              <a:t> </a:t>
            </a:r>
          </a:p>
          <a:p>
            <a:r>
              <a:rPr lang="en-US" altLang="ko-KR" sz="1200" b="1" i="0" kern="1200" dirty="0">
                <a:solidFill>
                  <a:schemeClr val="tx1"/>
                </a:solidFill>
                <a:effectLst/>
                <a:latin typeface="+mn-lt"/>
                <a:ea typeface="+mn-ea"/>
                <a:cs typeface="+mn-cs"/>
              </a:rPr>
              <a:t>2) Seeder :</a:t>
            </a:r>
            <a:r>
              <a:rPr lang="ko-KR" altLang="en-US" sz="1200" b="0" i="0" kern="1200" dirty="0">
                <a:solidFill>
                  <a:schemeClr val="tx1"/>
                </a:solidFill>
                <a:effectLst/>
                <a:latin typeface="+mn-lt"/>
                <a:ea typeface="+mn-ea"/>
                <a:cs typeface="+mn-cs"/>
              </a:rPr>
              <a:t> 공유 파일의 모든 조각을 가지고 있는 클라이언트</a:t>
            </a:r>
          </a:p>
          <a:p>
            <a:r>
              <a:rPr lang="ko-KR" altLang="en-US" sz="1200" b="0" i="0" kern="1200" dirty="0">
                <a:solidFill>
                  <a:schemeClr val="tx1"/>
                </a:solidFill>
                <a:effectLst/>
                <a:latin typeface="+mn-lt"/>
                <a:ea typeface="+mn-ea"/>
                <a:cs typeface="+mn-cs"/>
              </a:rPr>
              <a:t> </a:t>
            </a:r>
          </a:p>
          <a:p>
            <a:r>
              <a:rPr lang="en-US" altLang="ko-KR" sz="1200" b="1" i="0" kern="1200" dirty="0">
                <a:solidFill>
                  <a:schemeClr val="tx1"/>
                </a:solidFill>
                <a:effectLst/>
                <a:latin typeface="+mn-lt"/>
                <a:ea typeface="+mn-ea"/>
                <a:cs typeface="+mn-cs"/>
              </a:rPr>
              <a:t>3) </a:t>
            </a:r>
            <a:r>
              <a:rPr lang="en-US" altLang="ko-KR" sz="1200" b="1" i="0" kern="1200" dirty="0" err="1">
                <a:solidFill>
                  <a:schemeClr val="tx1"/>
                </a:solidFill>
                <a:effectLst/>
                <a:latin typeface="+mn-lt"/>
                <a:ea typeface="+mn-ea"/>
                <a:cs typeface="+mn-cs"/>
              </a:rPr>
              <a:t>Leecher</a:t>
            </a:r>
            <a:r>
              <a:rPr lang="en-US" altLang="ko-KR" sz="1200" b="1"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 공유 파일의 일부 조각만 가지고 있는 클라이언트</a:t>
            </a:r>
          </a:p>
          <a:p>
            <a:r>
              <a:rPr lang="ko-KR" altLang="en-US" sz="1200" b="0" i="0" kern="1200" dirty="0">
                <a:solidFill>
                  <a:schemeClr val="tx1"/>
                </a:solidFill>
                <a:effectLst/>
                <a:latin typeface="+mn-lt"/>
                <a:ea typeface="+mn-ea"/>
                <a:cs typeface="+mn-cs"/>
              </a:rPr>
              <a:t> </a:t>
            </a:r>
          </a:p>
          <a:p>
            <a:r>
              <a:rPr lang="en-US" altLang="ko-KR" sz="1200" b="1" i="0" kern="1200" dirty="0">
                <a:solidFill>
                  <a:schemeClr val="tx1"/>
                </a:solidFill>
                <a:effectLst/>
                <a:latin typeface="+mn-lt"/>
                <a:ea typeface="+mn-ea"/>
                <a:cs typeface="+mn-cs"/>
              </a:rPr>
              <a:t>4) Peer :</a:t>
            </a:r>
            <a:r>
              <a:rPr lang="ko-KR" altLang="en-US" sz="1200" b="0" i="0" kern="1200" dirty="0">
                <a:solidFill>
                  <a:schemeClr val="tx1"/>
                </a:solidFill>
                <a:effectLst/>
                <a:latin typeface="+mn-lt"/>
                <a:ea typeface="+mn-ea"/>
                <a:cs typeface="+mn-cs"/>
              </a:rPr>
              <a:t> </a:t>
            </a:r>
            <a:r>
              <a:rPr lang="en-US" altLang="ko-KR" sz="1200" b="0" i="0" kern="1200" dirty="0">
                <a:solidFill>
                  <a:schemeClr val="tx1"/>
                </a:solidFill>
                <a:effectLst/>
                <a:latin typeface="+mn-lt"/>
                <a:ea typeface="+mn-ea"/>
                <a:cs typeface="+mn-cs"/>
              </a:rPr>
              <a:t>Seeder </a:t>
            </a:r>
            <a:r>
              <a:rPr lang="ko-KR" altLang="en-US" sz="1200" b="0" i="0" kern="1200" dirty="0">
                <a:solidFill>
                  <a:schemeClr val="tx1"/>
                </a:solidFill>
                <a:effectLst/>
                <a:latin typeface="+mn-lt"/>
                <a:ea typeface="+mn-ea"/>
                <a:cs typeface="+mn-cs"/>
              </a:rPr>
              <a:t>와 </a:t>
            </a:r>
            <a:r>
              <a:rPr lang="en-US" altLang="ko-KR" sz="1200" b="0" i="0" kern="1200" dirty="0" err="1">
                <a:solidFill>
                  <a:schemeClr val="tx1"/>
                </a:solidFill>
                <a:effectLst/>
                <a:latin typeface="+mn-lt"/>
                <a:ea typeface="+mn-ea"/>
                <a:cs typeface="+mn-cs"/>
              </a:rPr>
              <a:t>Leecher</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를 총칭</a:t>
            </a:r>
          </a:p>
          <a:p>
            <a:r>
              <a:rPr lang="ko-KR" altLang="en-US" sz="1200" b="0" i="0" kern="1200" dirty="0">
                <a:solidFill>
                  <a:schemeClr val="tx1"/>
                </a:solidFill>
                <a:effectLst/>
                <a:latin typeface="+mn-lt"/>
                <a:ea typeface="+mn-ea"/>
                <a:cs typeface="+mn-cs"/>
              </a:rPr>
              <a:t> </a:t>
            </a:r>
          </a:p>
          <a:p>
            <a:r>
              <a:rPr lang="en-US" altLang="ko-KR" sz="1200" b="1" i="0" kern="1200" dirty="0">
                <a:solidFill>
                  <a:schemeClr val="tx1"/>
                </a:solidFill>
                <a:effectLst/>
                <a:latin typeface="+mn-lt"/>
                <a:ea typeface="+mn-ea"/>
                <a:cs typeface="+mn-cs"/>
              </a:rPr>
              <a:t>5) Tracker</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파일 공유를 위한 </a:t>
            </a:r>
            <a:r>
              <a:rPr lang="ko-KR" altLang="en-US" sz="1200" b="0" i="0" kern="1200" dirty="0" err="1">
                <a:solidFill>
                  <a:schemeClr val="tx1"/>
                </a:solidFill>
                <a:effectLst/>
                <a:latin typeface="+mn-lt"/>
                <a:ea typeface="+mn-ea"/>
                <a:cs typeface="+mn-cs"/>
              </a:rPr>
              <a:t>피어들의</a:t>
            </a:r>
            <a:r>
              <a:rPr lang="ko-KR" altLang="en-US" sz="1200" b="0" i="0" kern="1200" dirty="0">
                <a:solidFill>
                  <a:schemeClr val="tx1"/>
                </a:solidFill>
                <a:effectLst/>
                <a:latin typeface="+mn-lt"/>
                <a:ea typeface="+mn-ea"/>
                <a:cs typeface="+mn-cs"/>
              </a:rPr>
              <a:t> 정보를 가지고 있는 서버</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토렌트가</a:t>
            </a:r>
            <a:r>
              <a:rPr lang="ko-KR" altLang="en-US"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오픈소스이기</a:t>
            </a:r>
            <a:r>
              <a:rPr lang="ko-KR" altLang="en-US" sz="1200" b="0" i="0" kern="1200" dirty="0">
                <a:solidFill>
                  <a:schemeClr val="tx1"/>
                </a:solidFill>
                <a:effectLst/>
                <a:latin typeface="+mn-lt"/>
                <a:ea typeface="+mn-ea"/>
                <a:cs typeface="+mn-cs"/>
              </a:rPr>
              <a:t> 때문에</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관련 지식이 있다면 누구나 </a:t>
            </a:r>
            <a:r>
              <a:rPr lang="ko-KR" altLang="en-US" sz="1200" b="0" i="0" kern="1200" dirty="0" err="1">
                <a:solidFill>
                  <a:schemeClr val="tx1"/>
                </a:solidFill>
                <a:effectLst/>
                <a:latin typeface="+mn-lt"/>
                <a:ea typeface="+mn-ea"/>
                <a:cs typeface="+mn-cs"/>
              </a:rPr>
              <a:t>트래커</a:t>
            </a:r>
            <a:r>
              <a:rPr lang="ko-KR" altLang="en-US" sz="1200" b="0" i="0" kern="1200" dirty="0">
                <a:solidFill>
                  <a:schemeClr val="tx1"/>
                </a:solidFill>
                <a:effectLst/>
                <a:latin typeface="+mn-lt"/>
                <a:ea typeface="+mn-ea"/>
                <a:cs typeface="+mn-cs"/>
              </a:rPr>
              <a:t> 서버를 개설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운영할 수 있음</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토렌트</a:t>
            </a:r>
            <a:r>
              <a:rPr lang="ko-KR" altLang="en-US" sz="1200" b="0" i="0" kern="1200" dirty="0">
                <a:solidFill>
                  <a:schemeClr val="tx1"/>
                </a:solidFill>
                <a:effectLst/>
                <a:latin typeface="+mn-lt"/>
                <a:ea typeface="+mn-ea"/>
                <a:cs typeface="+mn-cs"/>
              </a:rPr>
              <a:t> 파일마다 </a:t>
            </a:r>
            <a:r>
              <a:rPr lang="en-US" altLang="ko-KR" sz="1200" b="0" i="0" kern="1200" dirty="0">
                <a:solidFill>
                  <a:schemeClr val="tx1"/>
                </a:solidFill>
                <a:effectLst/>
                <a:latin typeface="+mn-lt"/>
                <a:ea typeface="+mn-ea"/>
                <a:cs typeface="+mn-cs"/>
              </a:rPr>
              <a:t>Tracker </a:t>
            </a:r>
            <a:r>
              <a:rPr lang="ko-KR" altLang="en-US" sz="1200" b="0" i="0" kern="1200" dirty="0">
                <a:solidFill>
                  <a:schemeClr val="tx1"/>
                </a:solidFill>
                <a:effectLst/>
                <a:latin typeface="+mn-lt"/>
                <a:ea typeface="+mn-ea"/>
                <a:cs typeface="+mn-cs"/>
              </a:rPr>
              <a:t>를 </a:t>
            </a:r>
            <a:r>
              <a:rPr lang="ko-KR" altLang="en-US" sz="1200" b="0" i="0" kern="1200" dirty="0" err="1">
                <a:solidFill>
                  <a:schemeClr val="tx1"/>
                </a:solidFill>
                <a:effectLst/>
                <a:latin typeface="+mn-lt"/>
                <a:ea typeface="+mn-ea"/>
                <a:cs typeface="+mn-cs"/>
              </a:rPr>
              <a:t>여러개</a:t>
            </a:r>
            <a:r>
              <a:rPr lang="ko-KR" altLang="en-US" sz="1200" b="0" i="0" kern="1200" dirty="0">
                <a:solidFill>
                  <a:schemeClr val="tx1"/>
                </a:solidFill>
                <a:effectLst/>
                <a:latin typeface="+mn-lt"/>
                <a:ea typeface="+mn-ea"/>
                <a:cs typeface="+mn-cs"/>
              </a:rPr>
              <a:t> 가지고 </a:t>
            </a:r>
            <a:r>
              <a:rPr lang="ko-KR" altLang="en-US" sz="1200" b="0" i="0" kern="1200" dirty="0" err="1">
                <a:solidFill>
                  <a:schemeClr val="tx1"/>
                </a:solidFill>
                <a:effectLst/>
                <a:latin typeface="+mn-lt"/>
                <a:ea typeface="+mn-ea"/>
                <a:cs typeface="+mn-cs"/>
              </a:rPr>
              <a:t>있을수</a:t>
            </a:r>
            <a:r>
              <a:rPr lang="ko-KR" altLang="en-US" sz="1200" b="0" i="0" kern="1200" dirty="0">
                <a:solidFill>
                  <a:schemeClr val="tx1"/>
                </a:solidFill>
                <a:effectLst/>
                <a:latin typeface="+mn-lt"/>
                <a:ea typeface="+mn-ea"/>
                <a:cs typeface="+mn-cs"/>
              </a:rPr>
              <a:t> 있고</a:t>
            </a:r>
            <a:r>
              <a:rPr lang="en-US" altLang="ko-KR" sz="1200" b="0" i="0" kern="1200" dirty="0">
                <a:solidFill>
                  <a:schemeClr val="tx1"/>
                </a:solidFill>
                <a:effectLst/>
                <a:latin typeface="+mn-lt"/>
                <a:ea typeface="+mn-ea"/>
                <a:cs typeface="+mn-cs"/>
              </a:rPr>
              <a:t>, </a:t>
            </a:r>
          </a:p>
          <a:p>
            <a:r>
              <a:rPr lang="ko-KR" altLang="en-US" sz="1200" b="0" i="0" kern="1200" dirty="0">
                <a:solidFill>
                  <a:schemeClr val="tx1"/>
                </a:solidFill>
                <a:effectLst/>
                <a:latin typeface="+mn-lt"/>
                <a:ea typeface="+mn-ea"/>
                <a:cs typeface="+mn-cs"/>
              </a:rPr>
              <a:t>유명한 </a:t>
            </a:r>
            <a:r>
              <a:rPr lang="ko-KR" altLang="en-US" sz="1200" b="0" i="0" kern="1200" dirty="0" err="1">
                <a:solidFill>
                  <a:schemeClr val="tx1"/>
                </a:solidFill>
                <a:effectLst/>
                <a:latin typeface="+mn-lt"/>
                <a:ea typeface="+mn-ea"/>
                <a:cs typeface="+mn-cs"/>
              </a:rPr>
              <a:t>트래커</a:t>
            </a:r>
            <a:r>
              <a:rPr lang="ko-KR" altLang="en-US" sz="1200" b="0" i="0" kern="1200" dirty="0">
                <a:solidFill>
                  <a:schemeClr val="tx1"/>
                </a:solidFill>
                <a:effectLst/>
                <a:latin typeface="+mn-lt"/>
                <a:ea typeface="+mn-ea"/>
                <a:cs typeface="+mn-cs"/>
              </a:rPr>
              <a:t> 일수록 많은 </a:t>
            </a:r>
            <a:r>
              <a:rPr lang="ko-KR" altLang="en-US" sz="1200" b="0" i="0" kern="1200" dirty="0" err="1">
                <a:solidFill>
                  <a:schemeClr val="tx1"/>
                </a:solidFill>
                <a:effectLst/>
                <a:latin typeface="+mn-lt"/>
                <a:ea typeface="+mn-ea"/>
                <a:cs typeface="+mn-cs"/>
              </a:rPr>
              <a:t>피어들이</a:t>
            </a:r>
            <a:r>
              <a:rPr lang="ko-KR" altLang="en-US"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있을수</a:t>
            </a:r>
            <a:r>
              <a:rPr lang="ko-KR" altLang="en-US" sz="1200" b="0" i="0" kern="1200" dirty="0">
                <a:solidFill>
                  <a:schemeClr val="tx1"/>
                </a:solidFill>
                <a:effectLst/>
                <a:latin typeface="+mn-lt"/>
                <a:ea typeface="+mn-ea"/>
                <a:cs typeface="+mn-cs"/>
              </a:rPr>
              <a:t> 있음</a:t>
            </a:r>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피어들이</a:t>
            </a:r>
            <a:r>
              <a:rPr lang="ko-KR" altLang="en-US" sz="1200" b="0" i="0" kern="1200" dirty="0">
                <a:solidFill>
                  <a:schemeClr val="tx1"/>
                </a:solidFill>
                <a:effectLst/>
                <a:latin typeface="+mn-lt"/>
                <a:ea typeface="+mn-ea"/>
                <a:cs typeface="+mn-cs"/>
              </a:rPr>
              <a:t> 많다는 건 속도가 높다는 걸 의미 함</a:t>
            </a: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구글</a:t>
            </a:r>
            <a:r>
              <a:rPr lang="ko-KR" altLang="en-US" sz="1200" b="0" i="0" kern="1200" dirty="0">
                <a:solidFill>
                  <a:schemeClr val="tx1"/>
                </a:solidFill>
                <a:effectLst/>
                <a:latin typeface="+mn-lt"/>
                <a:ea typeface="+mn-ea"/>
                <a:cs typeface="+mn-cs"/>
              </a:rPr>
              <a:t> 검색만으로도 전세계적으로 유명한 </a:t>
            </a:r>
            <a:r>
              <a:rPr lang="ko-KR" altLang="en-US" sz="1200" b="0" i="0" kern="1200" dirty="0" err="1">
                <a:solidFill>
                  <a:schemeClr val="tx1"/>
                </a:solidFill>
                <a:effectLst/>
                <a:latin typeface="+mn-lt"/>
                <a:ea typeface="+mn-ea"/>
                <a:cs typeface="+mn-cs"/>
              </a:rPr>
              <a:t>트래커</a:t>
            </a:r>
            <a:r>
              <a:rPr lang="ko-KR" altLang="en-US" sz="1200" b="0" i="0" kern="1200" dirty="0">
                <a:solidFill>
                  <a:schemeClr val="tx1"/>
                </a:solidFill>
                <a:effectLst/>
                <a:latin typeface="+mn-lt"/>
                <a:ea typeface="+mn-ea"/>
                <a:cs typeface="+mn-cs"/>
              </a:rPr>
              <a:t> 서버주소들을 알 수 있음</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일반적으로 비공개 </a:t>
            </a:r>
            <a:r>
              <a:rPr lang="ko-KR" altLang="en-US" sz="1200" b="0" i="0" kern="1200" dirty="0" err="1">
                <a:solidFill>
                  <a:schemeClr val="tx1"/>
                </a:solidFill>
                <a:effectLst/>
                <a:latin typeface="+mn-lt"/>
                <a:ea typeface="+mn-ea"/>
                <a:cs typeface="+mn-cs"/>
              </a:rPr>
              <a:t>토렌트</a:t>
            </a:r>
            <a:r>
              <a:rPr lang="ko-KR" altLang="en-US" sz="1200" b="0" i="0" kern="1200" dirty="0">
                <a:solidFill>
                  <a:schemeClr val="tx1"/>
                </a:solidFill>
                <a:effectLst/>
                <a:latin typeface="+mn-lt"/>
                <a:ea typeface="+mn-ea"/>
                <a:cs typeface="+mn-cs"/>
              </a:rPr>
              <a:t> 집단들은 하나의 비공개 </a:t>
            </a:r>
            <a:r>
              <a:rPr lang="en-US" altLang="ko-KR" sz="1200" b="0" i="0" kern="1200" dirty="0">
                <a:solidFill>
                  <a:schemeClr val="tx1"/>
                </a:solidFill>
                <a:effectLst/>
                <a:latin typeface="+mn-lt"/>
                <a:ea typeface="+mn-ea"/>
                <a:cs typeface="+mn-cs"/>
              </a:rPr>
              <a:t>Tracker </a:t>
            </a:r>
            <a:r>
              <a:rPr lang="ko-KR" altLang="en-US" sz="1200" b="0" i="0" kern="1200" dirty="0">
                <a:solidFill>
                  <a:schemeClr val="tx1"/>
                </a:solidFill>
                <a:effectLst/>
                <a:latin typeface="+mn-lt"/>
                <a:ea typeface="+mn-ea"/>
                <a:cs typeface="+mn-cs"/>
              </a:rPr>
              <a:t>서버를 통해서 이뤄지는 것이며</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비공개 </a:t>
            </a:r>
            <a:r>
              <a:rPr lang="en-US" altLang="ko-KR" sz="1200" b="0" i="0" kern="1200" dirty="0">
                <a:solidFill>
                  <a:schemeClr val="tx1"/>
                </a:solidFill>
                <a:effectLst/>
                <a:latin typeface="+mn-lt"/>
                <a:ea typeface="+mn-ea"/>
                <a:cs typeface="+mn-cs"/>
              </a:rPr>
              <a:t>Tracker </a:t>
            </a:r>
            <a:r>
              <a:rPr lang="ko-KR" altLang="en-US" sz="1200" b="0" i="0" kern="1200" dirty="0">
                <a:solidFill>
                  <a:schemeClr val="tx1"/>
                </a:solidFill>
                <a:effectLst/>
                <a:latin typeface="+mn-lt"/>
                <a:ea typeface="+mn-ea"/>
                <a:cs typeface="+mn-cs"/>
              </a:rPr>
              <a:t>서버에 접속하는 클라이언트의 각종 정보</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대표적으로 해당사용자가 얼마나 업로드를 했고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다운로드를 했는지에 대한 정보</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들을 이용하여</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운영 규칙에 맞지 않는 사용자들을 </a:t>
            </a:r>
            <a:r>
              <a:rPr lang="ko-KR" altLang="en-US" sz="1200" b="0" i="0" kern="1200" dirty="0" err="1">
                <a:solidFill>
                  <a:schemeClr val="tx1"/>
                </a:solidFill>
                <a:effectLst/>
                <a:latin typeface="+mn-lt"/>
                <a:ea typeface="+mn-ea"/>
                <a:cs typeface="+mn-cs"/>
              </a:rPr>
              <a:t>필터링함</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 </a:t>
            </a:r>
          </a:p>
          <a:p>
            <a:r>
              <a:rPr lang="en-US" altLang="ko-KR" sz="1200" b="1" i="0" kern="1200" dirty="0">
                <a:solidFill>
                  <a:schemeClr val="tx1"/>
                </a:solidFill>
                <a:effectLst/>
                <a:latin typeface="+mn-lt"/>
                <a:ea typeface="+mn-ea"/>
                <a:cs typeface="+mn-cs"/>
              </a:rPr>
              <a:t>6) Swarm</a:t>
            </a:r>
            <a:endParaRPr lang="ko-KR" altLang="en-US"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트래커가</a:t>
            </a:r>
            <a:r>
              <a:rPr lang="ko-KR" altLang="en-US" sz="1200" b="0" i="0" kern="1200" dirty="0">
                <a:solidFill>
                  <a:schemeClr val="tx1"/>
                </a:solidFill>
                <a:effectLst/>
                <a:latin typeface="+mn-lt"/>
                <a:ea typeface="+mn-ea"/>
                <a:cs typeface="+mn-cs"/>
              </a:rPr>
              <a:t> 가지고 있는 것으로</a:t>
            </a:r>
            <a:r>
              <a:rPr lang="en-US" altLang="ko-KR" sz="1200" b="0" i="0" kern="1200" dirty="0">
                <a:solidFill>
                  <a:schemeClr val="tx1"/>
                </a:solidFill>
                <a:effectLst/>
                <a:latin typeface="+mn-lt"/>
                <a:ea typeface="+mn-ea"/>
                <a:cs typeface="+mn-cs"/>
              </a:rPr>
              <a:t>, </a:t>
            </a: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공유 파일마다의 </a:t>
            </a:r>
            <a:r>
              <a:rPr lang="en-US" altLang="ko-KR" sz="1200" b="0" i="0" kern="1200" dirty="0">
                <a:solidFill>
                  <a:schemeClr val="tx1"/>
                </a:solidFill>
                <a:effectLst/>
                <a:latin typeface="+mn-lt"/>
                <a:ea typeface="+mn-ea"/>
                <a:cs typeface="+mn-cs"/>
              </a:rPr>
              <a:t>Hash(</a:t>
            </a:r>
            <a:r>
              <a:rPr lang="ko-KR" altLang="en-US" sz="1200" b="0" i="0" kern="1200" dirty="0" err="1">
                <a:solidFill>
                  <a:schemeClr val="tx1"/>
                </a:solidFill>
                <a:effectLst/>
                <a:latin typeface="+mn-lt"/>
                <a:ea typeface="+mn-ea"/>
                <a:cs typeface="+mn-cs"/>
              </a:rPr>
              <a:t>고유식별자</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정보와 피어 리스트의 정보 모음</a:t>
            </a:r>
            <a:r>
              <a:rPr lang="en-US" altLang="ko-KR" sz="1200" b="0" i="0" kern="1200" dirty="0">
                <a:solidFill>
                  <a:schemeClr val="tx1"/>
                </a:solidFill>
                <a:effectLst/>
                <a:latin typeface="+mn-lt"/>
                <a:ea typeface="+mn-ea"/>
                <a:cs typeface="+mn-cs"/>
              </a:rPr>
              <a:t>. </a:t>
            </a:r>
          </a:p>
          <a:p>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다시말해서</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현재 해당 파일을 공유하고 있다고 </a:t>
            </a:r>
            <a:r>
              <a:rPr lang="en-US" altLang="ko-KR" sz="1200" b="0" i="0" kern="1200" dirty="0">
                <a:solidFill>
                  <a:schemeClr val="tx1"/>
                </a:solidFill>
                <a:effectLst/>
                <a:latin typeface="+mn-lt"/>
                <a:ea typeface="+mn-ea"/>
                <a:cs typeface="+mn-cs"/>
              </a:rPr>
              <a:t>Track</a:t>
            </a:r>
            <a:r>
              <a:rPr lang="ko-KR" altLang="en-US" sz="1200" b="0" i="0" kern="1200" dirty="0">
                <a:solidFill>
                  <a:schemeClr val="tx1"/>
                </a:solidFill>
                <a:effectLst/>
                <a:latin typeface="+mn-lt"/>
                <a:ea typeface="+mn-ea"/>
                <a:cs typeface="+mn-cs"/>
              </a:rPr>
              <a:t>서버 등록되어 있는 있는 </a:t>
            </a:r>
            <a:r>
              <a:rPr lang="ko-KR" altLang="en-US" sz="1200" b="0" i="0" kern="1200" dirty="0" err="1">
                <a:solidFill>
                  <a:schemeClr val="tx1"/>
                </a:solidFill>
                <a:effectLst/>
                <a:latin typeface="+mn-lt"/>
                <a:ea typeface="+mn-ea"/>
                <a:cs typeface="+mn-cs"/>
              </a:rPr>
              <a:t>피어들을</a:t>
            </a:r>
            <a:r>
              <a:rPr lang="ko-KR" altLang="en-US" sz="1200" b="0" i="0" kern="1200" dirty="0">
                <a:solidFill>
                  <a:schemeClr val="tx1"/>
                </a:solidFill>
                <a:effectLst/>
                <a:latin typeface="+mn-lt"/>
                <a:ea typeface="+mn-ea"/>
                <a:cs typeface="+mn-cs"/>
              </a:rPr>
              <a:t> 목록을 의미함</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이를 기반으로 </a:t>
            </a:r>
            <a:r>
              <a:rPr lang="en-US" altLang="ko-KR" sz="1200" b="0" i="0" kern="1200" dirty="0">
                <a:solidFill>
                  <a:schemeClr val="tx1"/>
                </a:solidFill>
                <a:effectLst/>
                <a:latin typeface="+mn-lt"/>
                <a:ea typeface="+mn-ea"/>
                <a:cs typeface="+mn-cs"/>
              </a:rPr>
              <a:t>Tracker </a:t>
            </a:r>
            <a:r>
              <a:rPr lang="ko-KR" altLang="en-US" sz="1200" b="0" i="0" kern="1200" dirty="0">
                <a:solidFill>
                  <a:schemeClr val="tx1"/>
                </a:solidFill>
                <a:effectLst/>
                <a:latin typeface="+mn-lt"/>
                <a:ea typeface="+mn-ea"/>
                <a:cs typeface="+mn-cs"/>
              </a:rPr>
              <a:t>에게 접속하는 </a:t>
            </a:r>
            <a:r>
              <a:rPr lang="en-US" altLang="ko-KR" sz="1200" b="0" i="0" kern="1200" dirty="0">
                <a:solidFill>
                  <a:schemeClr val="tx1"/>
                </a:solidFill>
                <a:effectLst/>
                <a:latin typeface="+mn-lt"/>
                <a:ea typeface="+mn-ea"/>
                <a:cs typeface="+mn-cs"/>
              </a:rPr>
              <a:t>client</a:t>
            </a:r>
            <a:r>
              <a:rPr lang="ko-KR" altLang="en-US" sz="1200" b="0" i="0" kern="1200" dirty="0">
                <a:solidFill>
                  <a:schemeClr val="tx1"/>
                </a:solidFill>
                <a:effectLst/>
                <a:latin typeface="+mn-lt"/>
                <a:ea typeface="+mn-ea"/>
                <a:cs typeface="+mn-cs"/>
              </a:rPr>
              <a:t>들에게 </a:t>
            </a:r>
            <a:r>
              <a:rPr lang="en-US" altLang="ko-KR" sz="1200" b="0" i="0" kern="1200" dirty="0">
                <a:solidFill>
                  <a:schemeClr val="tx1"/>
                </a:solidFill>
                <a:effectLst/>
                <a:latin typeface="+mn-lt"/>
                <a:ea typeface="+mn-ea"/>
                <a:cs typeface="+mn-cs"/>
              </a:rPr>
              <a:t>peer </a:t>
            </a:r>
            <a:r>
              <a:rPr lang="ko-KR" altLang="en-US" sz="1200" b="0" i="0" kern="1200" dirty="0">
                <a:solidFill>
                  <a:schemeClr val="tx1"/>
                </a:solidFill>
                <a:effectLst/>
                <a:latin typeface="+mn-lt"/>
                <a:ea typeface="+mn-ea"/>
                <a:cs typeface="+mn-cs"/>
              </a:rPr>
              <a:t>목록을 전송해줌</a:t>
            </a:r>
            <a:r>
              <a:rPr lang="en-US" altLang="ko-KR" sz="1200" b="0" i="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52</a:t>
            </a:fld>
            <a:endParaRPr lang="ko-KR" altLang="en-US"/>
          </a:p>
        </p:txBody>
      </p:sp>
    </p:spTree>
    <p:extLst>
      <p:ext uri="{BB962C8B-B14F-4D97-AF65-F5344CB8AC3E}">
        <p14:creationId xmlns:p14="http://schemas.microsoft.com/office/powerpoint/2010/main" val="1841320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a:t>드롭박스는</a:t>
            </a:r>
            <a:r>
              <a:rPr lang="ko-KR" altLang="en-US" dirty="0"/>
              <a:t> 대표적인 스토리지 </a:t>
            </a:r>
            <a:r>
              <a:rPr lang="ko-KR" altLang="en-US" dirty="0" err="1"/>
              <a:t>쉐어링의</a:t>
            </a:r>
            <a:r>
              <a:rPr lang="ko-KR" altLang="en-US" dirty="0"/>
              <a:t> 한 예입니다</a:t>
            </a:r>
            <a:r>
              <a:rPr lang="en-US" altLang="ko-KR" dirty="0"/>
              <a:t>.</a:t>
            </a:r>
          </a:p>
          <a:p>
            <a:r>
              <a:rPr lang="ko-KR" altLang="en-US" dirty="0"/>
              <a:t>사용자가 돈을 지불하고 일정 용량의 저장공간을 제공받습니다</a:t>
            </a:r>
            <a:r>
              <a:rPr lang="en-US" altLang="ko-KR" dirty="0"/>
              <a:t>.</a:t>
            </a:r>
          </a:p>
          <a:p>
            <a:r>
              <a:rPr lang="ko-KR" altLang="en-US" dirty="0"/>
              <a:t>요금에 따라 다양한 저장공간을 제공 받을 수 있습니다</a:t>
            </a:r>
            <a:r>
              <a:rPr lang="en-US" altLang="ko-KR" dirty="0"/>
              <a:t>.</a:t>
            </a:r>
          </a:p>
          <a:p>
            <a:r>
              <a:rPr lang="ko-KR" altLang="en-US" dirty="0"/>
              <a:t>사용자가 어디에 있던 인터넷이 되는 </a:t>
            </a:r>
            <a:r>
              <a:rPr lang="ko-KR" altLang="en-US" dirty="0" err="1"/>
              <a:t>디바이만</a:t>
            </a:r>
            <a:r>
              <a:rPr lang="ko-KR" altLang="en-US" dirty="0"/>
              <a:t> 있다면 </a:t>
            </a:r>
            <a:r>
              <a:rPr lang="ko-KR" altLang="en-US" dirty="0" err="1"/>
              <a:t>드롭박스에</a:t>
            </a:r>
            <a:r>
              <a:rPr lang="ko-KR" altLang="en-US" dirty="0"/>
              <a:t> 저장된 파일들은 모두 접근이 가능합니다</a:t>
            </a:r>
            <a:r>
              <a:rPr lang="en-US" altLang="ko-KR" dirty="0"/>
              <a: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53</a:t>
            </a:fld>
            <a:endParaRPr lang="ko-KR" altLang="en-US"/>
          </a:p>
        </p:txBody>
      </p:sp>
    </p:spTree>
    <p:extLst>
      <p:ext uri="{BB962C8B-B14F-4D97-AF65-F5344CB8AC3E}">
        <p14:creationId xmlns:p14="http://schemas.microsoft.com/office/powerpoint/2010/main" val="4097414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1200" b="0" i="0" kern="1200" dirty="0">
                <a:solidFill>
                  <a:schemeClr val="tx1"/>
                </a:solidFill>
                <a:effectLst/>
                <a:latin typeface="+mn-lt"/>
                <a:ea typeface="+mn-ea"/>
                <a:cs typeface="+mn-cs"/>
              </a:rPr>
              <a:t>간단히 말해서 </a:t>
            </a:r>
            <a:r>
              <a:rPr lang="ko-KR" altLang="en-US" sz="1200" b="0" i="0" kern="1200" dirty="0" err="1">
                <a:solidFill>
                  <a:schemeClr val="tx1"/>
                </a:solidFill>
                <a:effectLst/>
                <a:latin typeface="+mn-lt"/>
                <a:ea typeface="+mn-ea"/>
                <a:cs typeface="+mn-cs"/>
              </a:rPr>
              <a:t>클라우드</a:t>
            </a:r>
            <a:r>
              <a:rPr lang="ko-KR" altLang="en-US" sz="1200" b="0" i="0" kern="1200" dirty="0">
                <a:solidFill>
                  <a:schemeClr val="tx1"/>
                </a:solidFill>
                <a:effectLst/>
                <a:latin typeface="+mn-lt"/>
                <a:ea typeface="+mn-ea"/>
                <a:cs typeface="+mn-cs"/>
              </a:rPr>
              <a:t> 컴퓨팅은 인터넷</a:t>
            </a:r>
            <a:r>
              <a:rPr lang="en-US" altLang="ko-KR" sz="1200" b="0" i="0" kern="1200" dirty="0">
                <a:solidFill>
                  <a:schemeClr val="tx1"/>
                </a:solidFill>
                <a:effectLst/>
                <a:latin typeface="+mn-lt"/>
                <a:ea typeface="+mn-ea"/>
                <a:cs typeface="+mn-cs"/>
              </a:rPr>
              <a:t>("</a:t>
            </a:r>
            <a:r>
              <a:rPr lang="ko-KR" altLang="en-US" sz="1200" b="0" i="0" kern="1200" dirty="0" err="1">
                <a:solidFill>
                  <a:schemeClr val="tx1"/>
                </a:solidFill>
                <a:effectLst/>
                <a:latin typeface="+mn-lt"/>
                <a:ea typeface="+mn-ea"/>
                <a:cs typeface="+mn-cs"/>
              </a:rPr>
              <a:t>클라우드</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을 통해 서버</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스토리지</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데이터베이스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네트워킹</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소프트웨어</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분석 등의 컴퓨팅 서비스를 제공하는 것입니다</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이러한 컴퓨팅 서비스를 제공하는 회사를 </a:t>
            </a:r>
            <a:r>
              <a:rPr lang="ko-KR" altLang="en-US" sz="1200" b="0" i="0" kern="1200" dirty="0" err="1">
                <a:solidFill>
                  <a:schemeClr val="tx1"/>
                </a:solidFill>
                <a:effectLst/>
                <a:latin typeface="+mn-lt"/>
                <a:ea typeface="+mn-ea"/>
                <a:cs typeface="+mn-cs"/>
              </a:rPr>
              <a:t>클라우드</a:t>
            </a:r>
            <a:r>
              <a:rPr lang="ko-KR" altLang="en-US" sz="1200" b="0" i="0" kern="1200" dirty="0">
                <a:solidFill>
                  <a:schemeClr val="tx1"/>
                </a:solidFill>
                <a:effectLst/>
                <a:latin typeface="+mn-lt"/>
                <a:ea typeface="+mn-ea"/>
                <a:cs typeface="+mn-cs"/>
              </a:rPr>
              <a:t> 공급자라고 하며</a:t>
            </a:r>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클라우드</a:t>
            </a:r>
            <a:r>
              <a:rPr lang="ko-KR" altLang="en-US" sz="1200" b="0" i="0" kern="1200" dirty="0">
                <a:solidFill>
                  <a:schemeClr val="tx1"/>
                </a:solidFill>
                <a:effectLst/>
                <a:latin typeface="+mn-lt"/>
                <a:ea typeface="+mn-ea"/>
                <a:cs typeface="+mn-cs"/>
              </a:rPr>
              <a:t> 공급자는 일반적으로 가정에서 수도나 전기에 대한 요금이 청구되는 방식과 유사하게 사용량에 따라 </a:t>
            </a:r>
            <a:r>
              <a:rPr lang="ko-KR" altLang="en-US" sz="1200" b="0" i="0" kern="1200" dirty="0" err="1">
                <a:solidFill>
                  <a:schemeClr val="tx1"/>
                </a:solidFill>
                <a:effectLst/>
                <a:latin typeface="+mn-lt"/>
                <a:ea typeface="+mn-ea"/>
                <a:cs typeface="+mn-cs"/>
              </a:rPr>
              <a:t>클라우드</a:t>
            </a:r>
            <a:r>
              <a:rPr lang="ko-KR" altLang="en-US" sz="1200" b="0" i="0" kern="1200" dirty="0">
                <a:solidFill>
                  <a:schemeClr val="tx1"/>
                </a:solidFill>
                <a:effectLst/>
                <a:latin typeface="+mn-lt"/>
                <a:ea typeface="+mn-ea"/>
                <a:cs typeface="+mn-cs"/>
              </a:rPr>
              <a:t> 컴퓨팅 서비스 요금을 청구합니다</a:t>
            </a:r>
            <a:r>
              <a:rPr lang="en-US" altLang="ko-KR" sz="1200" b="0" i="0" kern="1200" dirty="0">
                <a:solidFill>
                  <a:schemeClr val="tx1"/>
                </a:solidFill>
                <a:effectLst/>
                <a:latin typeface="+mn-lt"/>
                <a:ea typeface="+mn-ea"/>
                <a:cs typeface="+mn-cs"/>
              </a:rPr>
              <a: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54</a:t>
            </a:fld>
            <a:endParaRPr lang="ko-KR" altLang="en-US"/>
          </a:p>
        </p:txBody>
      </p:sp>
    </p:spTree>
    <p:extLst>
      <p:ext uri="{BB962C8B-B14F-4D97-AF65-F5344CB8AC3E}">
        <p14:creationId xmlns:p14="http://schemas.microsoft.com/office/powerpoint/2010/main" val="401006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aseline="0" dirty="0"/>
              <a:t>제가 여기서 </a:t>
            </a:r>
            <a:r>
              <a:rPr lang="ko-KR" altLang="en-US" baseline="0" dirty="0" err="1"/>
              <a:t>말씀드리고</a:t>
            </a:r>
            <a:r>
              <a:rPr lang="ko-KR" altLang="en-US" baseline="0" dirty="0"/>
              <a:t> 싶은 것은 점점 더 많아지는 이 </a:t>
            </a:r>
            <a:r>
              <a:rPr lang="en-US" altLang="ko-KR" baseline="0" dirty="0" err="1"/>
              <a:t>IoT</a:t>
            </a:r>
            <a:r>
              <a:rPr lang="en-US" altLang="ko-KR" baseline="0" dirty="0"/>
              <a:t> </a:t>
            </a:r>
            <a:r>
              <a:rPr lang="ko-KR" altLang="en-US" baseline="0" dirty="0"/>
              <a:t>기기들</a:t>
            </a:r>
            <a:r>
              <a:rPr lang="en-US" altLang="ko-KR" baseline="0" dirty="0"/>
              <a:t>, </a:t>
            </a:r>
            <a:r>
              <a:rPr lang="ko-KR" altLang="en-US" baseline="0" dirty="0"/>
              <a:t>어떻게 활용하는 방법이 없을까</a:t>
            </a:r>
            <a:r>
              <a:rPr lang="en-US" altLang="ko-KR" baseline="0" dirty="0"/>
              <a:t>? </a:t>
            </a:r>
            <a:r>
              <a:rPr lang="ko-KR" altLang="en-US" baseline="0" dirty="0"/>
              <a:t>입니다</a:t>
            </a:r>
            <a:r>
              <a:rPr lang="en-US" altLang="ko-KR" baseline="0" dirty="0"/>
              <a:t>.</a:t>
            </a:r>
          </a:p>
          <a:p>
            <a:endParaRPr lang="en-US" altLang="ko-KR" baseline="0" dirty="0"/>
          </a:p>
          <a:p>
            <a:r>
              <a:rPr lang="ko-KR" altLang="en-US" baseline="0" dirty="0"/>
              <a:t>이 </a:t>
            </a:r>
            <a:r>
              <a:rPr lang="en-US" altLang="ko-KR" baseline="0" dirty="0" err="1"/>
              <a:t>IoT</a:t>
            </a:r>
            <a:r>
              <a:rPr lang="en-US" altLang="ko-KR" baseline="0" dirty="0"/>
              <a:t> </a:t>
            </a:r>
            <a:r>
              <a:rPr lang="ko-KR" altLang="en-US" baseline="0" dirty="0"/>
              <a:t>기기들이 데이터 센터</a:t>
            </a:r>
            <a:r>
              <a:rPr lang="en-US" altLang="ko-KR" baseline="0" dirty="0"/>
              <a:t>, </a:t>
            </a:r>
            <a:r>
              <a:rPr lang="ko-KR" altLang="en-US" baseline="0" dirty="0"/>
              <a:t>또는 </a:t>
            </a:r>
            <a:r>
              <a:rPr lang="ko-KR" altLang="en-US" baseline="0" dirty="0" err="1"/>
              <a:t>클라우드의</a:t>
            </a:r>
            <a:r>
              <a:rPr lang="ko-KR" altLang="en-US" baseline="0" dirty="0"/>
              <a:t> 역할을 대신해서</a:t>
            </a:r>
            <a:endParaRPr lang="en-US" altLang="ko-KR" baseline="0" dirty="0"/>
          </a:p>
          <a:p>
            <a:r>
              <a:rPr lang="ko-KR" altLang="en-US" baseline="0" dirty="0" err="1"/>
              <a:t>조금더</a:t>
            </a:r>
            <a:r>
              <a:rPr lang="ko-KR" altLang="en-US" baseline="0" dirty="0"/>
              <a:t> 저렴하게 클라이언트가 사용할 수 있는 서비스 </a:t>
            </a:r>
            <a:endParaRPr lang="en-US" altLang="ko-KR" baseline="0" dirty="0"/>
          </a:p>
          <a:p>
            <a:r>
              <a:rPr lang="ko-KR" altLang="en-US" baseline="0" dirty="0"/>
              <a:t>그리고 </a:t>
            </a:r>
            <a:r>
              <a:rPr lang="en-US" altLang="ko-KR" baseline="0" dirty="0" err="1"/>
              <a:t>IoT</a:t>
            </a:r>
            <a:r>
              <a:rPr lang="ko-KR" altLang="en-US" baseline="0" dirty="0"/>
              <a:t>기기들로 또 다른 사라들은 돈을 벌 수 있는 서비스</a:t>
            </a:r>
            <a:endParaRPr lang="en-US" altLang="ko-KR" baseline="0" dirty="0"/>
          </a:p>
          <a:p>
            <a:r>
              <a:rPr lang="ko-KR" altLang="en-US" baseline="0" dirty="0"/>
              <a:t>이러한 서비스들을 제공할 수 있는 플랫폼을 만들고자 했습니다</a:t>
            </a:r>
            <a:r>
              <a:rPr lang="en-US" altLang="ko-KR" baseline="0" dirty="0"/>
              <a:t>.</a:t>
            </a:r>
          </a:p>
          <a:p>
            <a:endParaRPr lang="en-US" altLang="ko-KR" baseline="0" dirty="0"/>
          </a:p>
          <a:p>
            <a:r>
              <a:rPr lang="ko-KR" altLang="en-US" baseline="0" dirty="0"/>
              <a:t>그래서 생각해 </a:t>
            </a:r>
            <a:r>
              <a:rPr lang="ko-KR" altLang="en-US" baseline="0" dirty="0" err="1"/>
              <a:t>낸것이</a:t>
            </a:r>
            <a:r>
              <a:rPr lang="ko-KR" altLang="en-US" baseline="0" dirty="0"/>
              <a:t> 바로 </a:t>
            </a:r>
            <a:r>
              <a:rPr lang="en-US" altLang="ko-KR" baseline="0" dirty="0"/>
              <a:t>ISAC </a:t>
            </a:r>
            <a:r>
              <a:rPr lang="ko-KR" altLang="en-US" baseline="0" dirty="0"/>
              <a:t>입니다</a:t>
            </a:r>
            <a:r>
              <a:rPr lang="en-US" altLang="ko-KR" baseline="0" dirty="0"/>
              <a:t>.</a:t>
            </a:r>
          </a:p>
          <a:p>
            <a:r>
              <a:rPr lang="en-US" altLang="ko-KR" baseline="0" dirty="0"/>
              <a:t>Idle Storage And Computing.</a:t>
            </a:r>
          </a:p>
          <a:p>
            <a:endParaRPr lang="en-US" altLang="ko-KR" baseline="0"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5</a:t>
            </a:fld>
            <a:endParaRPr lang="ko-KR" altLang="en-US"/>
          </a:p>
        </p:txBody>
      </p:sp>
    </p:spTree>
    <p:extLst>
      <p:ext uri="{BB962C8B-B14F-4D97-AF65-F5344CB8AC3E}">
        <p14:creationId xmlns:p14="http://schemas.microsoft.com/office/powerpoint/2010/main" val="328493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6</a:t>
            </a:fld>
            <a:endParaRPr lang="ko-KR" altLang="en-US"/>
          </a:p>
        </p:txBody>
      </p:sp>
    </p:spTree>
    <p:extLst>
      <p:ext uri="{BB962C8B-B14F-4D97-AF65-F5344CB8AC3E}">
        <p14:creationId xmlns:p14="http://schemas.microsoft.com/office/powerpoint/2010/main" val="404540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85000" lnSpcReduction="10000"/>
          </a:bodyPr>
          <a:lstStyle/>
          <a:p>
            <a:r>
              <a:rPr lang="en-US" altLang="ko-KR" sz="1200" b="0" i="0" kern="1200" dirty="0" err="1">
                <a:solidFill>
                  <a:schemeClr val="tx1"/>
                </a:solidFill>
                <a:effectLst/>
                <a:latin typeface="+mn-lt"/>
                <a:ea typeface="+mn-ea"/>
                <a:cs typeface="+mn-cs"/>
              </a:rPr>
              <a:t>GridCoin</a:t>
            </a:r>
            <a:r>
              <a:rPr lang="ko-KR" altLang="en-US" sz="1200" b="0" i="0" kern="1200" dirty="0">
                <a:solidFill>
                  <a:schemeClr val="tx1"/>
                </a:solidFill>
                <a:effectLst/>
                <a:latin typeface="+mn-lt"/>
                <a:ea typeface="+mn-ea"/>
                <a:cs typeface="+mn-cs"/>
              </a:rPr>
              <a:t>은 개개인들이 컴퓨팅 파워를 이용해서 과학 문제를 풀고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보상으로 받는 암호화폐입니다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여기서 과학문제라는 것은 외계인의 주파수 신호 분석이라던가</a:t>
            </a:r>
            <a:r>
              <a:rPr lang="en-US" altLang="ko-KR" sz="1200" b="0" i="0" kern="1200" dirty="0">
                <a:solidFill>
                  <a:schemeClr val="tx1"/>
                </a:solidFill>
                <a:effectLst/>
                <a:latin typeface="+mn-lt"/>
                <a:ea typeface="+mn-ea"/>
                <a:cs typeface="+mn-cs"/>
              </a:rPr>
              <a:t>, DNA</a:t>
            </a:r>
            <a:r>
              <a:rPr lang="en-US" altLang="ko-KR" sz="1200" b="0" i="0" kern="1200" baseline="0" dirty="0">
                <a:solidFill>
                  <a:schemeClr val="tx1"/>
                </a:solidFill>
                <a:effectLst/>
                <a:latin typeface="+mn-lt"/>
                <a:ea typeface="+mn-ea"/>
                <a:cs typeface="+mn-cs"/>
              </a:rPr>
              <a:t> </a:t>
            </a:r>
            <a:r>
              <a:rPr lang="ko-KR" altLang="en-US" sz="1200" b="0" i="0" kern="1200" baseline="0" dirty="0" err="1">
                <a:solidFill>
                  <a:schemeClr val="tx1"/>
                </a:solidFill>
                <a:effectLst/>
                <a:latin typeface="+mn-lt"/>
                <a:ea typeface="+mn-ea"/>
                <a:cs typeface="+mn-cs"/>
              </a:rPr>
              <a:t>시퀀싱</a:t>
            </a:r>
            <a:r>
              <a:rPr lang="ko-KR" altLang="en-US" sz="1200" b="0" i="0" kern="1200" baseline="0" dirty="0">
                <a:solidFill>
                  <a:schemeClr val="tx1"/>
                </a:solidFill>
                <a:effectLst/>
                <a:latin typeface="+mn-lt"/>
                <a:ea typeface="+mn-ea"/>
                <a:cs typeface="+mn-cs"/>
              </a:rPr>
              <a:t> 분석</a:t>
            </a:r>
            <a:r>
              <a:rPr lang="en-US" altLang="ko-KR" sz="1200" b="0" i="0" kern="1200" baseline="0" dirty="0">
                <a:solidFill>
                  <a:schemeClr val="tx1"/>
                </a:solidFill>
                <a:effectLst/>
                <a:latin typeface="+mn-lt"/>
                <a:ea typeface="+mn-ea"/>
                <a:cs typeface="+mn-cs"/>
              </a:rPr>
              <a:t>, </a:t>
            </a:r>
            <a:r>
              <a:rPr lang="ko-KR" altLang="en-US" sz="1200" b="0" i="0" kern="1200" baseline="0" dirty="0">
                <a:solidFill>
                  <a:schemeClr val="tx1"/>
                </a:solidFill>
                <a:effectLst/>
                <a:latin typeface="+mn-lt"/>
                <a:ea typeface="+mn-ea"/>
                <a:cs typeface="+mn-cs"/>
              </a:rPr>
              <a:t>일기예보 모델 향상 등의 다양한 과학분야의 문제들을 가리킵니다</a:t>
            </a:r>
            <a:r>
              <a:rPr lang="en-US" altLang="ko-KR" sz="1200" b="0" i="0" kern="1200" baseline="0" dirty="0">
                <a:solidFill>
                  <a:schemeClr val="tx1"/>
                </a:solidFill>
                <a:effectLst/>
                <a:latin typeface="+mn-lt"/>
                <a:ea typeface="+mn-ea"/>
                <a:cs typeface="+mn-cs"/>
              </a:rPr>
              <a:t>.</a:t>
            </a:r>
          </a:p>
          <a:p>
            <a:r>
              <a:rPr lang="ko-KR" altLang="en-US" sz="1200" b="0" i="0" kern="1200" baseline="0" dirty="0">
                <a:solidFill>
                  <a:schemeClr val="tx1"/>
                </a:solidFill>
                <a:effectLst/>
                <a:latin typeface="+mn-lt"/>
                <a:ea typeface="+mn-ea"/>
                <a:cs typeface="+mn-cs"/>
              </a:rPr>
              <a:t>이것들은 많은 컴퓨팅 시간과 자원들</a:t>
            </a:r>
            <a:r>
              <a:rPr lang="en-US" altLang="ko-KR" sz="1200" b="0" i="0" kern="1200" baseline="0" dirty="0">
                <a:solidFill>
                  <a:schemeClr val="tx1"/>
                </a:solidFill>
                <a:effectLst/>
                <a:latin typeface="+mn-lt"/>
                <a:ea typeface="+mn-ea"/>
                <a:cs typeface="+mn-cs"/>
              </a:rPr>
              <a:t>(CPU,GPU)</a:t>
            </a:r>
            <a:r>
              <a:rPr lang="ko-KR" altLang="en-US" sz="1200" b="0" i="0" kern="1200" baseline="0" dirty="0">
                <a:solidFill>
                  <a:schemeClr val="tx1"/>
                </a:solidFill>
                <a:effectLst/>
                <a:latin typeface="+mn-lt"/>
                <a:ea typeface="+mn-ea"/>
                <a:cs typeface="+mn-cs"/>
              </a:rPr>
              <a:t>이 필요한데</a:t>
            </a:r>
            <a:r>
              <a:rPr lang="en-US" altLang="ko-KR" sz="1200" b="0" i="0" kern="1200" baseline="0" dirty="0">
                <a:solidFill>
                  <a:schemeClr val="tx1"/>
                </a:solidFill>
                <a:effectLst/>
                <a:latin typeface="+mn-lt"/>
                <a:ea typeface="+mn-ea"/>
                <a:cs typeface="+mn-cs"/>
              </a:rPr>
              <a:t>, </a:t>
            </a:r>
            <a:r>
              <a:rPr lang="ko-KR" altLang="en-US" sz="1200" b="0" i="0" kern="1200" baseline="0" dirty="0">
                <a:solidFill>
                  <a:schemeClr val="tx1"/>
                </a:solidFill>
                <a:effectLst/>
                <a:latin typeface="+mn-lt"/>
                <a:ea typeface="+mn-ea"/>
                <a:cs typeface="+mn-cs"/>
              </a:rPr>
              <a:t>많은 사람들을 참여시켜서 더 빠르게 문제를 해결하게 됩니다</a:t>
            </a:r>
            <a:r>
              <a:rPr lang="en-US" altLang="ko-KR" sz="1200" b="0" i="0" kern="1200" baseline="0" dirty="0">
                <a:solidFill>
                  <a:schemeClr val="tx1"/>
                </a:solidFill>
                <a:effectLst/>
                <a:latin typeface="+mn-lt"/>
                <a:ea typeface="+mn-ea"/>
                <a:cs typeface="+mn-cs"/>
              </a:rPr>
              <a:t>.</a:t>
            </a:r>
          </a:p>
          <a:p>
            <a:r>
              <a:rPr lang="ko-KR" altLang="en-US" sz="1200" b="0" i="0" kern="1200" baseline="0" dirty="0">
                <a:solidFill>
                  <a:schemeClr val="tx1"/>
                </a:solidFill>
                <a:effectLst/>
                <a:latin typeface="+mn-lt"/>
                <a:ea typeface="+mn-ea"/>
                <a:cs typeface="+mn-cs"/>
              </a:rPr>
              <a:t>특히</a:t>
            </a:r>
            <a:r>
              <a:rPr lang="en-US" altLang="ko-KR" sz="1200" b="0" i="0" kern="1200" baseline="0" dirty="0">
                <a:solidFill>
                  <a:schemeClr val="tx1"/>
                </a:solidFill>
                <a:effectLst/>
                <a:latin typeface="+mn-lt"/>
                <a:ea typeface="+mn-ea"/>
                <a:cs typeface="+mn-cs"/>
              </a:rPr>
              <a:t>, BOINC</a:t>
            </a:r>
            <a:r>
              <a:rPr lang="ko-KR" altLang="en-US" sz="1200" b="0" i="0" kern="1200" baseline="0" dirty="0">
                <a:solidFill>
                  <a:schemeClr val="tx1"/>
                </a:solidFill>
                <a:effectLst/>
                <a:latin typeface="+mn-lt"/>
                <a:ea typeface="+mn-ea"/>
                <a:cs typeface="+mn-cs"/>
              </a:rPr>
              <a:t>이라는 과학 연구 플랫폼상에서 연산</a:t>
            </a:r>
            <a:r>
              <a:rPr lang="en-US" altLang="ko-KR" sz="1200" b="0" i="0" kern="1200" baseline="0" dirty="0">
                <a:solidFill>
                  <a:schemeClr val="tx1"/>
                </a:solidFill>
                <a:effectLst/>
                <a:latin typeface="+mn-lt"/>
                <a:ea typeface="+mn-ea"/>
                <a:cs typeface="+mn-cs"/>
              </a:rPr>
              <a:t>, </a:t>
            </a:r>
            <a:r>
              <a:rPr lang="ko-KR" altLang="en-US" sz="1200" b="0" i="0" kern="1200" baseline="0" dirty="0">
                <a:solidFill>
                  <a:schemeClr val="tx1"/>
                </a:solidFill>
                <a:effectLst/>
                <a:latin typeface="+mn-lt"/>
                <a:ea typeface="+mn-ea"/>
                <a:cs typeface="+mn-cs"/>
              </a:rPr>
              <a:t>계산을 수행하도록 정의되어 있습니다</a:t>
            </a:r>
            <a:r>
              <a:rPr lang="en-US" altLang="ko-KR" sz="1200" b="0" i="0" kern="1200" baseline="0" dirty="0">
                <a:solidFill>
                  <a:schemeClr val="tx1"/>
                </a:solidFill>
                <a:effectLst/>
                <a:latin typeface="+mn-lt"/>
                <a:ea typeface="+mn-ea"/>
                <a:cs typeface="+mn-cs"/>
              </a:rPr>
              <a:t>. </a:t>
            </a:r>
            <a:r>
              <a:rPr lang="ko-KR" altLang="en-US" sz="1200" b="0" i="0" kern="1200" baseline="0" dirty="0">
                <a:solidFill>
                  <a:schemeClr val="tx1"/>
                </a:solidFill>
                <a:effectLst/>
                <a:latin typeface="+mn-lt"/>
                <a:ea typeface="+mn-ea"/>
                <a:cs typeface="+mn-cs"/>
              </a:rPr>
              <a:t> </a:t>
            </a:r>
            <a:r>
              <a:rPr lang="en-US" altLang="ko-KR" sz="1200" b="0" i="0" kern="1200" baseline="0" dirty="0">
                <a:solidFill>
                  <a:schemeClr val="tx1"/>
                </a:solidFill>
                <a:effectLst/>
                <a:latin typeface="+mn-lt"/>
                <a:ea typeface="+mn-ea"/>
                <a:cs typeface="+mn-cs"/>
              </a:rPr>
              <a:t> </a:t>
            </a:r>
            <a:endParaRPr lang="en-US" altLang="ko-KR" sz="1200" b="0" i="0" kern="1200" dirty="0">
              <a:solidFill>
                <a:schemeClr val="tx1"/>
              </a:solidFill>
              <a:effectLst/>
              <a:latin typeface="+mn-lt"/>
              <a:ea typeface="+mn-ea"/>
              <a:cs typeface="+mn-cs"/>
            </a:endParaRPr>
          </a:p>
          <a:p>
            <a:r>
              <a:rPr lang="ko-KR" altLang="en-US" sz="1200" b="0" i="0" kern="1200" dirty="0">
                <a:solidFill>
                  <a:schemeClr val="tx1"/>
                </a:solidFill>
                <a:effectLst/>
                <a:latin typeface="+mn-lt"/>
                <a:ea typeface="+mn-ea"/>
                <a:cs typeface="+mn-cs"/>
              </a:rPr>
              <a:t> </a:t>
            </a:r>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BOINC </a:t>
            </a:r>
            <a:r>
              <a:rPr lang="ko-KR" altLang="en-US" sz="1200" b="0" i="0" kern="1200" dirty="0">
                <a:solidFill>
                  <a:schemeClr val="tx1"/>
                </a:solidFill>
                <a:effectLst/>
                <a:latin typeface="+mn-lt"/>
                <a:ea typeface="+mn-ea"/>
                <a:cs typeface="+mn-cs"/>
              </a:rPr>
              <a:t>플랫폼에서 과학문제들을 풀면</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보상으로 </a:t>
            </a:r>
            <a:r>
              <a:rPr lang="en-US" altLang="ko-KR" sz="1200" b="0" i="0" kern="1200" dirty="0" err="1">
                <a:solidFill>
                  <a:schemeClr val="tx1"/>
                </a:solidFill>
                <a:effectLst/>
                <a:latin typeface="+mn-lt"/>
                <a:ea typeface="+mn-ea"/>
                <a:cs typeface="+mn-cs"/>
              </a:rPr>
              <a:t>GridCoin</a:t>
            </a:r>
            <a:r>
              <a:rPr lang="ko-KR" altLang="en-US" sz="1200" b="0" i="0" kern="1200" dirty="0">
                <a:solidFill>
                  <a:schemeClr val="tx1"/>
                </a:solidFill>
                <a:effectLst/>
                <a:latin typeface="+mn-lt"/>
                <a:ea typeface="+mn-ea"/>
                <a:cs typeface="+mn-cs"/>
              </a:rPr>
              <a:t>을 얻게 됩니다</a:t>
            </a:r>
            <a:r>
              <a:rPr lang="en-US" altLang="ko-KR" sz="1200" b="0" i="0" kern="1200" dirty="0">
                <a:solidFill>
                  <a:schemeClr val="tx1"/>
                </a:solidFill>
                <a:effectLst/>
                <a:latin typeface="+mn-lt"/>
                <a:ea typeface="+mn-ea"/>
                <a:cs typeface="+mn-cs"/>
              </a:rPr>
              <a:t>. </a:t>
            </a:r>
          </a:p>
          <a:p>
            <a:r>
              <a:rPr lang="en-US" altLang="ko-KR" sz="1200" b="0" i="0" kern="1200" dirty="0" err="1">
                <a:solidFill>
                  <a:schemeClr val="tx1"/>
                </a:solidFill>
                <a:effectLst/>
                <a:latin typeface="+mn-lt"/>
                <a:ea typeface="+mn-ea"/>
                <a:cs typeface="+mn-cs"/>
              </a:rPr>
              <a:t>GridCoin</a:t>
            </a:r>
            <a:r>
              <a:rPr lang="en-US" altLang="ko-KR" sz="1200" b="0" i="0" kern="1200" baseline="0" dirty="0">
                <a:solidFill>
                  <a:schemeClr val="tx1"/>
                </a:solidFill>
                <a:effectLst/>
                <a:latin typeface="+mn-lt"/>
                <a:ea typeface="+mn-ea"/>
                <a:cs typeface="+mn-cs"/>
              </a:rPr>
              <a:t> </a:t>
            </a:r>
            <a:r>
              <a:rPr lang="ko-KR" altLang="en-US" sz="1200" b="0" i="0" kern="1200" baseline="0" dirty="0">
                <a:solidFill>
                  <a:schemeClr val="tx1"/>
                </a:solidFill>
                <a:effectLst/>
                <a:latin typeface="+mn-lt"/>
                <a:ea typeface="+mn-ea"/>
                <a:cs typeface="+mn-cs"/>
              </a:rPr>
              <a:t>프로젝트는 </a:t>
            </a:r>
            <a:r>
              <a:rPr lang="en-US" altLang="ko-KR" sz="1200" b="0" i="0" kern="1200" dirty="0">
                <a:solidFill>
                  <a:schemeClr val="tx1"/>
                </a:solidFill>
                <a:effectLst/>
                <a:latin typeface="+mn-lt"/>
                <a:ea typeface="+mn-ea"/>
                <a:cs typeface="+mn-cs"/>
              </a:rPr>
              <a:t>2013</a:t>
            </a:r>
            <a:r>
              <a:rPr lang="ko-KR" altLang="en-US" sz="1200" b="0" i="0" kern="1200" dirty="0">
                <a:solidFill>
                  <a:schemeClr val="tx1"/>
                </a:solidFill>
                <a:effectLst/>
                <a:latin typeface="+mn-lt"/>
                <a:ea typeface="+mn-ea"/>
                <a:cs typeface="+mn-cs"/>
              </a:rPr>
              <a:t>년에 첫 </a:t>
            </a:r>
            <a:r>
              <a:rPr lang="ko-KR" altLang="en-US" sz="1200" b="0" i="0" kern="1200" dirty="0" err="1">
                <a:solidFill>
                  <a:schemeClr val="tx1"/>
                </a:solidFill>
                <a:effectLst/>
                <a:latin typeface="+mn-lt"/>
                <a:ea typeface="+mn-ea"/>
                <a:cs typeface="+mn-cs"/>
              </a:rPr>
              <a:t>론칭이</a:t>
            </a:r>
            <a:r>
              <a:rPr lang="ko-KR" altLang="en-US" sz="1200" b="0" i="0" kern="1200" dirty="0">
                <a:solidFill>
                  <a:schemeClr val="tx1"/>
                </a:solidFill>
                <a:effectLst/>
                <a:latin typeface="+mn-lt"/>
                <a:ea typeface="+mn-ea"/>
                <a:cs typeface="+mn-cs"/>
              </a:rPr>
              <a:t> 되었고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현재 </a:t>
            </a:r>
            <a:r>
              <a:rPr lang="en-US" altLang="ko-KR" sz="1200" b="0" i="0" kern="1200" dirty="0">
                <a:solidFill>
                  <a:schemeClr val="tx1"/>
                </a:solidFill>
                <a:effectLst/>
                <a:latin typeface="+mn-lt"/>
                <a:ea typeface="+mn-ea"/>
                <a:cs typeface="+mn-cs"/>
              </a:rPr>
              <a:t>26 million dollar, </a:t>
            </a:r>
            <a:r>
              <a:rPr lang="ko-KR" altLang="en-US" sz="1200" b="0" i="0" kern="1200" dirty="0">
                <a:solidFill>
                  <a:schemeClr val="tx1"/>
                </a:solidFill>
                <a:effectLst/>
                <a:latin typeface="+mn-lt"/>
                <a:ea typeface="+mn-ea"/>
                <a:cs typeface="+mn-cs"/>
              </a:rPr>
              <a:t>한화로 약 </a:t>
            </a:r>
            <a:r>
              <a:rPr lang="en-US" altLang="ko-KR" sz="1200" b="0" i="0" kern="1200" dirty="0">
                <a:solidFill>
                  <a:schemeClr val="tx1"/>
                </a:solidFill>
                <a:effectLst/>
                <a:latin typeface="+mn-lt"/>
                <a:ea typeface="+mn-ea"/>
                <a:cs typeface="+mn-cs"/>
              </a:rPr>
              <a:t>292</a:t>
            </a:r>
            <a:r>
              <a:rPr lang="ko-KR" altLang="en-US" sz="1200" b="0" i="0" kern="1200" dirty="0" err="1">
                <a:solidFill>
                  <a:schemeClr val="tx1"/>
                </a:solidFill>
                <a:effectLst/>
                <a:latin typeface="+mn-lt"/>
                <a:ea typeface="+mn-ea"/>
                <a:cs typeface="+mn-cs"/>
              </a:rPr>
              <a:t>억원</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수준의 시장가치를 가지고 있습니다</a:t>
            </a:r>
            <a:r>
              <a:rPr lang="en-US" altLang="ko-KR" sz="1200" b="0" i="0" kern="1200" dirty="0">
                <a:solidFill>
                  <a:schemeClr val="tx1"/>
                </a:solidFill>
                <a:effectLst/>
                <a:latin typeface="+mn-lt"/>
                <a:ea typeface="+mn-ea"/>
                <a:cs typeface="+mn-cs"/>
              </a:rPr>
              <a:t>.</a:t>
            </a:r>
          </a:p>
          <a:p>
            <a:r>
              <a:rPr lang="en-US" altLang="ko-KR" sz="1200" b="0" i="0" kern="1200" dirty="0" err="1">
                <a:solidFill>
                  <a:schemeClr val="tx1"/>
                </a:solidFill>
                <a:effectLst/>
                <a:latin typeface="+mn-lt"/>
                <a:ea typeface="+mn-ea"/>
                <a:cs typeface="+mn-cs"/>
              </a:rPr>
              <a:t>GridCoin</a:t>
            </a:r>
            <a:r>
              <a:rPr lang="ko-KR" altLang="en-US" sz="1200" b="0" i="0" kern="1200" dirty="0">
                <a:solidFill>
                  <a:schemeClr val="tx1"/>
                </a:solidFill>
                <a:effectLst/>
                <a:latin typeface="+mn-lt"/>
                <a:ea typeface="+mn-ea"/>
                <a:cs typeface="+mn-cs"/>
              </a:rPr>
              <a:t>을 줄여서 </a:t>
            </a:r>
            <a:r>
              <a:rPr lang="en-US" altLang="ko-KR" sz="1200" b="0" i="0" kern="1200" dirty="0">
                <a:solidFill>
                  <a:schemeClr val="tx1"/>
                </a:solidFill>
                <a:effectLst/>
                <a:latin typeface="+mn-lt"/>
                <a:ea typeface="+mn-ea"/>
                <a:cs typeface="+mn-cs"/>
              </a:rPr>
              <a:t>GRC</a:t>
            </a:r>
            <a:r>
              <a:rPr lang="ko-KR" altLang="en-US" sz="1200" b="0" i="0" kern="1200" dirty="0">
                <a:solidFill>
                  <a:schemeClr val="tx1"/>
                </a:solidFill>
                <a:effectLst/>
                <a:latin typeface="+mn-lt"/>
                <a:ea typeface="+mn-ea"/>
                <a:cs typeface="+mn-cs"/>
              </a:rPr>
              <a:t>라고 표시하는데</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현재 </a:t>
            </a:r>
            <a:r>
              <a:rPr lang="en-US" altLang="ko-KR" sz="1200" b="0" i="0" kern="1200" dirty="0">
                <a:solidFill>
                  <a:schemeClr val="tx1"/>
                </a:solidFill>
                <a:effectLst/>
                <a:latin typeface="+mn-lt"/>
                <a:ea typeface="+mn-ea"/>
                <a:cs typeface="+mn-cs"/>
              </a:rPr>
              <a:t>1 GRC = 0.006843 dollar, </a:t>
            </a:r>
            <a:r>
              <a:rPr lang="ko-KR" altLang="en-US" sz="1200" b="0" i="0" kern="1200" dirty="0">
                <a:solidFill>
                  <a:schemeClr val="tx1"/>
                </a:solidFill>
                <a:effectLst/>
                <a:latin typeface="+mn-lt"/>
                <a:ea typeface="+mn-ea"/>
                <a:cs typeface="+mn-cs"/>
              </a:rPr>
              <a:t>한화로 약 </a:t>
            </a:r>
            <a:r>
              <a:rPr lang="en-US" altLang="ko-KR" sz="1200" b="0" i="0" kern="1200" dirty="0">
                <a:solidFill>
                  <a:schemeClr val="tx1"/>
                </a:solidFill>
                <a:effectLst/>
                <a:latin typeface="+mn-lt"/>
                <a:ea typeface="+mn-ea"/>
                <a:cs typeface="+mn-cs"/>
              </a:rPr>
              <a:t>75</a:t>
            </a:r>
            <a:r>
              <a:rPr lang="ko-KR" altLang="en-US" sz="1200" b="0" i="0" kern="1200" dirty="0">
                <a:solidFill>
                  <a:schemeClr val="tx1"/>
                </a:solidFill>
                <a:effectLst/>
                <a:latin typeface="+mn-lt"/>
                <a:ea typeface="+mn-ea"/>
                <a:cs typeface="+mn-cs"/>
              </a:rPr>
              <a:t>원 정도 입니다</a:t>
            </a:r>
            <a:r>
              <a:rPr lang="en-US" altLang="ko-KR" sz="1200" b="0" i="0" kern="1200" dirty="0">
                <a:solidFill>
                  <a:schemeClr val="tx1"/>
                </a:solidFill>
                <a:effectLst/>
                <a:latin typeface="+mn-lt"/>
                <a:ea typeface="+mn-ea"/>
                <a:cs typeface="+mn-cs"/>
              </a:rPr>
              <a:t>.</a:t>
            </a: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아래는 정보 필기</a:t>
            </a:r>
            <a:endParaRPr lang="en-US" altLang="ko-KR" sz="1200" b="0" i="0" kern="1200" dirty="0">
              <a:solidFill>
                <a:schemeClr val="tx1"/>
              </a:solidFill>
              <a:effectLst/>
              <a:latin typeface="+mn-lt"/>
              <a:ea typeface="+mn-ea"/>
              <a:cs typeface="+mn-cs"/>
            </a:endParaRPr>
          </a:p>
          <a:p>
            <a:r>
              <a:rPr lang="en-US" altLang="ko-KR" sz="1200" b="0" i="0" kern="1200" dirty="0" err="1">
                <a:solidFill>
                  <a:schemeClr val="tx1"/>
                </a:solidFill>
                <a:effectLst/>
                <a:latin typeface="+mn-lt"/>
                <a:ea typeface="+mn-ea"/>
                <a:cs typeface="+mn-cs"/>
              </a:rPr>
              <a:t>Gridcoin</a:t>
            </a:r>
            <a:r>
              <a:rPr lang="en-US" altLang="ko-KR" sz="1200" b="0" i="0" kern="1200" dirty="0">
                <a:solidFill>
                  <a:schemeClr val="tx1"/>
                </a:solidFill>
                <a:effectLst/>
                <a:latin typeface="+mn-lt"/>
                <a:ea typeface="+mn-ea"/>
                <a:cs typeface="+mn-cs"/>
              </a:rPr>
              <a:t> (Ticker: GRC) is a decentralized, open source math-based digital asset (cryptocurrency). It performs transactions peer-to-peer cryptographically without the need for a central issuing authority. </a:t>
            </a:r>
            <a:r>
              <a:rPr lang="en-US" altLang="ko-KR" sz="1200" b="0" i="0" kern="1200" dirty="0" err="1">
                <a:solidFill>
                  <a:schemeClr val="tx1"/>
                </a:solidFill>
                <a:effectLst/>
                <a:latin typeface="+mn-lt"/>
                <a:ea typeface="+mn-ea"/>
                <a:cs typeface="+mn-cs"/>
              </a:rPr>
              <a:t>Gridcoin</a:t>
            </a:r>
            <a:r>
              <a:rPr lang="en-US" altLang="ko-KR" sz="1200" b="0" i="0" kern="1200" dirty="0">
                <a:solidFill>
                  <a:schemeClr val="tx1"/>
                </a:solidFill>
                <a:effectLst/>
                <a:latin typeface="+mn-lt"/>
                <a:ea typeface="+mn-ea"/>
                <a:cs typeface="+mn-cs"/>
              </a:rPr>
              <a:t> was the block chain protocol that delivered a working algorithm that equally rewards and cryptographically proves solving BOINC (Berkeley Open Infrastructure for Network Computing) hosted work, which can be virtually any kind of distributed computing process (ASIC/GPU/CPU/Sensor/</a:t>
            </a:r>
            <a:r>
              <a:rPr lang="en-US" altLang="ko-KR" sz="1200" b="0" i="0" kern="1200" dirty="0" err="1">
                <a:solidFill>
                  <a:schemeClr val="tx1"/>
                </a:solidFill>
                <a:effectLst/>
                <a:latin typeface="+mn-lt"/>
                <a:ea typeface="+mn-ea"/>
                <a:cs typeface="+mn-cs"/>
              </a:rPr>
              <a:t>Etc</a:t>
            </a:r>
            <a:r>
              <a:rPr lang="en-US" altLang="ko-KR" sz="1200" b="0" i="0" kern="1200" dirty="0">
                <a:solidFill>
                  <a:schemeClr val="tx1"/>
                </a:solidFill>
                <a:effectLst/>
                <a:latin typeface="+mn-lt"/>
                <a:ea typeface="+mn-ea"/>
                <a:cs typeface="+mn-cs"/>
              </a:rPr>
              <a:t>).</a:t>
            </a:r>
          </a:p>
          <a:p>
            <a:endParaRPr lang="en-US" altLang="ko-KR" sz="1200" b="0" i="0" kern="1200" dirty="0">
              <a:solidFill>
                <a:schemeClr val="tx1"/>
              </a:solidFill>
              <a:effectLst/>
              <a:latin typeface="+mn-lt"/>
              <a:ea typeface="+mn-ea"/>
              <a:cs typeface="+mn-cs"/>
            </a:endParaRPr>
          </a:p>
          <a:p>
            <a:endParaRPr lang="en-US" altLang="ko-KR" sz="1200" b="0" i="0" kern="1200" dirty="0">
              <a:solidFill>
                <a:schemeClr val="tx1"/>
              </a:solidFill>
              <a:effectLst/>
              <a:latin typeface="+mn-lt"/>
              <a:ea typeface="+mn-ea"/>
              <a:cs typeface="+mn-cs"/>
            </a:endParaRPr>
          </a:p>
          <a:p>
            <a:r>
              <a:rPr lang="en-US" altLang="ko-KR" sz="1200" b="0" i="0" kern="1200" dirty="0" err="1">
                <a:solidFill>
                  <a:schemeClr val="tx1"/>
                </a:solidFill>
                <a:effectLst/>
                <a:latin typeface="+mn-lt"/>
                <a:ea typeface="+mn-ea"/>
                <a:cs typeface="+mn-cs"/>
              </a:rPr>
              <a:t>GridCoin</a:t>
            </a:r>
            <a:r>
              <a:rPr lang="en-US" altLang="ko-KR" sz="1200" b="0" i="0" kern="1200" baseline="0" dirty="0">
                <a:solidFill>
                  <a:schemeClr val="tx1"/>
                </a:solidFill>
                <a:effectLst/>
                <a:latin typeface="+mn-lt"/>
                <a:ea typeface="+mn-ea"/>
                <a:cs typeface="+mn-cs"/>
              </a:rPr>
              <a:t> is a cryptographic internet-based currency that helps solve various scientific problems using your computer.</a:t>
            </a:r>
          </a:p>
          <a:p>
            <a:r>
              <a:rPr lang="en-US" altLang="ko-KR" sz="1200" b="0" i="0" kern="1200" baseline="0" dirty="0" err="1">
                <a:solidFill>
                  <a:schemeClr val="tx1"/>
                </a:solidFill>
                <a:effectLst/>
                <a:latin typeface="+mn-lt"/>
                <a:ea typeface="+mn-ea"/>
                <a:cs typeface="+mn-cs"/>
              </a:rPr>
              <a:t>Boinc</a:t>
            </a:r>
            <a:r>
              <a:rPr lang="en-US" altLang="ko-KR" sz="1200" b="0" i="0" kern="1200" baseline="0" dirty="0">
                <a:solidFill>
                  <a:schemeClr val="tx1"/>
                </a:solidFill>
                <a:effectLst/>
                <a:latin typeface="+mn-lt"/>
                <a:ea typeface="+mn-ea"/>
                <a:cs typeface="+mn-cs"/>
              </a:rPr>
              <a:t> is a computing platform where scientists and universities can create research projects that require lots of calculations.</a:t>
            </a:r>
          </a:p>
          <a:p>
            <a:r>
              <a:rPr lang="en-US" altLang="ko-KR" sz="1200" b="0" i="0" kern="1200" baseline="0" dirty="0">
                <a:solidFill>
                  <a:schemeClr val="tx1"/>
                </a:solidFill>
                <a:effectLst/>
                <a:latin typeface="+mn-lt"/>
                <a:ea typeface="+mn-ea"/>
                <a:cs typeface="+mn-cs"/>
              </a:rPr>
              <a:t>The general public can participate in these projects by running the </a:t>
            </a:r>
            <a:r>
              <a:rPr lang="en-US" altLang="ko-KR" sz="1200" b="0" i="0" kern="1200" baseline="0" dirty="0" err="1">
                <a:solidFill>
                  <a:schemeClr val="tx1"/>
                </a:solidFill>
                <a:effectLst/>
                <a:latin typeface="+mn-lt"/>
                <a:ea typeface="+mn-ea"/>
                <a:cs typeface="+mn-cs"/>
              </a:rPr>
              <a:t>Boinc</a:t>
            </a:r>
            <a:r>
              <a:rPr lang="en-US" altLang="ko-KR" sz="1200" b="0" i="0" kern="1200" baseline="0" dirty="0">
                <a:solidFill>
                  <a:schemeClr val="tx1"/>
                </a:solidFill>
                <a:effectLst/>
                <a:latin typeface="+mn-lt"/>
                <a:ea typeface="+mn-ea"/>
                <a:cs typeface="+mn-cs"/>
              </a:rPr>
              <a:t> SW on their computers.</a:t>
            </a:r>
          </a:p>
          <a:p>
            <a:r>
              <a:rPr lang="en-US" altLang="ko-KR" sz="1200" b="0" i="0" kern="1200" baseline="0" dirty="0">
                <a:solidFill>
                  <a:schemeClr val="tx1"/>
                </a:solidFill>
                <a:effectLst/>
                <a:latin typeface="+mn-lt"/>
                <a:ea typeface="+mn-ea"/>
                <a:cs typeface="+mn-cs"/>
              </a:rPr>
              <a:t>You can search for alien radio signals, DNA sequencing particle research , improve weather prediction model, and many </a:t>
            </a:r>
            <a:r>
              <a:rPr lang="en-US" altLang="ko-KR" sz="1200" b="0" i="0" kern="1200" baseline="0" dirty="0" err="1">
                <a:solidFill>
                  <a:schemeClr val="tx1"/>
                </a:solidFill>
                <a:effectLst/>
                <a:latin typeface="+mn-lt"/>
                <a:ea typeface="+mn-ea"/>
                <a:cs typeface="+mn-cs"/>
              </a:rPr>
              <a:t>many</a:t>
            </a:r>
            <a:r>
              <a:rPr lang="en-US" altLang="ko-KR" sz="1200" b="0" i="0" kern="1200" baseline="0" dirty="0">
                <a:solidFill>
                  <a:schemeClr val="tx1"/>
                </a:solidFill>
                <a:effectLst/>
                <a:latin typeface="+mn-lt"/>
                <a:ea typeface="+mn-ea"/>
                <a:cs typeface="+mn-cs"/>
              </a:rPr>
              <a:t> other scientific projects.</a:t>
            </a:r>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7</a:t>
            </a:fld>
            <a:endParaRPr lang="ko-KR" altLang="en-US"/>
          </a:p>
        </p:txBody>
      </p:sp>
    </p:spTree>
    <p:extLst>
      <p:ext uri="{BB962C8B-B14F-4D97-AF65-F5344CB8AC3E}">
        <p14:creationId xmlns:p14="http://schemas.microsoft.com/office/powerpoint/2010/main" val="388018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fontScale="77500" lnSpcReduction="20000"/>
          </a:bodyPr>
          <a:lstStyle/>
          <a:p>
            <a:r>
              <a:rPr lang="ko-KR" altLang="en-US" sz="1200" b="1" i="0" kern="1200" dirty="0" err="1">
                <a:solidFill>
                  <a:schemeClr val="tx1"/>
                </a:solidFill>
                <a:effectLst/>
                <a:latin typeface="+mn-lt"/>
                <a:ea typeface="+mn-ea"/>
                <a:cs typeface="+mn-cs"/>
              </a:rPr>
              <a:t>골렘은</a:t>
            </a:r>
            <a:r>
              <a:rPr lang="ko-KR" altLang="en-US" sz="1200" b="1" i="0" kern="1200" dirty="0">
                <a:solidFill>
                  <a:schemeClr val="tx1"/>
                </a:solidFill>
                <a:effectLst/>
                <a:latin typeface="+mn-lt"/>
                <a:ea typeface="+mn-ea"/>
                <a:cs typeface="+mn-cs"/>
              </a:rPr>
              <a:t> </a:t>
            </a:r>
            <a:r>
              <a:rPr lang="en-US" altLang="ko-KR" sz="1200" b="1" i="0" kern="1200" dirty="0">
                <a:solidFill>
                  <a:schemeClr val="tx1"/>
                </a:solidFill>
                <a:effectLst/>
                <a:latin typeface="+mn-lt"/>
                <a:ea typeface="+mn-ea"/>
                <a:cs typeface="+mn-cs"/>
              </a:rPr>
              <a:t>decentralized supercomputer</a:t>
            </a:r>
            <a:r>
              <a:rPr lang="ko-KR" altLang="en-US" sz="1200" b="1" i="0" kern="1200" dirty="0">
                <a:solidFill>
                  <a:schemeClr val="tx1"/>
                </a:solidFill>
                <a:effectLst/>
                <a:latin typeface="+mn-lt"/>
                <a:ea typeface="+mn-ea"/>
                <a:cs typeface="+mn-cs"/>
              </a:rPr>
              <a:t>를 목적으로 하는 프로젝트이다</a:t>
            </a:r>
            <a:r>
              <a:rPr lang="en-US" altLang="ko-KR" sz="1200" b="1" i="0" kern="1200" dirty="0">
                <a:solidFill>
                  <a:schemeClr val="tx1"/>
                </a:solidFill>
                <a:effectLst/>
                <a:latin typeface="+mn-lt"/>
                <a:ea typeface="+mn-ea"/>
                <a:cs typeface="+mn-cs"/>
              </a:rPr>
              <a:t>.</a:t>
            </a:r>
          </a:p>
          <a:p>
            <a:r>
              <a:rPr lang="ko-KR" altLang="en-US" sz="1200" b="1" i="0" kern="1200" dirty="0">
                <a:solidFill>
                  <a:schemeClr val="tx1"/>
                </a:solidFill>
                <a:effectLst/>
                <a:latin typeface="+mn-lt"/>
                <a:ea typeface="+mn-ea"/>
                <a:cs typeface="+mn-cs"/>
              </a:rPr>
              <a:t>쉽게 말해서 </a:t>
            </a:r>
            <a:r>
              <a:rPr lang="en-US" altLang="ko-KR" sz="1200" b="1" i="0" kern="1200" dirty="0">
                <a:solidFill>
                  <a:schemeClr val="tx1"/>
                </a:solidFill>
                <a:effectLst/>
                <a:latin typeface="+mn-lt"/>
                <a:ea typeface="+mn-ea"/>
                <a:cs typeface="+mn-cs"/>
              </a:rPr>
              <a:t>p2p </a:t>
            </a:r>
            <a:r>
              <a:rPr lang="ko-KR" altLang="en-US" sz="1200" b="1" i="0" kern="1200" dirty="0">
                <a:solidFill>
                  <a:schemeClr val="tx1"/>
                </a:solidFill>
                <a:effectLst/>
                <a:latin typeface="+mn-lt"/>
                <a:ea typeface="+mn-ea"/>
                <a:cs typeface="+mn-cs"/>
              </a:rPr>
              <a:t>네트워크 상의 컴퓨터들을 묶어서 제공하는 개념입니다</a:t>
            </a:r>
            <a:r>
              <a:rPr lang="en-US" altLang="ko-KR" sz="1200" b="1" i="0" kern="1200" dirty="0">
                <a:solidFill>
                  <a:schemeClr val="tx1"/>
                </a:solidFill>
                <a:effectLst/>
                <a:latin typeface="+mn-lt"/>
                <a:ea typeface="+mn-ea"/>
                <a:cs typeface="+mn-cs"/>
              </a:rPr>
              <a:t>.</a:t>
            </a:r>
          </a:p>
          <a:p>
            <a:r>
              <a:rPr lang="ko-KR" altLang="en-US" sz="1200" b="1" i="0" kern="1200" dirty="0">
                <a:solidFill>
                  <a:schemeClr val="tx1"/>
                </a:solidFill>
                <a:effectLst/>
                <a:latin typeface="+mn-lt"/>
                <a:ea typeface="+mn-ea"/>
                <a:cs typeface="+mn-cs"/>
              </a:rPr>
              <a:t>여기까지 보았을 때</a:t>
            </a:r>
            <a:r>
              <a:rPr lang="en-US" altLang="ko-KR" sz="1200" b="1" i="0" kern="1200" dirty="0">
                <a:solidFill>
                  <a:schemeClr val="tx1"/>
                </a:solidFill>
                <a:effectLst/>
                <a:latin typeface="+mn-lt"/>
                <a:ea typeface="+mn-ea"/>
                <a:cs typeface="+mn-cs"/>
              </a:rPr>
              <a:t>, </a:t>
            </a:r>
            <a:r>
              <a:rPr lang="ko-KR" altLang="en-US" sz="1200" b="1" i="0" kern="1200" dirty="0">
                <a:solidFill>
                  <a:schemeClr val="tx1"/>
                </a:solidFill>
                <a:effectLst/>
                <a:latin typeface="+mn-lt"/>
                <a:ea typeface="+mn-ea"/>
                <a:cs typeface="+mn-cs"/>
              </a:rPr>
              <a:t>제가 제안하고자 하는 것과 매우 비슷합니다</a:t>
            </a:r>
            <a:r>
              <a:rPr lang="en-US" altLang="ko-KR" sz="1200" b="1" i="0" kern="1200" dirty="0">
                <a:solidFill>
                  <a:schemeClr val="tx1"/>
                </a:solidFill>
                <a:effectLst/>
                <a:latin typeface="+mn-lt"/>
                <a:ea typeface="+mn-ea"/>
                <a:cs typeface="+mn-cs"/>
              </a:rPr>
              <a:t>.</a:t>
            </a:r>
          </a:p>
          <a:p>
            <a:endParaRPr lang="en-US" altLang="ko-KR" sz="1200" b="1" i="0" kern="1200" dirty="0">
              <a:solidFill>
                <a:schemeClr val="tx1"/>
              </a:solidFill>
              <a:effectLst/>
              <a:latin typeface="+mn-lt"/>
              <a:ea typeface="+mn-ea"/>
              <a:cs typeface="+mn-cs"/>
            </a:endParaRPr>
          </a:p>
          <a:p>
            <a:r>
              <a:rPr lang="ko-KR" altLang="en-US" sz="1200" b="1" i="0" kern="1200" dirty="0">
                <a:solidFill>
                  <a:schemeClr val="tx1"/>
                </a:solidFill>
                <a:effectLst/>
                <a:latin typeface="+mn-lt"/>
                <a:ea typeface="+mn-ea"/>
                <a:cs typeface="+mn-cs"/>
              </a:rPr>
              <a:t>다만</a:t>
            </a:r>
            <a:r>
              <a:rPr lang="en-US" altLang="ko-KR" sz="1200" b="1" i="0" kern="1200" dirty="0">
                <a:solidFill>
                  <a:schemeClr val="tx1"/>
                </a:solidFill>
                <a:effectLst/>
                <a:latin typeface="+mn-lt"/>
                <a:ea typeface="+mn-ea"/>
                <a:cs typeface="+mn-cs"/>
              </a:rPr>
              <a:t>, </a:t>
            </a:r>
            <a:r>
              <a:rPr lang="ko-KR" altLang="en-US" sz="1200" b="1" i="0" kern="1200" dirty="0">
                <a:solidFill>
                  <a:schemeClr val="tx1"/>
                </a:solidFill>
                <a:effectLst/>
                <a:latin typeface="+mn-lt"/>
                <a:ea typeface="+mn-ea"/>
                <a:cs typeface="+mn-cs"/>
              </a:rPr>
              <a:t>차이점은</a:t>
            </a:r>
            <a:r>
              <a:rPr lang="en-US" altLang="ko-KR" sz="1200" b="1" i="0" kern="1200" dirty="0">
                <a:solidFill>
                  <a:schemeClr val="tx1"/>
                </a:solidFill>
                <a:effectLst/>
                <a:latin typeface="+mn-lt"/>
                <a:ea typeface="+mn-ea"/>
                <a:cs typeface="+mn-cs"/>
              </a:rPr>
              <a:t> </a:t>
            </a:r>
            <a:r>
              <a:rPr lang="ko-KR" altLang="en-US" sz="1200" b="1" i="0" kern="1200" dirty="0" err="1">
                <a:solidFill>
                  <a:schemeClr val="tx1"/>
                </a:solidFill>
                <a:effectLst/>
                <a:latin typeface="+mn-lt"/>
                <a:ea typeface="+mn-ea"/>
                <a:cs typeface="+mn-cs"/>
              </a:rPr>
              <a:t>골렘은</a:t>
            </a:r>
            <a:r>
              <a:rPr lang="ko-KR" altLang="en-US" sz="1200" b="1" i="0" kern="1200" dirty="0">
                <a:solidFill>
                  <a:schemeClr val="tx1"/>
                </a:solidFill>
                <a:effectLst/>
                <a:latin typeface="+mn-lt"/>
                <a:ea typeface="+mn-ea"/>
                <a:cs typeface="+mn-cs"/>
              </a:rPr>
              <a:t> 아직 </a:t>
            </a:r>
            <a:r>
              <a:rPr lang="en-US" altLang="ko-KR" sz="1200" b="1" i="0" kern="1200" dirty="0">
                <a:solidFill>
                  <a:schemeClr val="tx1"/>
                </a:solidFill>
                <a:effectLst/>
                <a:latin typeface="+mn-lt"/>
                <a:ea typeface="+mn-ea"/>
                <a:cs typeface="+mn-cs"/>
              </a:rPr>
              <a:t>CGI </a:t>
            </a:r>
            <a:r>
              <a:rPr lang="ko-KR" altLang="en-US" sz="1200" b="1" i="0" kern="1200" dirty="0">
                <a:solidFill>
                  <a:schemeClr val="tx1"/>
                </a:solidFill>
                <a:effectLst/>
                <a:latin typeface="+mn-lt"/>
                <a:ea typeface="+mn-ea"/>
                <a:cs typeface="+mn-cs"/>
              </a:rPr>
              <a:t>렌더링 작업에 한해서만 컴퓨팅 파워를 대여하는 것을 목적으로 하고 있습니다</a:t>
            </a:r>
            <a:r>
              <a:rPr lang="en-US" altLang="ko-KR" sz="1200" b="1" i="0" kern="1200" dirty="0">
                <a:solidFill>
                  <a:schemeClr val="tx1"/>
                </a:solidFill>
                <a:effectLst/>
                <a:latin typeface="+mn-lt"/>
                <a:ea typeface="+mn-ea"/>
                <a:cs typeface="+mn-cs"/>
              </a:rPr>
              <a:t>.</a:t>
            </a:r>
          </a:p>
          <a:p>
            <a:endParaRPr lang="en-US" altLang="ko-KR" sz="1200" b="1" i="0" kern="1200" dirty="0">
              <a:solidFill>
                <a:schemeClr val="tx1"/>
              </a:solidFill>
              <a:effectLst/>
              <a:latin typeface="+mn-lt"/>
              <a:ea typeface="+mn-ea"/>
              <a:cs typeface="+mn-cs"/>
            </a:endParaRPr>
          </a:p>
          <a:p>
            <a:r>
              <a:rPr lang="ko-KR" altLang="en-US" sz="1200" b="1" i="0" kern="1200" dirty="0" err="1">
                <a:solidFill>
                  <a:schemeClr val="tx1"/>
                </a:solidFill>
                <a:effectLst/>
                <a:latin typeface="+mn-lt"/>
                <a:ea typeface="+mn-ea"/>
                <a:cs typeface="+mn-cs"/>
              </a:rPr>
              <a:t>골렘</a:t>
            </a:r>
            <a:r>
              <a:rPr lang="ko-KR" altLang="en-US" sz="1200" b="1" i="0" kern="1200" dirty="0">
                <a:solidFill>
                  <a:schemeClr val="tx1"/>
                </a:solidFill>
                <a:effectLst/>
                <a:latin typeface="+mn-lt"/>
                <a:ea typeface="+mn-ea"/>
                <a:cs typeface="+mn-cs"/>
              </a:rPr>
              <a:t> </a:t>
            </a:r>
            <a:r>
              <a:rPr lang="ko-KR" altLang="en-US" sz="1200" b="1" i="0" kern="1200" dirty="0" err="1">
                <a:solidFill>
                  <a:schemeClr val="tx1"/>
                </a:solidFill>
                <a:effectLst/>
                <a:latin typeface="+mn-lt"/>
                <a:ea typeface="+mn-ea"/>
                <a:cs typeface="+mn-cs"/>
              </a:rPr>
              <a:t>프토젝트에서</a:t>
            </a:r>
            <a:r>
              <a:rPr lang="ko-KR" altLang="en-US" sz="1200" b="1" i="0" kern="1200" dirty="0">
                <a:solidFill>
                  <a:schemeClr val="tx1"/>
                </a:solidFill>
                <a:effectLst/>
                <a:latin typeface="+mn-lt"/>
                <a:ea typeface="+mn-ea"/>
                <a:cs typeface="+mn-cs"/>
              </a:rPr>
              <a:t> 내부적으로는 대여료를 지불하는 수단으로 </a:t>
            </a:r>
            <a:r>
              <a:rPr lang="en-US" altLang="ko-KR" sz="1200" b="1" i="0" kern="1200" dirty="0">
                <a:solidFill>
                  <a:schemeClr val="tx1"/>
                </a:solidFill>
                <a:effectLst/>
                <a:latin typeface="+mn-lt"/>
                <a:ea typeface="+mn-ea"/>
                <a:cs typeface="+mn-cs"/>
              </a:rPr>
              <a:t>GNT, </a:t>
            </a:r>
            <a:r>
              <a:rPr lang="ko-KR" altLang="en-US" sz="1200" b="1" i="0" kern="1200" dirty="0" err="1">
                <a:solidFill>
                  <a:schemeClr val="tx1"/>
                </a:solidFill>
                <a:effectLst/>
                <a:latin typeface="+mn-lt"/>
                <a:ea typeface="+mn-ea"/>
                <a:cs typeface="+mn-cs"/>
              </a:rPr>
              <a:t>골렘</a:t>
            </a:r>
            <a:r>
              <a:rPr lang="ko-KR" altLang="en-US" sz="1200" b="1" i="0" kern="1200" dirty="0">
                <a:solidFill>
                  <a:schemeClr val="tx1"/>
                </a:solidFill>
                <a:effectLst/>
                <a:latin typeface="+mn-lt"/>
                <a:ea typeface="+mn-ea"/>
                <a:cs typeface="+mn-cs"/>
              </a:rPr>
              <a:t> 네트워크 토큰을 사용하게 되어 있습니다</a:t>
            </a:r>
            <a:r>
              <a:rPr lang="en-US" altLang="ko-KR" sz="1200" b="1" i="0" kern="1200" dirty="0">
                <a:solidFill>
                  <a:schemeClr val="tx1"/>
                </a:solidFill>
                <a:effectLst/>
                <a:latin typeface="+mn-lt"/>
                <a:ea typeface="+mn-ea"/>
                <a:cs typeface="+mn-cs"/>
              </a:rPr>
              <a:t>.</a:t>
            </a:r>
          </a:p>
          <a:p>
            <a:r>
              <a:rPr lang="ko-KR" altLang="en-US" sz="1200" b="1" i="0" kern="1200" dirty="0">
                <a:solidFill>
                  <a:schemeClr val="tx1"/>
                </a:solidFill>
                <a:effectLst/>
                <a:latin typeface="+mn-lt"/>
                <a:ea typeface="+mn-ea"/>
                <a:cs typeface="+mn-cs"/>
              </a:rPr>
              <a:t>올해 </a:t>
            </a:r>
            <a:r>
              <a:rPr lang="en-US" altLang="ko-KR" sz="1200" b="1" i="0" kern="1200" dirty="0">
                <a:solidFill>
                  <a:schemeClr val="tx1"/>
                </a:solidFill>
                <a:effectLst/>
                <a:latin typeface="+mn-lt"/>
                <a:ea typeface="+mn-ea"/>
                <a:cs typeface="+mn-cs"/>
              </a:rPr>
              <a:t>4</a:t>
            </a:r>
            <a:r>
              <a:rPr lang="ko-KR" altLang="en-US" sz="1200" b="1" i="0" kern="1200" dirty="0">
                <a:solidFill>
                  <a:schemeClr val="tx1"/>
                </a:solidFill>
                <a:effectLst/>
                <a:latin typeface="+mn-lt"/>
                <a:ea typeface="+mn-ea"/>
                <a:cs typeface="+mn-cs"/>
              </a:rPr>
              <a:t>월에 </a:t>
            </a:r>
            <a:r>
              <a:rPr lang="en-US" altLang="ko-KR" sz="1200" b="1" i="0" kern="1200" dirty="0">
                <a:solidFill>
                  <a:schemeClr val="tx1"/>
                </a:solidFill>
                <a:effectLst/>
                <a:latin typeface="+mn-lt"/>
                <a:ea typeface="+mn-ea"/>
                <a:cs typeface="+mn-cs"/>
              </a:rPr>
              <a:t>ICO</a:t>
            </a:r>
            <a:r>
              <a:rPr lang="ko-KR" altLang="en-US" sz="1200" b="1" i="0" kern="1200" dirty="0">
                <a:solidFill>
                  <a:schemeClr val="tx1"/>
                </a:solidFill>
                <a:effectLst/>
                <a:latin typeface="+mn-lt"/>
                <a:ea typeface="+mn-ea"/>
                <a:cs typeface="+mn-cs"/>
              </a:rPr>
              <a:t>를 통해 코인 상장에 성공하였는데</a:t>
            </a:r>
            <a:r>
              <a:rPr lang="en-US" altLang="ko-KR" sz="1200" b="1" i="0" kern="1200" dirty="0">
                <a:solidFill>
                  <a:schemeClr val="tx1"/>
                </a:solidFill>
                <a:effectLst/>
                <a:latin typeface="+mn-lt"/>
                <a:ea typeface="+mn-ea"/>
                <a:cs typeface="+mn-cs"/>
              </a:rPr>
              <a:t>, </a:t>
            </a:r>
            <a:r>
              <a:rPr lang="ko-KR" altLang="en-US" sz="1200" b="1" i="0" kern="1200" dirty="0">
                <a:solidFill>
                  <a:schemeClr val="tx1"/>
                </a:solidFill>
                <a:effectLst/>
                <a:latin typeface="+mn-lt"/>
                <a:ea typeface="+mn-ea"/>
                <a:cs typeface="+mn-cs"/>
              </a:rPr>
              <a:t>이때 </a:t>
            </a:r>
            <a:r>
              <a:rPr lang="en-US" altLang="ko-KR" sz="1200" b="1" i="0" kern="1200" dirty="0">
                <a:solidFill>
                  <a:schemeClr val="tx1"/>
                </a:solidFill>
                <a:effectLst/>
                <a:latin typeface="+mn-lt"/>
                <a:ea typeface="+mn-ea"/>
                <a:cs typeface="+mn-cs"/>
              </a:rPr>
              <a:t>30</a:t>
            </a:r>
            <a:r>
              <a:rPr lang="ko-KR" altLang="en-US" sz="1200" b="1" i="0" kern="1200" dirty="0">
                <a:solidFill>
                  <a:schemeClr val="tx1"/>
                </a:solidFill>
                <a:effectLst/>
                <a:latin typeface="+mn-lt"/>
                <a:ea typeface="+mn-ea"/>
                <a:cs typeface="+mn-cs"/>
              </a:rPr>
              <a:t>분만에 </a:t>
            </a:r>
            <a:r>
              <a:rPr lang="en-US" altLang="ko-KR" sz="1200" b="1" i="0" kern="1200" dirty="0">
                <a:solidFill>
                  <a:schemeClr val="tx1"/>
                </a:solidFill>
                <a:effectLst/>
                <a:latin typeface="+mn-lt"/>
                <a:ea typeface="+mn-ea"/>
                <a:cs typeface="+mn-cs"/>
              </a:rPr>
              <a:t>100</a:t>
            </a:r>
            <a:r>
              <a:rPr lang="ko-KR" altLang="en-US" sz="1200" b="1" i="0" kern="1200" dirty="0">
                <a:solidFill>
                  <a:schemeClr val="tx1"/>
                </a:solidFill>
                <a:effectLst/>
                <a:latin typeface="+mn-lt"/>
                <a:ea typeface="+mn-ea"/>
                <a:cs typeface="+mn-cs"/>
              </a:rPr>
              <a:t>억원을 모집하는 기록을 보여주었습니다</a:t>
            </a:r>
            <a:r>
              <a:rPr lang="en-US" altLang="ko-KR" sz="1200" b="1" i="0" kern="1200" dirty="0">
                <a:solidFill>
                  <a:schemeClr val="tx1"/>
                </a:solidFill>
                <a:effectLst/>
                <a:latin typeface="+mn-lt"/>
                <a:ea typeface="+mn-ea"/>
                <a:cs typeface="+mn-cs"/>
              </a:rPr>
              <a:t>.</a:t>
            </a:r>
          </a:p>
          <a:p>
            <a:r>
              <a:rPr lang="ko-KR" altLang="en-US" sz="1200" b="1" i="0" kern="1200" dirty="0">
                <a:solidFill>
                  <a:schemeClr val="tx1"/>
                </a:solidFill>
                <a:effectLst/>
                <a:latin typeface="+mn-lt"/>
                <a:ea typeface="+mn-ea"/>
                <a:cs typeface="+mn-cs"/>
              </a:rPr>
              <a:t>아직 미완성의 프로젝트에 엄청난 투자가 이루어졌는데</a:t>
            </a:r>
            <a:r>
              <a:rPr lang="en-US" altLang="ko-KR" sz="1200" b="1" i="0" kern="1200" dirty="0">
                <a:solidFill>
                  <a:schemeClr val="tx1"/>
                </a:solidFill>
                <a:effectLst/>
                <a:latin typeface="+mn-lt"/>
                <a:ea typeface="+mn-ea"/>
                <a:cs typeface="+mn-cs"/>
              </a:rPr>
              <a:t>, </a:t>
            </a:r>
          </a:p>
          <a:p>
            <a:r>
              <a:rPr lang="ko-KR" altLang="en-US" sz="1200" b="1" i="0" kern="1200" dirty="0">
                <a:solidFill>
                  <a:schemeClr val="tx1"/>
                </a:solidFill>
                <a:effectLst/>
                <a:latin typeface="+mn-lt"/>
                <a:ea typeface="+mn-ea"/>
                <a:cs typeface="+mn-cs"/>
              </a:rPr>
              <a:t>분산 컴퓨팅 리소스를 대여하는 아이디어에 엄청난 장래성</a:t>
            </a:r>
            <a:r>
              <a:rPr lang="en-US" altLang="ko-KR" sz="1200" b="1" i="0" kern="1200" dirty="0">
                <a:solidFill>
                  <a:schemeClr val="tx1"/>
                </a:solidFill>
                <a:effectLst/>
                <a:latin typeface="+mn-lt"/>
                <a:ea typeface="+mn-ea"/>
                <a:cs typeface="+mn-cs"/>
              </a:rPr>
              <a:t>, </a:t>
            </a:r>
            <a:r>
              <a:rPr lang="ko-KR" altLang="en-US" sz="1200" b="1" i="0" kern="1200" dirty="0">
                <a:solidFill>
                  <a:schemeClr val="tx1"/>
                </a:solidFill>
                <a:effectLst/>
                <a:latin typeface="+mn-lt"/>
                <a:ea typeface="+mn-ea"/>
                <a:cs typeface="+mn-cs"/>
              </a:rPr>
              <a:t>미래가 있음을 알 수 있는 대목입니다</a:t>
            </a:r>
            <a:r>
              <a:rPr lang="en-US" altLang="ko-KR" sz="1200" b="1" i="0" kern="1200" dirty="0">
                <a:solidFill>
                  <a:schemeClr val="tx1"/>
                </a:solidFill>
                <a:effectLst/>
                <a:latin typeface="+mn-lt"/>
                <a:ea typeface="+mn-ea"/>
                <a:cs typeface="+mn-cs"/>
              </a:rPr>
              <a:t>.</a:t>
            </a:r>
          </a:p>
          <a:p>
            <a:endParaRPr lang="en-US" altLang="ko-KR" sz="1200" b="1" i="0" kern="1200" dirty="0">
              <a:solidFill>
                <a:schemeClr val="tx1"/>
              </a:solidFill>
              <a:effectLst/>
              <a:latin typeface="+mn-lt"/>
              <a:ea typeface="+mn-ea"/>
              <a:cs typeface="+mn-cs"/>
            </a:endParaRPr>
          </a:p>
          <a:p>
            <a:r>
              <a:rPr lang="ko-KR" altLang="en-US" sz="1200" b="1" i="0" kern="1200" dirty="0">
                <a:solidFill>
                  <a:schemeClr val="tx1"/>
                </a:solidFill>
                <a:effectLst/>
                <a:latin typeface="+mn-lt"/>
                <a:ea typeface="+mn-ea"/>
                <a:cs typeface="+mn-cs"/>
              </a:rPr>
              <a:t>현재 </a:t>
            </a:r>
            <a:r>
              <a:rPr lang="en-US" altLang="ko-KR" sz="1200" b="1" i="0" kern="1200" dirty="0">
                <a:solidFill>
                  <a:schemeClr val="tx1"/>
                </a:solidFill>
                <a:effectLst/>
                <a:latin typeface="+mn-lt"/>
                <a:ea typeface="+mn-ea"/>
                <a:cs typeface="+mn-cs"/>
              </a:rPr>
              <a:t>GNT</a:t>
            </a:r>
            <a:r>
              <a:rPr lang="ko-KR" altLang="en-US" sz="1200" b="1" i="0" kern="1200" dirty="0">
                <a:solidFill>
                  <a:schemeClr val="tx1"/>
                </a:solidFill>
                <a:effectLst/>
                <a:latin typeface="+mn-lt"/>
                <a:ea typeface="+mn-ea"/>
                <a:cs typeface="+mn-cs"/>
              </a:rPr>
              <a:t>의 시장규모는 </a:t>
            </a:r>
            <a:r>
              <a:rPr lang="en-US" altLang="ko-KR" sz="1200" b="1" i="0" kern="1200" dirty="0">
                <a:solidFill>
                  <a:schemeClr val="tx1"/>
                </a:solidFill>
                <a:effectLst/>
                <a:latin typeface="+mn-lt"/>
                <a:ea typeface="+mn-ea"/>
                <a:cs typeface="+mn-cs"/>
              </a:rPr>
              <a:t>2</a:t>
            </a:r>
            <a:r>
              <a:rPr lang="ko-KR" altLang="en-US" sz="1200" b="1" i="0" kern="1200" dirty="0">
                <a:solidFill>
                  <a:schemeClr val="tx1"/>
                </a:solidFill>
                <a:effectLst/>
                <a:latin typeface="+mn-lt"/>
                <a:ea typeface="+mn-ea"/>
                <a:cs typeface="+mn-cs"/>
              </a:rPr>
              <a:t>억 </a:t>
            </a:r>
            <a:r>
              <a:rPr lang="en-US" altLang="ko-KR" sz="1200" b="1" i="0" kern="1200" dirty="0">
                <a:solidFill>
                  <a:schemeClr val="tx1"/>
                </a:solidFill>
                <a:effectLst/>
                <a:latin typeface="+mn-lt"/>
                <a:ea typeface="+mn-ea"/>
                <a:cs typeface="+mn-cs"/>
              </a:rPr>
              <a:t>5</a:t>
            </a:r>
            <a:r>
              <a:rPr lang="ko-KR" altLang="en-US" sz="1200" b="1" i="0" kern="1200" dirty="0">
                <a:solidFill>
                  <a:schemeClr val="tx1"/>
                </a:solidFill>
                <a:effectLst/>
                <a:latin typeface="+mn-lt"/>
                <a:ea typeface="+mn-ea"/>
                <a:cs typeface="+mn-cs"/>
              </a:rPr>
              <a:t>천달러</a:t>
            </a:r>
            <a:r>
              <a:rPr lang="en-US" altLang="ko-KR" sz="1200" b="1" i="0" kern="1200" dirty="0">
                <a:solidFill>
                  <a:schemeClr val="tx1"/>
                </a:solidFill>
                <a:effectLst/>
                <a:latin typeface="+mn-lt"/>
                <a:ea typeface="+mn-ea"/>
                <a:cs typeface="+mn-cs"/>
              </a:rPr>
              <a:t>, </a:t>
            </a:r>
            <a:r>
              <a:rPr lang="ko-KR" altLang="en-US" sz="1200" b="1" i="0" kern="1200" dirty="0">
                <a:solidFill>
                  <a:schemeClr val="tx1"/>
                </a:solidFill>
                <a:effectLst/>
                <a:latin typeface="+mn-lt"/>
                <a:ea typeface="+mn-ea"/>
                <a:cs typeface="+mn-cs"/>
              </a:rPr>
              <a:t>한화로 약 </a:t>
            </a:r>
            <a:r>
              <a:rPr lang="en-US" altLang="ko-KR" sz="1200" b="1" i="0" kern="1200" dirty="0">
                <a:solidFill>
                  <a:schemeClr val="tx1"/>
                </a:solidFill>
                <a:effectLst/>
                <a:latin typeface="+mn-lt"/>
                <a:ea typeface="+mn-ea"/>
                <a:cs typeface="+mn-cs"/>
              </a:rPr>
              <a:t>2700</a:t>
            </a:r>
            <a:r>
              <a:rPr lang="ko-KR" altLang="en-US" sz="1200" b="1" i="0" kern="1200" dirty="0">
                <a:solidFill>
                  <a:schemeClr val="tx1"/>
                </a:solidFill>
                <a:effectLst/>
                <a:latin typeface="+mn-lt"/>
                <a:ea typeface="+mn-ea"/>
                <a:cs typeface="+mn-cs"/>
              </a:rPr>
              <a:t>억원 정도의 규모가 되었습니다</a:t>
            </a:r>
            <a:r>
              <a:rPr lang="en-US" altLang="ko-KR" sz="1200" b="1" i="0" kern="1200" dirty="0">
                <a:solidFill>
                  <a:schemeClr val="tx1"/>
                </a:solidFill>
                <a:effectLst/>
                <a:latin typeface="+mn-lt"/>
                <a:ea typeface="+mn-ea"/>
                <a:cs typeface="+mn-cs"/>
              </a:rPr>
              <a:t>.</a:t>
            </a:r>
          </a:p>
          <a:p>
            <a:r>
              <a:rPr lang="en-US" altLang="ko-KR" sz="1200" b="1" i="0" kern="1200" dirty="0">
                <a:solidFill>
                  <a:schemeClr val="tx1"/>
                </a:solidFill>
                <a:effectLst/>
                <a:latin typeface="+mn-lt"/>
                <a:ea typeface="+mn-ea"/>
                <a:cs typeface="+mn-cs"/>
              </a:rPr>
              <a:t>ICO </a:t>
            </a:r>
            <a:r>
              <a:rPr lang="ko-KR" altLang="en-US" sz="1200" b="1" i="0" kern="1200" dirty="0">
                <a:solidFill>
                  <a:schemeClr val="tx1"/>
                </a:solidFill>
                <a:effectLst/>
                <a:latin typeface="+mn-lt"/>
                <a:ea typeface="+mn-ea"/>
                <a:cs typeface="+mn-cs"/>
              </a:rPr>
              <a:t>당시 </a:t>
            </a:r>
            <a:r>
              <a:rPr lang="en-US" altLang="ko-KR" sz="1200" b="1" i="0" kern="1200" dirty="0">
                <a:solidFill>
                  <a:schemeClr val="tx1"/>
                </a:solidFill>
                <a:effectLst/>
                <a:latin typeface="+mn-lt"/>
                <a:ea typeface="+mn-ea"/>
                <a:cs typeface="+mn-cs"/>
              </a:rPr>
              <a:t>0.01</a:t>
            </a:r>
            <a:r>
              <a:rPr lang="ko-KR" altLang="en-US" sz="1200" b="1" i="0" kern="1200" dirty="0">
                <a:solidFill>
                  <a:schemeClr val="tx1"/>
                </a:solidFill>
                <a:effectLst/>
                <a:latin typeface="+mn-lt"/>
                <a:ea typeface="+mn-ea"/>
                <a:cs typeface="+mn-cs"/>
              </a:rPr>
              <a:t>달러에 불과했던 </a:t>
            </a:r>
            <a:r>
              <a:rPr lang="en-US" altLang="ko-KR" sz="1200" b="1" i="0" kern="1200" dirty="0">
                <a:solidFill>
                  <a:schemeClr val="tx1"/>
                </a:solidFill>
                <a:effectLst/>
                <a:latin typeface="+mn-lt"/>
                <a:ea typeface="+mn-ea"/>
                <a:cs typeface="+mn-cs"/>
              </a:rPr>
              <a:t>1GNT</a:t>
            </a:r>
            <a:r>
              <a:rPr lang="ko-KR" altLang="en-US" sz="1200" b="1" i="0" kern="1200" dirty="0">
                <a:solidFill>
                  <a:schemeClr val="tx1"/>
                </a:solidFill>
                <a:effectLst/>
                <a:latin typeface="+mn-lt"/>
                <a:ea typeface="+mn-ea"/>
                <a:cs typeface="+mn-cs"/>
              </a:rPr>
              <a:t>가 지금은 </a:t>
            </a:r>
            <a:r>
              <a:rPr lang="en-US" altLang="ko-KR" sz="1200" b="1" i="0" kern="1200" dirty="0">
                <a:solidFill>
                  <a:schemeClr val="tx1"/>
                </a:solidFill>
                <a:effectLst/>
                <a:latin typeface="+mn-lt"/>
                <a:ea typeface="+mn-ea"/>
                <a:cs typeface="+mn-cs"/>
              </a:rPr>
              <a:t>0.3</a:t>
            </a:r>
            <a:r>
              <a:rPr lang="ko-KR" altLang="en-US" sz="1200" b="1" i="0" kern="1200" dirty="0">
                <a:solidFill>
                  <a:schemeClr val="tx1"/>
                </a:solidFill>
                <a:effectLst/>
                <a:latin typeface="+mn-lt"/>
                <a:ea typeface="+mn-ea"/>
                <a:cs typeface="+mn-cs"/>
              </a:rPr>
              <a:t>달러까지 오른 상태입니다</a:t>
            </a:r>
            <a:r>
              <a:rPr lang="en-US" altLang="ko-KR" sz="1200" b="1" i="0" kern="1200" dirty="0">
                <a:solidFill>
                  <a:schemeClr val="tx1"/>
                </a:solidFill>
                <a:effectLst/>
                <a:latin typeface="+mn-lt"/>
                <a:ea typeface="+mn-ea"/>
                <a:cs typeface="+mn-cs"/>
              </a:rPr>
              <a:t>.</a:t>
            </a:r>
          </a:p>
          <a:p>
            <a:endParaRPr lang="en-US" altLang="ko-KR" sz="1200" b="1" i="0" kern="1200" dirty="0">
              <a:solidFill>
                <a:schemeClr val="tx1"/>
              </a:solidFill>
              <a:effectLst/>
              <a:latin typeface="+mn-lt"/>
              <a:ea typeface="+mn-ea"/>
              <a:cs typeface="+mn-cs"/>
            </a:endParaRPr>
          </a:p>
          <a:p>
            <a:r>
              <a:rPr lang="en-US" altLang="ko-KR" sz="1200" b="1" i="0" kern="1200" dirty="0">
                <a:solidFill>
                  <a:schemeClr val="tx1"/>
                </a:solidFill>
                <a:effectLst/>
                <a:latin typeface="+mn-lt"/>
                <a:ea typeface="+mn-ea"/>
                <a:cs typeface="+mn-cs"/>
              </a:rPr>
              <a:t>//</a:t>
            </a:r>
            <a:r>
              <a:rPr lang="ko-KR" altLang="en-US" sz="1200" b="1" i="0" kern="1200" dirty="0">
                <a:solidFill>
                  <a:schemeClr val="tx1"/>
                </a:solidFill>
                <a:effectLst/>
                <a:latin typeface="+mn-lt"/>
                <a:ea typeface="+mn-ea"/>
                <a:cs typeface="+mn-cs"/>
              </a:rPr>
              <a:t>아래는 정보 필기</a:t>
            </a:r>
            <a:endParaRPr lang="en-US" altLang="ko-KR" sz="1200" b="1" i="0" kern="1200" dirty="0">
              <a:solidFill>
                <a:schemeClr val="tx1"/>
              </a:solidFill>
              <a:effectLst/>
              <a:latin typeface="+mn-lt"/>
              <a:ea typeface="+mn-ea"/>
              <a:cs typeface="+mn-cs"/>
            </a:endParaRPr>
          </a:p>
          <a:p>
            <a:r>
              <a:rPr lang="en-US" altLang="ko-KR" sz="1200" b="1" i="0" kern="1200" dirty="0">
                <a:solidFill>
                  <a:schemeClr val="tx1"/>
                </a:solidFill>
                <a:effectLst/>
                <a:latin typeface="+mn-lt"/>
                <a:ea typeface="+mn-ea"/>
                <a:cs typeface="+mn-cs"/>
              </a:rPr>
              <a:t>4. </a:t>
            </a:r>
            <a:r>
              <a:rPr lang="ko-KR" altLang="en-US" sz="1200" b="1" i="0" kern="1200" dirty="0">
                <a:solidFill>
                  <a:schemeClr val="tx1"/>
                </a:solidFill>
                <a:effectLst/>
                <a:latin typeface="+mn-lt"/>
                <a:ea typeface="+mn-ea"/>
                <a:cs typeface="+mn-cs"/>
              </a:rPr>
              <a:t>의문점 </a:t>
            </a:r>
            <a:r>
              <a:rPr lang="en-US" altLang="ko-KR" sz="1200" b="1" i="0" kern="1200" dirty="0">
                <a:solidFill>
                  <a:schemeClr val="tx1"/>
                </a:solidFill>
                <a:effectLst/>
                <a:latin typeface="+mn-lt"/>
                <a:ea typeface="+mn-ea"/>
                <a:cs typeface="+mn-cs"/>
              </a:rPr>
              <a:t>:  </a:t>
            </a:r>
            <a:r>
              <a:rPr lang="ko-KR" altLang="en-US" sz="1200" b="1" i="0" kern="1200" dirty="0" err="1">
                <a:solidFill>
                  <a:schemeClr val="tx1"/>
                </a:solidFill>
                <a:effectLst/>
                <a:latin typeface="+mn-lt"/>
                <a:ea typeface="+mn-ea"/>
                <a:cs typeface="+mn-cs"/>
              </a:rPr>
              <a:t>골렘은</a:t>
            </a:r>
            <a:r>
              <a:rPr lang="ko-KR" altLang="en-US" sz="1200" b="1" i="0" kern="1200" dirty="0">
                <a:solidFill>
                  <a:schemeClr val="tx1"/>
                </a:solidFill>
                <a:effectLst/>
                <a:latin typeface="+mn-lt"/>
                <a:ea typeface="+mn-ea"/>
                <a:cs typeface="+mn-cs"/>
              </a:rPr>
              <a:t> 시장에서 경쟁력이 있는가</a:t>
            </a:r>
            <a:r>
              <a:rPr lang="en-US" altLang="ko-KR" sz="1200" b="1" i="0" kern="1200" dirty="0">
                <a:solidFill>
                  <a:schemeClr val="tx1"/>
                </a:solidFill>
                <a:effectLst/>
                <a:latin typeface="+mn-lt"/>
                <a:ea typeface="+mn-ea"/>
                <a:cs typeface="+mn-cs"/>
              </a:rPr>
              <a:t>?</a:t>
            </a:r>
          </a:p>
          <a:p>
            <a:r>
              <a:rPr lang="ko-KR" altLang="en-US" sz="1200" b="0" i="0" kern="1200" dirty="0" err="1">
                <a:solidFill>
                  <a:schemeClr val="tx1"/>
                </a:solidFill>
                <a:effectLst/>
                <a:latin typeface="+mn-lt"/>
                <a:ea typeface="+mn-ea"/>
                <a:cs typeface="+mn-cs"/>
              </a:rPr>
              <a:t>골렘을</a:t>
            </a:r>
            <a:r>
              <a:rPr lang="ko-KR" altLang="en-US" sz="1200" b="0" i="0" kern="1200" dirty="0">
                <a:solidFill>
                  <a:schemeClr val="tx1"/>
                </a:solidFill>
                <a:effectLst/>
                <a:latin typeface="+mn-lt"/>
                <a:ea typeface="+mn-ea"/>
                <a:cs typeface="+mn-cs"/>
              </a:rPr>
              <a:t> 접하신 분 중 개발업계에 종사해 보신 분이라면 </a:t>
            </a:r>
            <a:r>
              <a:rPr lang="en-US" altLang="ko-KR" sz="1200" b="0" i="0" kern="1200" dirty="0">
                <a:solidFill>
                  <a:schemeClr val="tx1"/>
                </a:solidFill>
                <a:effectLst/>
                <a:latin typeface="+mn-lt"/>
                <a:ea typeface="+mn-ea"/>
                <a:cs typeface="+mn-cs"/>
              </a:rPr>
              <a:t>Amazon Web Service(AWS)</a:t>
            </a:r>
            <a:r>
              <a:rPr lang="ko-KR" altLang="en-US" sz="1200" b="0" i="0" kern="1200" dirty="0">
                <a:solidFill>
                  <a:schemeClr val="tx1"/>
                </a:solidFill>
                <a:effectLst/>
                <a:latin typeface="+mn-lt"/>
                <a:ea typeface="+mn-ea"/>
                <a:cs typeface="+mn-cs"/>
              </a:rPr>
              <a:t>를 떠올리셨을 것입니다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굳이 저런 서비스를 놔두고 </a:t>
            </a:r>
            <a:r>
              <a:rPr lang="ko-KR" altLang="en-US" sz="1200" b="0" i="0" kern="1200" dirty="0" err="1">
                <a:solidFill>
                  <a:schemeClr val="tx1"/>
                </a:solidFill>
                <a:effectLst/>
                <a:latin typeface="+mn-lt"/>
                <a:ea typeface="+mn-ea"/>
                <a:cs typeface="+mn-cs"/>
              </a:rPr>
              <a:t>골렘을</a:t>
            </a:r>
            <a:r>
              <a:rPr lang="ko-KR" altLang="en-US" sz="1200" b="0" i="0" kern="1200" dirty="0">
                <a:solidFill>
                  <a:schemeClr val="tx1"/>
                </a:solidFill>
                <a:effectLst/>
                <a:latin typeface="+mn-lt"/>
                <a:ea typeface="+mn-ea"/>
                <a:cs typeface="+mn-cs"/>
              </a:rPr>
              <a:t> 사용하는 것이 의미가 있을 것인지 궁금하실 것입니다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또한</a:t>
            </a:r>
            <a:r>
              <a:rPr lang="en-US" altLang="ko-KR" sz="1200" b="0" i="0" kern="1200" dirty="0">
                <a:solidFill>
                  <a:schemeClr val="tx1"/>
                </a:solidFill>
                <a:effectLst/>
                <a:latin typeface="+mn-lt"/>
                <a:ea typeface="+mn-ea"/>
                <a:cs typeface="+mn-cs"/>
              </a:rPr>
              <a:t>, </a:t>
            </a:r>
            <a:r>
              <a:rPr lang="ko-KR" altLang="en-US" sz="1200" b="0" i="0" kern="1200" dirty="0" err="1">
                <a:solidFill>
                  <a:schemeClr val="tx1"/>
                </a:solidFill>
                <a:effectLst/>
                <a:latin typeface="+mn-lt"/>
                <a:ea typeface="+mn-ea"/>
                <a:cs typeface="+mn-cs"/>
              </a:rPr>
              <a:t>골렘</a:t>
            </a:r>
            <a:r>
              <a:rPr lang="ko-KR" altLang="en-US" sz="1200" b="0" i="0" kern="1200" dirty="0">
                <a:solidFill>
                  <a:schemeClr val="tx1"/>
                </a:solidFill>
                <a:effectLst/>
                <a:latin typeface="+mn-lt"/>
                <a:ea typeface="+mn-ea"/>
                <a:cs typeface="+mn-cs"/>
              </a:rPr>
              <a:t> 이외의 다른 블록체인 기반 서비스가 등장할 수도 있습니다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두 가지 쟁점을 체크해 보고 가겠습니다</a:t>
            </a:r>
            <a:r>
              <a:rPr lang="en-US" altLang="ko-KR" sz="1200" b="0" i="0" kern="1200" dirty="0">
                <a:solidFill>
                  <a:schemeClr val="tx1"/>
                </a:solidFill>
                <a:effectLst/>
                <a:latin typeface="+mn-lt"/>
                <a:ea typeface="+mn-ea"/>
                <a:cs typeface="+mn-cs"/>
              </a:rPr>
              <a:t>.</a:t>
            </a:r>
          </a:p>
          <a:p>
            <a:r>
              <a:rPr lang="en-US" altLang="ko-KR" sz="1200" b="1" i="0" kern="1200" dirty="0">
                <a:solidFill>
                  <a:schemeClr val="tx1"/>
                </a:solidFill>
                <a:effectLst/>
                <a:latin typeface="+mn-lt"/>
                <a:ea typeface="+mn-ea"/>
                <a:cs typeface="+mn-cs"/>
              </a:rPr>
              <a:t>A. </a:t>
            </a:r>
            <a:r>
              <a:rPr lang="ko-KR" altLang="en-US" sz="1200" b="1" i="0" kern="1200" dirty="0">
                <a:solidFill>
                  <a:schemeClr val="tx1"/>
                </a:solidFill>
                <a:effectLst/>
                <a:latin typeface="+mn-lt"/>
                <a:ea typeface="+mn-ea"/>
                <a:cs typeface="+mn-cs"/>
              </a:rPr>
              <a:t>기존의 클라우드 컴퓨팅과의 비교</a:t>
            </a:r>
          </a:p>
          <a:p>
            <a:r>
              <a:rPr lang="ko-KR" altLang="en-US" sz="1200" b="0" i="0" kern="1200" dirty="0">
                <a:solidFill>
                  <a:schemeClr val="tx1"/>
                </a:solidFill>
                <a:effectLst/>
                <a:latin typeface="+mn-lt"/>
                <a:ea typeface="+mn-ea"/>
                <a:cs typeface="+mn-cs"/>
              </a:rPr>
              <a:t>우리는 </a:t>
            </a:r>
            <a:r>
              <a:rPr lang="en-US" altLang="ko-KR" sz="1200" b="0" i="0" kern="1200" dirty="0">
                <a:solidFill>
                  <a:schemeClr val="tx1"/>
                </a:solidFill>
                <a:effectLst/>
                <a:latin typeface="+mn-lt"/>
                <a:ea typeface="+mn-ea"/>
                <a:cs typeface="+mn-cs"/>
              </a:rPr>
              <a:t>AWS</a:t>
            </a:r>
            <a:r>
              <a:rPr lang="ko-KR" altLang="en-US" sz="1200" b="0" i="0" kern="1200" dirty="0">
                <a:solidFill>
                  <a:schemeClr val="tx1"/>
                </a:solidFill>
                <a:effectLst/>
                <a:latin typeface="+mn-lt"/>
                <a:ea typeface="+mn-ea"/>
                <a:cs typeface="+mn-cs"/>
              </a:rPr>
              <a:t>를 상대적으로 저렴하다고 말하지만</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이는 단순히 규모가 커졌기 때문에 단가가 하락한 것입니다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아마존이 가져가는 관리비용을 포함하더라도 기존보다 싸기 때문에 사용합니다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사용자는 단순히 하드웨어 이용에 대한 비용만 지불하는 것이 아니라</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그러한 시스템의 신뢰도 구축을 위한 중앙기관의 노력에 대한 비용까지 지불하죠</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그렇다면</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이 </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신뢰</a:t>
            </a:r>
            <a:r>
              <a:rPr lang="en-US" altLang="ko-KR" sz="1200" b="0" i="0" kern="1200" dirty="0">
                <a:solidFill>
                  <a:schemeClr val="tx1"/>
                </a:solidFill>
                <a:effectLst/>
                <a:latin typeface="+mn-lt"/>
                <a:ea typeface="+mn-ea"/>
                <a:cs typeface="+mn-cs"/>
              </a:rPr>
              <a:t>'</a:t>
            </a:r>
            <a:r>
              <a:rPr lang="ko-KR" altLang="en-US" sz="1200" b="0" i="0" kern="1200" dirty="0">
                <a:solidFill>
                  <a:schemeClr val="tx1"/>
                </a:solidFill>
                <a:effectLst/>
                <a:latin typeface="+mn-lt"/>
                <a:ea typeface="+mn-ea"/>
                <a:cs typeface="+mn-cs"/>
              </a:rPr>
              <a:t>를 스마트 </a:t>
            </a:r>
            <a:r>
              <a:rPr lang="ko-KR" altLang="en-US" sz="1200" b="0" i="0" kern="1200" dirty="0" err="1">
                <a:solidFill>
                  <a:schemeClr val="tx1"/>
                </a:solidFill>
                <a:effectLst/>
                <a:latin typeface="+mn-lt"/>
                <a:ea typeface="+mn-ea"/>
                <a:cs typeface="+mn-cs"/>
              </a:rPr>
              <a:t>컨트랙트로</a:t>
            </a:r>
            <a:r>
              <a:rPr lang="ko-KR" altLang="en-US" sz="1200" b="0" i="0" kern="1200" dirty="0">
                <a:solidFill>
                  <a:schemeClr val="tx1"/>
                </a:solidFill>
                <a:effectLst/>
                <a:latin typeface="+mn-lt"/>
                <a:ea typeface="+mn-ea"/>
                <a:cs typeface="+mn-cs"/>
              </a:rPr>
              <a:t> 저렴하게 보장할 수 있다면</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탈중앙화의 최대 매력은 이것입니다</a:t>
            </a:r>
            <a:r>
              <a:rPr lang="en-US" altLang="ko-KR" sz="1200" b="0" i="0" kern="1200" dirty="0">
                <a:solidFill>
                  <a:schemeClr val="tx1"/>
                </a:solidFill>
                <a:effectLst/>
                <a:latin typeface="+mn-lt"/>
                <a:ea typeface="+mn-ea"/>
                <a:cs typeface="+mn-cs"/>
              </a:rPr>
              <a:t>.</a:t>
            </a:r>
          </a:p>
          <a:p>
            <a:r>
              <a:rPr lang="ko-KR" altLang="en-US" sz="1200" b="0" i="0" kern="1200" dirty="0">
                <a:solidFill>
                  <a:schemeClr val="tx1"/>
                </a:solidFill>
                <a:effectLst/>
                <a:latin typeface="+mn-lt"/>
                <a:ea typeface="+mn-ea"/>
                <a:cs typeface="+mn-cs"/>
              </a:rPr>
              <a:t>누구나 서비스를 공급할 수 있고</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발생하는 거래가 신뢰를 얻게 하는데 필요한 비용도 현저히 감소합니다</a:t>
            </a:r>
            <a:r>
              <a:rPr lang="en-US" altLang="ko-KR" sz="1200" b="0" i="0" kern="1200" dirty="0">
                <a:solidFill>
                  <a:schemeClr val="tx1"/>
                </a:solidFill>
                <a:effectLst/>
                <a:latin typeface="+mn-lt"/>
                <a:ea typeface="+mn-ea"/>
                <a:cs typeface="+mn-cs"/>
              </a:rPr>
              <a:t>.</a:t>
            </a:r>
          </a:p>
          <a:p>
            <a:r>
              <a:rPr lang="ko-KR" altLang="en-US" sz="1200" b="1" i="0" kern="1200" dirty="0">
                <a:solidFill>
                  <a:schemeClr val="tx1"/>
                </a:solidFill>
                <a:effectLst/>
                <a:latin typeface="+mn-lt"/>
                <a:ea typeface="+mn-ea"/>
                <a:cs typeface="+mn-cs"/>
              </a:rPr>
              <a:t>다시 말해</a:t>
            </a:r>
            <a:r>
              <a:rPr lang="en-US" altLang="ko-KR" sz="1200" b="1" i="0" kern="1200" dirty="0">
                <a:solidFill>
                  <a:schemeClr val="tx1"/>
                </a:solidFill>
                <a:effectLst/>
                <a:latin typeface="+mn-lt"/>
                <a:ea typeface="+mn-ea"/>
                <a:cs typeface="+mn-cs"/>
              </a:rPr>
              <a:t>, </a:t>
            </a:r>
            <a:r>
              <a:rPr lang="ko-KR" altLang="en-US" sz="1200" b="1" i="0" kern="1200" dirty="0" err="1">
                <a:solidFill>
                  <a:schemeClr val="tx1"/>
                </a:solidFill>
                <a:effectLst/>
                <a:latin typeface="+mn-lt"/>
                <a:ea typeface="+mn-ea"/>
                <a:cs typeface="+mn-cs"/>
              </a:rPr>
              <a:t>중앙화된</a:t>
            </a:r>
            <a:r>
              <a:rPr lang="ko-KR" altLang="en-US" sz="1200" b="1" i="0" kern="1200" dirty="0">
                <a:solidFill>
                  <a:schemeClr val="tx1"/>
                </a:solidFill>
                <a:effectLst/>
                <a:latin typeface="+mn-lt"/>
                <a:ea typeface="+mn-ea"/>
                <a:cs typeface="+mn-cs"/>
              </a:rPr>
              <a:t> 플랫폼 사업자가 가져가는 이득이 블록체인 네트워크 상의 사용자에게 돌아가기 때문에 그만큼 비용 면에서 유리해집니다</a:t>
            </a:r>
            <a:r>
              <a:rPr lang="en-US" altLang="ko-KR" sz="1200" b="1" i="0" kern="1200" dirty="0">
                <a:solidFill>
                  <a:schemeClr val="tx1"/>
                </a:solidFill>
                <a:effectLst/>
                <a:latin typeface="+mn-lt"/>
                <a:ea typeface="+mn-ea"/>
                <a:cs typeface="+mn-cs"/>
              </a:rPr>
              <a:t>.</a:t>
            </a:r>
            <a:endParaRPr lang="ko-KR" altLang="en-US" sz="1200" b="0" i="0" kern="1200" dirty="0">
              <a:solidFill>
                <a:schemeClr val="tx1"/>
              </a:solidFill>
              <a:effectLst/>
              <a:latin typeface="+mn-lt"/>
              <a:ea typeface="+mn-ea"/>
              <a:cs typeface="+mn-cs"/>
            </a:endParaRPr>
          </a:p>
          <a:p>
            <a:r>
              <a:rPr lang="ko-KR" altLang="en-US" sz="1200" b="0" i="0" kern="1200" dirty="0">
                <a:solidFill>
                  <a:schemeClr val="tx1"/>
                </a:solidFill>
                <a:effectLst/>
                <a:latin typeface="+mn-lt"/>
                <a:ea typeface="+mn-ea"/>
                <a:cs typeface="+mn-cs"/>
              </a:rPr>
              <a:t>따라서</a:t>
            </a:r>
            <a:r>
              <a:rPr lang="en-US" altLang="ko-KR" sz="1200" b="0" i="0" kern="1200" dirty="0">
                <a:solidFill>
                  <a:schemeClr val="tx1"/>
                </a:solidFill>
                <a:effectLst/>
                <a:latin typeface="+mn-lt"/>
                <a:ea typeface="+mn-ea"/>
                <a:cs typeface="+mn-cs"/>
              </a:rPr>
              <a:t>, </a:t>
            </a:r>
            <a:r>
              <a:rPr lang="ko-KR" altLang="en-US" sz="1200" b="0" i="0" kern="1200" dirty="0">
                <a:solidFill>
                  <a:schemeClr val="tx1"/>
                </a:solidFill>
                <a:effectLst/>
                <a:latin typeface="+mn-lt"/>
                <a:ea typeface="+mn-ea"/>
                <a:cs typeface="+mn-cs"/>
              </a:rPr>
              <a:t>관리비용의 현저한 감소라는 </a:t>
            </a:r>
            <a:r>
              <a:rPr lang="ko-KR" altLang="en-US" sz="1200" b="0" i="0" kern="1200" dirty="0" err="1">
                <a:solidFill>
                  <a:schemeClr val="tx1"/>
                </a:solidFill>
                <a:effectLst/>
                <a:latin typeface="+mn-lt"/>
                <a:ea typeface="+mn-ea"/>
                <a:cs typeface="+mn-cs"/>
              </a:rPr>
              <a:t>메리트가</a:t>
            </a:r>
            <a:r>
              <a:rPr lang="ko-KR" altLang="en-US" sz="1200" b="0" i="0" kern="1200" dirty="0">
                <a:solidFill>
                  <a:schemeClr val="tx1"/>
                </a:solidFill>
                <a:effectLst/>
                <a:latin typeface="+mn-lt"/>
                <a:ea typeface="+mn-ea"/>
                <a:cs typeface="+mn-cs"/>
              </a:rPr>
              <a:t> 있는 것이죠</a:t>
            </a:r>
            <a:r>
              <a:rPr lang="en-US" altLang="ko-KR" sz="1200" b="0" i="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8</a:t>
            </a:fld>
            <a:endParaRPr lang="ko-KR" altLang="en-US"/>
          </a:p>
        </p:txBody>
      </p:sp>
    </p:spTree>
    <p:extLst>
      <p:ext uri="{BB962C8B-B14F-4D97-AF65-F5344CB8AC3E}">
        <p14:creationId xmlns:p14="http://schemas.microsoft.com/office/powerpoint/2010/main" val="218602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err="1"/>
              <a:t>골렘</a:t>
            </a:r>
            <a:r>
              <a:rPr lang="ko-KR" altLang="en-US" dirty="0"/>
              <a:t> 프로젝트와 유사한 목적의 프로젝트가 있는데</a:t>
            </a:r>
            <a:r>
              <a:rPr lang="en-US" altLang="ko-KR" dirty="0"/>
              <a:t>, </a:t>
            </a:r>
            <a:r>
              <a:rPr lang="ko-KR" altLang="en-US" dirty="0"/>
              <a:t>바로 </a:t>
            </a:r>
            <a:r>
              <a:rPr lang="en-US" altLang="ko-KR" dirty="0" err="1"/>
              <a:t>FogCoin</a:t>
            </a:r>
            <a:r>
              <a:rPr lang="en-US" altLang="ko-KR" dirty="0"/>
              <a:t> </a:t>
            </a:r>
            <a:r>
              <a:rPr lang="ko-KR" altLang="en-US" dirty="0"/>
              <a:t>입니다</a:t>
            </a:r>
            <a:r>
              <a:rPr lang="en-US" altLang="ko-KR" dirty="0"/>
              <a:t>.</a:t>
            </a:r>
          </a:p>
          <a:p>
            <a:r>
              <a:rPr lang="en-US" altLang="ko-KR" dirty="0" err="1"/>
              <a:t>FogCoin</a:t>
            </a:r>
            <a:r>
              <a:rPr lang="ko-KR" altLang="en-US" dirty="0"/>
              <a:t>도 컴퓨팅 리소스 대여를 핵심으로 하는 프로젝트입니다</a:t>
            </a:r>
            <a:r>
              <a:rPr lang="en-US" altLang="ko-KR" dirty="0"/>
              <a:t>. </a:t>
            </a:r>
            <a:r>
              <a:rPr lang="ko-KR" altLang="en-US" dirty="0"/>
              <a:t>클라우드가 아닌 물리적 주변에 위치한 </a:t>
            </a:r>
            <a:r>
              <a:rPr lang="ko-KR" altLang="en-US" dirty="0" err="1"/>
              <a:t>노드들로부터</a:t>
            </a:r>
            <a:r>
              <a:rPr lang="ko-KR" altLang="en-US" dirty="0"/>
              <a:t> 리소스를 대여하는 것이 특징입니다</a:t>
            </a:r>
            <a:r>
              <a:rPr lang="en-US" altLang="ko-KR" dirty="0"/>
              <a:t>.</a:t>
            </a:r>
          </a:p>
          <a:p>
            <a:r>
              <a:rPr lang="ko-KR" altLang="en-US" dirty="0"/>
              <a:t>다시 말해서</a:t>
            </a:r>
            <a:r>
              <a:rPr lang="en-US" altLang="ko-KR" dirty="0"/>
              <a:t>, </a:t>
            </a:r>
            <a:r>
              <a:rPr lang="ko-KR" altLang="en-US" dirty="0"/>
              <a:t>사용자와 물리적으로 가까이 위치하는</a:t>
            </a:r>
            <a:r>
              <a:rPr lang="en-US" altLang="ko-KR" dirty="0"/>
              <a:t> </a:t>
            </a:r>
            <a:r>
              <a:rPr lang="ko-KR" altLang="en-US" dirty="0" err="1"/>
              <a:t>컴퓨터들로부터</a:t>
            </a:r>
            <a:r>
              <a:rPr lang="ko-KR" altLang="en-US" dirty="0"/>
              <a:t> 리소스를  대여하는 것 입니다</a:t>
            </a:r>
            <a:r>
              <a:rPr lang="en-US" altLang="ko-KR" dirty="0"/>
              <a:t>.</a:t>
            </a:r>
          </a:p>
          <a:p>
            <a:r>
              <a:rPr lang="ko-KR" altLang="en-US" dirty="0"/>
              <a:t>즉</a:t>
            </a:r>
            <a:r>
              <a:rPr lang="en-US" altLang="ko-KR" dirty="0"/>
              <a:t>, Fog Computing</a:t>
            </a:r>
            <a:r>
              <a:rPr lang="ko-KR" altLang="en-US" dirty="0"/>
              <a:t>의 개념을 활용하는 컴퓨팅 리소스 </a:t>
            </a:r>
            <a:r>
              <a:rPr lang="ko-KR" altLang="en-US" dirty="0" err="1"/>
              <a:t>렌탈</a:t>
            </a:r>
            <a:r>
              <a:rPr lang="ko-KR" altLang="en-US" dirty="0"/>
              <a:t> 프로젝트라고 할 수 있습니다</a:t>
            </a:r>
            <a:r>
              <a:rPr lang="en-US" altLang="ko-KR" dirty="0"/>
              <a:t>.</a:t>
            </a:r>
          </a:p>
          <a:p>
            <a:r>
              <a:rPr lang="ko-KR" altLang="en-US" dirty="0"/>
              <a:t>이 프로젝트에서는 리소스를 대여하고 빌려주는 과정에서 </a:t>
            </a:r>
            <a:r>
              <a:rPr lang="en-US" altLang="ko-KR" dirty="0" err="1"/>
              <a:t>FogCoin</a:t>
            </a:r>
            <a:r>
              <a:rPr lang="ko-KR" altLang="en-US" dirty="0"/>
              <a:t>이라는 토큰으로 값을 지불하게 되어 있습니다</a:t>
            </a:r>
            <a:r>
              <a:rPr lang="en-US" altLang="ko-KR" dirty="0"/>
              <a:t>..</a:t>
            </a:r>
          </a:p>
          <a:p>
            <a:endParaRPr lang="en-US" altLang="ko-KR" dirty="0"/>
          </a:p>
          <a:p>
            <a:r>
              <a:rPr lang="ko-KR" altLang="en-US" dirty="0"/>
              <a:t>실제 코인 상장을 위해서 올해 </a:t>
            </a:r>
            <a:r>
              <a:rPr lang="en-US" altLang="ko-KR" dirty="0"/>
              <a:t>11</a:t>
            </a:r>
            <a:r>
              <a:rPr lang="ko-KR" altLang="en-US" dirty="0"/>
              <a:t>월 </a:t>
            </a:r>
            <a:r>
              <a:rPr lang="en-US" altLang="ko-KR" dirty="0"/>
              <a:t>30</a:t>
            </a:r>
            <a:r>
              <a:rPr lang="ko-KR" altLang="en-US" dirty="0"/>
              <a:t>일부터 </a:t>
            </a:r>
            <a:r>
              <a:rPr lang="en-US" altLang="ko-KR" dirty="0"/>
              <a:t>ICO(Initial Coin Offering)</a:t>
            </a:r>
            <a:r>
              <a:rPr lang="ko-KR" altLang="en-US" dirty="0"/>
              <a:t>를 진행하고 있습니다</a:t>
            </a:r>
            <a:r>
              <a:rPr lang="en-US" altLang="ko-KR" dirty="0"/>
              <a:t>.</a:t>
            </a:r>
          </a:p>
          <a:p>
            <a:r>
              <a:rPr lang="ko-KR" altLang="en-US" dirty="0"/>
              <a:t>그러나</a:t>
            </a:r>
            <a:r>
              <a:rPr lang="en-US" altLang="ko-KR" dirty="0"/>
              <a:t>, </a:t>
            </a:r>
            <a:r>
              <a:rPr lang="ko-KR" altLang="en-US" dirty="0" err="1"/>
              <a:t>골렘</a:t>
            </a:r>
            <a:r>
              <a:rPr lang="ko-KR" altLang="en-US" dirty="0"/>
              <a:t> 프로젝트가 </a:t>
            </a:r>
            <a:r>
              <a:rPr lang="en-US" altLang="ko-KR" dirty="0"/>
              <a:t>ICO</a:t>
            </a:r>
            <a:r>
              <a:rPr lang="ko-KR" altLang="en-US" dirty="0"/>
              <a:t> 시작 </a:t>
            </a:r>
            <a:r>
              <a:rPr lang="en-US" altLang="ko-KR" dirty="0"/>
              <a:t>30</a:t>
            </a:r>
            <a:r>
              <a:rPr lang="ko-KR" altLang="en-US" dirty="0"/>
              <a:t>분만에 </a:t>
            </a:r>
            <a:r>
              <a:rPr lang="en-US" altLang="ko-KR" dirty="0"/>
              <a:t>100</a:t>
            </a:r>
            <a:r>
              <a:rPr lang="ko-KR" altLang="en-US" dirty="0"/>
              <a:t>억원을 모집한 모습과 대조되는 모습으로 아직까지 </a:t>
            </a:r>
            <a:r>
              <a:rPr lang="en-US" altLang="ko-KR" dirty="0"/>
              <a:t>ICO</a:t>
            </a:r>
            <a:r>
              <a:rPr lang="ko-KR" altLang="en-US" dirty="0"/>
              <a:t>를 진행 중입니다</a:t>
            </a:r>
            <a:r>
              <a:rPr lang="en-US" altLang="ko-KR" dirty="0"/>
              <a:t>.</a:t>
            </a:r>
          </a:p>
          <a:p>
            <a:r>
              <a:rPr lang="ko-KR" altLang="en-US" dirty="0"/>
              <a:t>즉</a:t>
            </a:r>
            <a:r>
              <a:rPr lang="en-US" altLang="ko-KR" dirty="0"/>
              <a:t>, </a:t>
            </a:r>
            <a:r>
              <a:rPr lang="ko-KR" altLang="en-US" dirty="0"/>
              <a:t>투자자들이 없는 상태입니다</a:t>
            </a:r>
            <a:r>
              <a:rPr lang="en-US" altLang="ko-KR" dirty="0"/>
              <a:t>. </a:t>
            </a:r>
          </a:p>
          <a:p>
            <a:r>
              <a:rPr lang="ko-KR" altLang="en-US" dirty="0"/>
              <a:t>이 프로젝트의 공식홈페이지와 </a:t>
            </a:r>
            <a:r>
              <a:rPr lang="en-US" altLang="ko-KR" dirty="0"/>
              <a:t>Whitepaper</a:t>
            </a:r>
            <a:r>
              <a:rPr lang="ko-KR" altLang="en-US" dirty="0"/>
              <a:t>에 자세한 내용이 없고 추상적인 내용만 있는 상태라서 투자자들이 쉽게 투자하지 않는 것으로 추측됩니다</a:t>
            </a:r>
            <a:r>
              <a:rPr lang="en-US" altLang="ko-KR" dirty="0"/>
              <a:t>.</a:t>
            </a:r>
          </a:p>
        </p:txBody>
      </p:sp>
      <p:sp>
        <p:nvSpPr>
          <p:cNvPr id="4" name="슬라이드 번호 개체 틀 3"/>
          <p:cNvSpPr>
            <a:spLocks noGrp="1"/>
          </p:cNvSpPr>
          <p:nvPr>
            <p:ph type="sldNum" sz="quarter" idx="10"/>
          </p:nvPr>
        </p:nvSpPr>
        <p:spPr/>
        <p:txBody>
          <a:bodyPr/>
          <a:lstStyle/>
          <a:p>
            <a:fld id="{630DE30E-BEA1-4274-ACA5-755779479033}" type="slidenum">
              <a:rPr lang="ko-KR" altLang="en-US" smtClean="0"/>
              <a:pPr/>
              <a:t>9</a:t>
            </a:fld>
            <a:endParaRPr lang="ko-KR" altLang="en-US"/>
          </a:p>
        </p:txBody>
      </p:sp>
    </p:spTree>
    <p:extLst>
      <p:ext uri="{BB962C8B-B14F-4D97-AF65-F5344CB8AC3E}">
        <p14:creationId xmlns:p14="http://schemas.microsoft.com/office/powerpoint/2010/main" val="240979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4538"/>
            <a:ext cx="6616700" cy="3722687"/>
          </a:xfrm>
        </p:spPr>
      </p:sp>
      <p:sp>
        <p:nvSpPr>
          <p:cNvPr id="3" name="슬라이드 노트 개체 틀 2"/>
          <p:cNvSpPr>
            <a:spLocks noGrp="1"/>
          </p:cNvSpPr>
          <p:nvPr>
            <p:ph type="body" idx="1"/>
          </p:nvPr>
        </p:nvSpPr>
        <p:spPr/>
        <p:txBody>
          <a:bodyPr/>
          <a:lstStyle/>
          <a:p>
            <a:r>
              <a:rPr lang="ko-KR" altLang="en-US" dirty="0"/>
              <a:t>지금부터는 제가 제안하는 플랫폼의 디자인에 대해서 설명을 하겠습니다</a:t>
            </a:r>
            <a:r>
              <a:rPr lang="en-US" altLang="ko-KR" dirty="0"/>
              <a:t>.</a:t>
            </a:r>
            <a:endParaRPr lang="ko-KR" altLang="en-US" dirty="0"/>
          </a:p>
        </p:txBody>
      </p:sp>
      <p:sp>
        <p:nvSpPr>
          <p:cNvPr id="4" name="슬라이드 번호 개체 틀 3"/>
          <p:cNvSpPr>
            <a:spLocks noGrp="1"/>
          </p:cNvSpPr>
          <p:nvPr>
            <p:ph type="sldNum" sz="quarter" idx="10"/>
          </p:nvPr>
        </p:nvSpPr>
        <p:spPr/>
        <p:txBody>
          <a:bodyPr/>
          <a:lstStyle/>
          <a:p>
            <a:pPr>
              <a:defRPr/>
            </a:pPr>
            <a:fld id="{84829FF2-5533-40FC-8AEA-E097920589FF}" type="slidenum">
              <a:rPr lang="ko-KR" altLang="en-US" smtClean="0"/>
              <a:pPr>
                <a:defRPr/>
              </a:pPr>
              <a:t>10</a:t>
            </a:fld>
            <a:endParaRPr lang="ko-KR" altLang="en-US"/>
          </a:p>
        </p:txBody>
      </p:sp>
    </p:spTree>
    <p:extLst>
      <p:ext uri="{BB962C8B-B14F-4D97-AF65-F5344CB8AC3E}">
        <p14:creationId xmlns:p14="http://schemas.microsoft.com/office/powerpoint/2010/main" val="181100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
        <p:nvSpPr>
          <p:cNvPr id="4" name="제목 3"/>
          <p:cNvSpPr>
            <a:spLocks noGrp="1"/>
          </p:cNvSpPr>
          <p:nvPr>
            <p:ph type="title"/>
          </p:nvPr>
        </p:nvSpPr>
        <p:spPr>
          <a:xfrm>
            <a:off x="619200" y="500042"/>
            <a:ext cx="10953600" cy="2642400"/>
          </a:xfrm>
          <a:prstGeom prst="roundRect">
            <a:avLst>
              <a:gd name="adj" fmla="val 8387"/>
            </a:avLst>
          </a:prstGeom>
          <a:solidFill>
            <a:schemeClr val="accent1">
              <a:alpha val="90000"/>
            </a:schemeClr>
          </a:solidFill>
          <a:effectLst>
            <a:outerShdw blurRad="50800" dist="38100" algn="l" rotWithShape="0">
              <a:prstClr val="black">
                <a:alpha val="40000"/>
              </a:prstClr>
            </a:outerShdw>
          </a:effectLst>
        </p:spPr>
        <p:txBody>
          <a:bodyPr/>
          <a:lstStyle>
            <a:lvl1pPr algn="ctr">
              <a:defRPr sz="4400"/>
            </a:lvl1pPr>
          </a:lstStyle>
          <a:p>
            <a:r>
              <a:rPr lang="ko-KR" altLang="en-US" dirty="0"/>
              <a:t>마스터 제목 스타일 편집</a:t>
            </a:r>
          </a:p>
        </p:txBody>
      </p:sp>
    </p:spTree>
    <p:extLst>
      <p:ext uri="{BB962C8B-B14F-4D97-AF65-F5344CB8AC3E}">
        <p14:creationId xmlns:p14="http://schemas.microsoft.com/office/powerpoint/2010/main" val="8765534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Arial" pitchFamily="34" charset="0"/>
                <a:cs typeface="Arial" pitchFamily="34" charset="0"/>
              </a:defRPr>
            </a:lvl1pPr>
          </a:lstStyle>
          <a:p>
            <a:r>
              <a:rPr lang="ko-KR" altLang="en-US" dirty="0"/>
              <a:t>마스터 제목 스타일 편집</a:t>
            </a:r>
          </a:p>
        </p:txBody>
      </p:sp>
      <p:sp>
        <p:nvSpPr>
          <p:cNvPr id="3" name="내용 개체 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바닥글 개체 틀 3"/>
          <p:cNvSpPr>
            <a:spLocks noGrp="1"/>
          </p:cNvSpPr>
          <p:nvPr>
            <p:ph type="ftr" sz="quarter" idx="10"/>
          </p:nvPr>
        </p:nvSpPr>
        <p:spPr/>
        <p:txBody>
          <a:bodyPr/>
          <a:lstStyle>
            <a:lvl1pPr>
              <a:defRPr/>
            </a:lvl1pPr>
          </a:lstStyle>
          <a:p>
            <a:pPr fontAlgn="base">
              <a:spcBef>
                <a:spcPct val="0"/>
              </a:spcBef>
              <a:spcAft>
                <a:spcPct val="0"/>
              </a:spcAft>
              <a:defRPr/>
            </a:pPr>
            <a:endParaRPr kumimoji="1" lang="en-US" altLang="ko-KR">
              <a:solidFill>
                <a:srgbClr val="000000"/>
              </a:solidFill>
            </a:endParaRPr>
          </a:p>
        </p:txBody>
      </p:sp>
      <p:sp>
        <p:nvSpPr>
          <p:cNvPr id="7" name="슬라이드 번호 개체 틀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D7B4B1-8DDE-4227-A55A-EEA719B131E2}" type="slidenum">
              <a:rPr kumimoji="1" lang="ko-KR" altLang="en-US" smtClean="0">
                <a:solidFill>
                  <a:srgbClr val="000000">
                    <a:tint val="75000"/>
                  </a:srgbClr>
                </a:solidFill>
                <a:latin typeface="굴림" pitchFamily="50" charset="-127"/>
                <a:ea typeface="굴림" pitchFamily="50" charset="-127"/>
              </a:rPr>
              <a:pPr fontAlgn="base">
                <a:spcBef>
                  <a:spcPct val="0"/>
                </a:spcBef>
                <a:spcAft>
                  <a:spcPct val="0"/>
                </a:spcAft>
              </a:pPr>
              <a:t>‹#›</a:t>
            </a:fld>
            <a:endParaRPr kumimoji="1" lang="ko-KR" altLang="en-US" dirty="0">
              <a:solidFill>
                <a:srgbClr val="000000">
                  <a:tint val="75000"/>
                </a:srgbClr>
              </a:solidFill>
              <a:latin typeface="굴림" pitchFamily="50" charset="-127"/>
              <a:ea typeface="굴림" pitchFamily="50" charset="-127"/>
            </a:endParaRPr>
          </a:p>
        </p:txBody>
      </p:sp>
    </p:spTree>
    <p:extLst>
      <p:ext uri="{BB962C8B-B14F-4D97-AF65-F5344CB8AC3E}">
        <p14:creationId xmlns:p14="http://schemas.microsoft.com/office/powerpoint/2010/main" val="423961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ko-KR"/>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fld id="{017A0556-39D7-A347-A973-662A4DB2A899}" type="datetime1">
              <a:rPr kumimoji="1" lang="en-US" altLang="ko-KR" smtClean="0">
                <a:solidFill>
                  <a:srgbClr val="000000"/>
                </a:solidFill>
                <a:latin typeface="굴림" pitchFamily="50" charset="-127"/>
                <a:ea typeface="굴림" pitchFamily="50" charset="-127"/>
              </a:rPr>
              <a:pPr fontAlgn="base">
                <a:spcBef>
                  <a:spcPct val="0"/>
                </a:spcBef>
                <a:spcAft>
                  <a:spcPct val="0"/>
                </a:spcAft>
              </a:pPr>
              <a:t>12/24/2017</a:t>
            </a:fld>
            <a:endParaRPr kumimoji="1" lang="en-US">
              <a:solidFill>
                <a:srgbClr val="000000"/>
              </a:solidFill>
              <a:latin typeface="굴림" pitchFamily="50" charset="-127"/>
              <a:ea typeface="굴림" pitchFamily="50" charset="-127"/>
            </a:endParaRPr>
          </a:p>
        </p:txBody>
      </p:sp>
      <p:sp>
        <p:nvSpPr>
          <p:cNvPr id="5" name="Footer Placeholder 4"/>
          <p:cNvSpPr>
            <a:spLocks noGrp="1"/>
          </p:cNvSpPr>
          <p:nvPr>
            <p:ph type="ftr" sz="quarter" idx="11"/>
          </p:nvPr>
        </p:nvSpPr>
        <p:spPr/>
        <p:txBody>
          <a:bodyPr/>
          <a:lstStyle/>
          <a:p>
            <a:pPr fontAlgn="base">
              <a:spcBef>
                <a:spcPct val="0"/>
              </a:spcBef>
              <a:spcAft>
                <a:spcPct val="0"/>
              </a:spcAft>
            </a:pPr>
            <a:r>
              <a:rPr kumimoji="1" lang="en-US">
                <a:solidFill>
                  <a:srgbClr val="000000"/>
                </a:solidFill>
              </a:rPr>
              <a:t>Shred and Spread</a:t>
            </a: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55352F4-4D27-D749-B39C-0FB18517C931}" type="slidenum">
              <a:rPr kumimoji="1" lang="en-US" smtClean="0">
                <a:solidFill>
                  <a:srgbClr val="000000">
                    <a:tint val="75000"/>
                  </a:srgbClr>
                </a:solidFill>
                <a:latin typeface="굴림" pitchFamily="50" charset="-127"/>
                <a:ea typeface="굴림" pitchFamily="50" charset="-127"/>
              </a:rPr>
              <a:pPr fontAlgn="base">
                <a:spcBef>
                  <a:spcPct val="0"/>
                </a:spcBef>
                <a:spcAft>
                  <a:spcPct val="0"/>
                </a:spcAft>
              </a:pPr>
              <a:t>‹#›</a:t>
            </a:fld>
            <a:endParaRPr kumimoji="1" lang="en-US">
              <a:solidFill>
                <a:srgbClr val="000000">
                  <a:tint val="75000"/>
                </a:srgbClr>
              </a:solidFill>
              <a:latin typeface="굴림" pitchFamily="50" charset="-127"/>
              <a:ea typeface="굴림" pitchFamily="50" charset="-127"/>
            </a:endParaRPr>
          </a:p>
        </p:txBody>
      </p:sp>
    </p:spTree>
    <p:extLst>
      <p:ext uri="{BB962C8B-B14F-4D97-AF65-F5344CB8AC3E}">
        <p14:creationId xmlns:p14="http://schemas.microsoft.com/office/powerpoint/2010/main" val="126917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a:xfrm>
            <a:off x="338667" y="836712"/>
            <a:ext cx="11514667" cy="5616624"/>
          </a:xfrm>
          <a:prstGeom prst="rect">
            <a:avLst/>
          </a:prstGeom>
        </p:spPr>
        <p:txBody>
          <a:bodyPr>
            <a:normAutofit/>
          </a:bodyPr>
          <a:lstStyle>
            <a:lvl1pPr algn="l" latinLnBrk="0">
              <a:buFont typeface="Wingdings" pitchFamily="2" charset="2"/>
              <a:buChar char="§"/>
              <a:defRPr sz="2800" b="0" baseline="0">
                <a:solidFill>
                  <a:srgbClr val="000099"/>
                </a:solidFill>
                <a:latin typeface="Arial" pitchFamily="34" charset="0"/>
                <a:ea typeface="HY헤드라인M" panose="02030600000101010101" pitchFamily="18" charset="-127"/>
                <a:cs typeface="Arial" pitchFamily="34" charset="0"/>
              </a:defRPr>
            </a:lvl1pPr>
            <a:lvl2pPr algn="l" latinLnBrk="0">
              <a:buFont typeface="Arial" pitchFamily="34" charset="0"/>
              <a:buChar char="•"/>
              <a:defRPr sz="2400" b="0" baseline="0">
                <a:latin typeface="Arial" pitchFamily="34" charset="0"/>
                <a:ea typeface="HY헤드라인M" panose="02030600000101010101" pitchFamily="18" charset="-127"/>
                <a:cs typeface="Arial" pitchFamily="34" charset="0"/>
              </a:defRPr>
            </a:lvl2pPr>
            <a:lvl3pPr algn="l" latinLnBrk="0">
              <a:buFont typeface="Arial" pitchFamily="34" charset="0"/>
              <a:buChar char="−"/>
              <a:defRPr sz="2000" b="0" baseline="0">
                <a:latin typeface="Arial" pitchFamily="34" charset="0"/>
                <a:ea typeface="HY헤드라인M" panose="02030600000101010101" pitchFamily="18" charset="-127"/>
                <a:cs typeface="Arial" pitchFamily="34" charset="0"/>
              </a:defRPr>
            </a:lvl3pPr>
            <a:lvl4pPr algn="l" latinLnBrk="0">
              <a:defRPr sz="1800" b="0" baseline="0">
                <a:latin typeface="Arial" pitchFamily="34" charset="0"/>
                <a:ea typeface="HY헤드라인M" panose="02030600000101010101" pitchFamily="18" charset="-127"/>
                <a:cs typeface="Arial" pitchFamily="34" charset="0"/>
              </a:defRPr>
            </a:lvl4pPr>
            <a:lvl5pPr algn="l" latinLnBrk="0">
              <a:defRPr sz="1600" b="0" baseline="0">
                <a:latin typeface="Arial" pitchFamily="34" charset="0"/>
                <a:ea typeface="HY헤드라인M" panose="02030600000101010101" pitchFamily="18" charset="-127"/>
                <a:cs typeface="Arial" pitchFamily="34" charset="0"/>
              </a:defRPr>
            </a:lvl5pPr>
          </a:lstStyle>
          <a:p>
            <a:pPr lvl="0"/>
            <a:r>
              <a:rPr lang="ko-KR" altLang="en-US" dirty="0"/>
              <a:t>마스터 텍스트 스타일을 편집합니다</a:t>
            </a:r>
          </a:p>
          <a:p>
            <a:pPr lvl="1"/>
            <a:r>
              <a:rPr lang="ko-KR" altLang="en-US" dirty="0"/>
              <a:t> 둘째 수준</a:t>
            </a:r>
          </a:p>
          <a:p>
            <a:pPr lvl="2"/>
            <a:r>
              <a:rPr lang="ko-KR" altLang="en-US" dirty="0"/>
              <a:t>셋째 수준</a:t>
            </a:r>
          </a:p>
          <a:p>
            <a:pPr lvl="3"/>
            <a:r>
              <a:rPr lang="ko-KR" altLang="en-US" dirty="0"/>
              <a:t>넷째 수준</a:t>
            </a:r>
          </a:p>
          <a:p>
            <a:pPr lvl="4"/>
            <a:r>
              <a:rPr lang="ko-KR" altLang="en-US" dirty="0"/>
              <a:t>다섯째 수준</a:t>
            </a:r>
          </a:p>
        </p:txBody>
      </p:sp>
      <p:sp>
        <p:nvSpPr>
          <p:cNvPr id="5" name="제목 개체 틀 1"/>
          <p:cNvSpPr>
            <a:spLocks noGrp="1"/>
          </p:cNvSpPr>
          <p:nvPr>
            <p:ph type="title"/>
          </p:nvPr>
        </p:nvSpPr>
        <p:spPr bwMode="auto">
          <a:xfrm>
            <a:off x="0" y="0"/>
            <a:ext cx="12192000" cy="692696"/>
          </a:xfrm>
          <a:prstGeom prst="rect">
            <a:avLst/>
          </a:prstGeom>
          <a:solidFill>
            <a:srgbClr val="000099"/>
          </a:solidFill>
          <a:ln w="9525">
            <a:noFill/>
            <a:miter lim="800000"/>
            <a:headEnd/>
            <a:tailEnd/>
          </a:ln>
        </p:spPr>
        <p:txBody>
          <a:bodyPr vert="horz" wrap="square" lIns="180000" tIns="46800" rIns="180000" bIns="45720" numCol="1" anchor="ctr" anchorCtr="0" compatLnSpc="1">
            <a:prstTxWarp prst="textNoShape">
              <a:avLst/>
            </a:prstTxWarp>
          </a:bodyPr>
          <a:lstStyle/>
          <a:p>
            <a:pPr lvl="0"/>
            <a:r>
              <a:rPr lang="ko-KR" altLang="en-US" dirty="0"/>
              <a:t>마스터 제목 스타일 편집</a:t>
            </a:r>
          </a:p>
        </p:txBody>
      </p:sp>
    </p:spTree>
    <p:extLst>
      <p:ext uri="{BB962C8B-B14F-4D97-AF65-F5344CB8AC3E}">
        <p14:creationId xmlns:p14="http://schemas.microsoft.com/office/powerpoint/2010/main" val="28083369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0405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115250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3" name="부제목 2"/>
          <p:cNvSpPr>
            <a:spLocks noGrp="1"/>
          </p:cNvSpPr>
          <p:nvPr>
            <p:ph type="subTitle" idx="1" hasCustomPrompt="1"/>
          </p:nvPr>
        </p:nvSpPr>
        <p:spPr>
          <a:xfrm>
            <a:off x="1047715" y="3500438"/>
            <a:ext cx="10191821" cy="2643206"/>
          </a:xfrm>
          <a:prstGeom prst="rect">
            <a:avLst/>
          </a:prstGeom>
        </p:spPr>
        <p:txBody>
          <a:bodyPr rtlCol="0">
            <a:noAutofit/>
          </a:bodyPr>
          <a:lstStyle>
            <a:lvl1pPr marL="0" indent="0" algn="ctr" rtl="0" eaLnBrk="1" fontAlgn="auto" latinLnBrk="1" hangingPunct="1">
              <a:lnSpc>
                <a:spcPct val="80000"/>
              </a:lnSpc>
              <a:spcBef>
                <a:spcPct val="20000"/>
              </a:spcBef>
              <a:spcAft>
                <a:spcPts val="0"/>
              </a:spcAft>
              <a:buFont typeface="Arial" pitchFamily="34" charset="0"/>
              <a:buNone/>
              <a:defRPr lang="ko-KR" altLang="en-US" sz="2200" b="1" kern="1200" baseline="0">
                <a:solidFill>
                  <a:schemeClr val="tx1"/>
                </a:solidFill>
                <a:latin typeface="Arial" pitchFamily="34" charset="0"/>
                <a:ea typeface="HY헤드라인M" pitchFamily="18" charset="-127"/>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Aft>
                <a:spcPts val="0"/>
              </a:spcAft>
              <a:buFont typeface="Arial" pitchFamily="34" charset="0"/>
              <a:buNone/>
              <a:defRPr/>
            </a:pPr>
            <a:r>
              <a:rPr lang="en-US" altLang="ko-KR" dirty="0"/>
              <a:t>Name</a:t>
            </a:r>
            <a:br>
              <a:rPr lang="en-US" altLang="ko-KR" dirty="0"/>
            </a:br>
            <a:r>
              <a:rPr lang="en-US" altLang="ko-KR" dirty="0"/>
              <a:t>DPNM Lab.</a:t>
            </a:r>
            <a:br>
              <a:rPr lang="en-US" altLang="ko-KR" dirty="0"/>
            </a:br>
            <a:r>
              <a:rPr lang="en-US" altLang="ko-KR" dirty="0"/>
              <a:t/>
            </a:r>
            <a:br>
              <a:rPr lang="en-US" altLang="ko-KR" dirty="0"/>
            </a:br>
            <a:r>
              <a:rPr lang="en-US" altLang="ko-KR" dirty="0">
                <a:solidFill>
                  <a:schemeClr val="tx1"/>
                </a:solidFill>
                <a:latin typeface="Arial" pitchFamily="34" charset="0"/>
                <a:cs typeface="Arial" pitchFamily="34" charset="0"/>
              </a:rPr>
              <a:t>Dept. of Computer Science and Engineering</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POSTECH, Korea</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mail@postech.ac.kr</a:t>
            </a:r>
            <a:br>
              <a:rPr lang="en-US" altLang="ko-KR" dirty="0">
                <a:solidFill>
                  <a:schemeClr val="tx1"/>
                </a:solidFill>
                <a:latin typeface="Arial" pitchFamily="34" charset="0"/>
                <a:cs typeface="Arial" pitchFamily="34" charset="0"/>
              </a:rPr>
            </a:br>
            <a:r>
              <a:rPr lang="en-US" altLang="ko-KR" dirty="0">
                <a:solidFill>
                  <a:schemeClr val="tx1"/>
                </a:solidFill>
                <a:latin typeface="Arial" pitchFamily="34" charset="0"/>
                <a:cs typeface="Arial" pitchFamily="34" charset="0"/>
              </a:rPr>
              <a:t/>
            </a:r>
            <a:br>
              <a:rPr lang="en-US" altLang="ko-KR" dirty="0">
                <a:solidFill>
                  <a:schemeClr val="tx1"/>
                </a:solidFill>
                <a:latin typeface="Arial" pitchFamily="34" charset="0"/>
                <a:cs typeface="Arial" pitchFamily="34" charset="0"/>
              </a:rPr>
            </a:br>
            <a:r>
              <a:rPr lang="en-US" altLang="ko-KR" dirty="0"/>
              <a:t>2009. </a:t>
            </a:r>
            <a:endParaRPr lang="ko-KR" altLang="en-US" dirty="0">
              <a:solidFill>
                <a:schemeClr val="tx1"/>
              </a:solidFill>
              <a:latin typeface="Arial" pitchFamily="34" charset="0"/>
              <a:cs typeface="Arial" pitchFamily="34" charset="0"/>
            </a:endParaRPr>
          </a:p>
        </p:txBody>
      </p:sp>
      <p:sp>
        <p:nvSpPr>
          <p:cNvPr id="26" name="직사각형 25"/>
          <p:cNvSpPr/>
          <p:nvPr userDrawn="1"/>
        </p:nvSpPr>
        <p:spPr>
          <a:xfrm>
            <a:off x="0" y="0"/>
            <a:ext cx="12192000" cy="3212976"/>
          </a:xfrm>
          <a:prstGeom prst="rect">
            <a:avLst/>
          </a:prstGeom>
          <a:solidFill>
            <a:schemeClr val="tx1">
              <a:lumMod val="95000"/>
              <a:lumOff val="5000"/>
            </a:schemeClr>
          </a:solidFill>
          <a:ln w="50800" cap="rnd" cmpd="thickThin"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Georgia"/>
              <a:ea typeface="+mn-ea"/>
              <a:cs typeface="+mn-cs"/>
            </a:endParaRPr>
          </a:p>
        </p:txBody>
      </p:sp>
    </p:spTree>
    <p:extLst>
      <p:ext uri="{BB962C8B-B14F-4D97-AF65-F5344CB8AC3E}">
        <p14:creationId xmlns:p14="http://schemas.microsoft.com/office/powerpoint/2010/main" val="24455432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사용자정의">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26"/>
            <a:ext cx="10363200" cy="1470025"/>
          </a:xfrm>
          <a:prstGeom prst="rect">
            <a:avLst/>
          </a:prstGeom>
        </p:spPr>
        <p:txBody>
          <a:bodyPr/>
          <a:lstStyle>
            <a:lvl1pPr>
              <a:defRPr>
                <a:latin typeface="나눔고딕" pitchFamily="50" charset="-127"/>
                <a:ea typeface="나눔고딕" pitchFamily="50" charset="-127"/>
              </a:defRPr>
            </a:lvl1pPr>
          </a:lstStyle>
          <a:p>
            <a:r>
              <a:rPr lang="ko-KR" altLang="en-US" dirty="0"/>
              <a:t>마스터 제목 스타일 편집</a:t>
            </a:r>
          </a:p>
        </p:txBody>
      </p:sp>
      <p:sp>
        <p:nvSpPr>
          <p:cNvPr id="3" name="부제목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나눔고딕" pitchFamily="50" charset="-127"/>
                <a:ea typeface="나눔고딕" pitchFamily="50"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Tree>
    <p:extLst>
      <p:ext uri="{BB962C8B-B14F-4D97-AF65-F5344CB8AC3E}">
        <p14:creationId xmlns:p14="http://schemas.microsoft.com/office/powerpoint/2010/main" val="361297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표지_텍스트">
    <p:spTree>
      <p:nvGrpSpPr>
        <p:cNvPr id="1" name=""/>
        <p:cNvGrpSpPr/>
        <p:nvPr/>
      </p:nvGrpSpPr>
      <p:grpSpPr>
        <a:xfrm>
          <a:off x="0" y="0"/>
          <a:ext cx="0" cy="0"/>
          <a:chOff x="0" y="0"/>
          <a:chExt cx="0" cy="0"/>
        </a:xfrm>
      </p:grpSpPr>
      <p:sp>
        <p:nvSpPr>
          <p:cNvPr id="6" name="직사각형 5"/>
          <p:cNvSpPr/>
          <p:nvPr userDrawn="1"/>
        </p:nvSpPr>
        <p:spPr>
          <a:xfrm>
            <a:off x="0" y="0"/>
            <a:ext cx="12192000" cy="686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7" name="직사각형 6"/>
          <p:cNvSpPr/>
          <p:nvPr userDrawn="1"/>
        </p:nvSpPr>
        <p:spPr>
          <a:xfrm>
            <a:off x="719403" y="548680"/>
            <a:ext cx="10753195" cy="2736304"/>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9" name="직사각형 8"/>
          <p:cNvSpPr/>
          <p:nvPr userDrawn="1"/>
        </p:nvSpPr>
        <p:spPr>
          <a:xfrm>
            <a:off x="719403" y="3284984"/>
            <a:ext cx="10753195" cy="1008112"/>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0" name="직사각형 9"/>
          <p:cNvSpPr/>
          <p:nvPr userDrawn="1"/>
        </p:nvSpPr>
        <p:spPr>
          <a:xfrm>
            <a:off x="719403" y="4293096"/>
            <a:ext cx="10753195" cy="651806"/>
          </a:xfrm>
          <a:prstGeom prst="rect">
            <a:avLst/>
          </a:prstGeom>
          <a:noFill/>
          <a:ln w="1270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a:latin typeface="Arial" pitchFamily="34" charset="0"/>
              <a:cs typeface="Arial" pitchFamily="34" charset="0"/>
            </a:endParaRPr>
          </a:p>
        </p:txBody>
      </p:sp>
      <p:sp>
        <p:nvSpPr>
          <p:cNvPr id="12" name="제목 1"/>
          <p:cNvSpPr>
            <a:spLocks noGrp="1"/>
          </p:cNvSpPr>
          <p:nvPr>
            <p:ph type="title" hasCustomPrompt="1"/>
          </p:nvPr>
        </p:nvSpPr>
        <p:spPr>
          <a:xfrm>
            <a:off x="911424" y="709712"/>
            <a:ext cx="10369152" cy="2431256"/>
          </a:xfrm>
        </p:spPr>
        <p:txBody>
          <a:bodyPr anchor="t">
            <a:normAutofit/>
          </a:bodyPr>
          <a:lstStyle>
            <a:lvl1pPr algn="l">
              <a:defRPr sz="4800">
                <a:solidFill>
                  <a:schemeClr val="bg1"/>
                </a:solidFill>
                <a:latin typeface="Arial" pitchFamily="34" charset="0"/>
                <a:ea typeface="나눔고딕 ExtraBold" pitchFamily="50" charset="-127"/>
                <a:cs typeface="Arial" pitchFamily="34" charset="0"/>
              </a:defRPr>
            </a:lvl1pPr>
          </a:lstStyle>
          <a:p>
            <a:r>
              <a:rPr lang="en-US" altLang="ko-KR" dirty="0" err="1"/>
              <a:t>asdfasdf</a:t>
            </a:r>
            <a:endParaRPr lang="ko-KR" altLang="en-US" dirty="0"/>
          </a:p>
        </p:txBody>
      </p:sp>
      <p:sp>
        <p:nvSpPr>
          <p:cNvPr id="14" name="텍스트 개체 틀 2"/>
          <p:cNvSpPr>
            <a:spLocks noGrp="1"/>
          </p:cNvSpPr>
          <p:nvPr>
            <p:ph type="body" idx="1" hasCustomPrompt="1"/>
          </p:nvPr>
        </p:nvSpPr>
        <p:spPr>
          <a:xfrm>
            <a:off x="911424" y="3441502"/>
            <a:ext cx="10369152" cy="639762"/>
          </a:xfrm>
        </p:spPr>
        <p:txBody>
          <a:bodyPr anchor="ctr">
            <a:normAutofit/>
          </a:bodyPr>
          <a:lstStyle>
            <a:lvl1pPr marL="0" indent="0">
              <a:buNone/>
              <a:defRPr sz="3000" b="0">
                <a:solidFill>
                  <a:schemeClr val="bg1"/>
                </a:solidFill>
                <a:latin typeface="Arial" pitchFamily="34" charset="0"/>
                <a:ea typeface="나눔고딕 ExtraBold"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dirty="0"/>
              <a:t>부제목</a:t>
            </a:r>
          </a:p>
        </p:txBody>
      </p:sp>
      <p:sp>
        <p:nvSpPr>
          <p:cNvPr id="15" name="텍스트 개체 틀 4"/>
          <p:cNvSpPr>
            <a:spLocks noGrp="1"/>
          </p:cNvSpPr>
          <p:nvPr>
            <p:ph type="body" sz="quarter" idx="3" hasCustomPrompt="1"/>
          </p:nvPr>
        </p:nvSpPr>
        <p:spPr>
          <a:xfrm>
            <a:off x="911425" y="4437113"/>
            <a:ext cx="10369151" cy="360040"/>
          </a:xfrm>
        </p:spPr>
        <p:txBody>
          <a:bodyPr anchor="ctr">
            <a:normAutofit/>
          </a:bodyPr>
          <a:lstStyle>
            <a:lvl1pPr marL="0" indent="0">
              <a:buNone/>
              <a:defRPr sz="1000" b="1">
                <a:solidFill>
                  <a:schemeClr val="bg1"/>
                </a:solidFill>
                <a:latin typeface="Arial" pitchFamily="34" charset="0"/>
                <a:ea typeface="나눔고딕" pitchFamily="50" charset="-127"/>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텍스트를 입력합니다</a:t>
            </a:r>
            <a:r>
              <a:rPr lang="en-US" altLang="ko-KR"/>
              <a:t>.</a:t>
            </a:r>
            <a:endParaRPr lang="ko-KR" altLang="en-US"/>
          </a:p>
        </p:txBody>
      </p:sp>
    </p:spTree>
    <p:extLst>
      <p:ext uri="{BB962C8B-B14F-4D97-AF65-F5344CB8AC3E}">
        <p14:creationId xmlns:p14="http://schemas.microsoft.com/office/powerpoint/2010/main" val="389186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내지_텍스트">
    <p:spTree>
      <p:nvGrpSpPr>
        <p:cNvPr id="1" name=""/>
        <p:cNvGrpSpPr/>
        <p:nvPr/>
      </p:nvGrpSpPr>
      <p:grpSpPr>
        <a:xfrm>
          <a:off x="0" y="0"/>
          <a:ext cx="0" cy="0"/>
          <a:chOff x="0" y="0"/>
          <a:chExt cx="0" cy="0"/>
        </a:xfrm>
      </p:grpSpPr>
      <p:sp>
        <p:nvSpPr>
          <p:cNvPr id="2" name="제목 1"/>
          <p:cNvSpPr>
            <a:spLocks noGrp="1"/>
          </p:cNvSpPr>
          <p:nvPr>
            <p:ph type="title"/>
          </p:nvPr>
        </p:nvSpPr>
        <p:spPr>
          <a:xfrm>
            <a:off x="609600" y="313268"/>
            <a:ext cx="10972800" cy="719666"/>
          </a:xfrm>
        </p:spPr>
        <p:txBody>
          <a:bodyPr anchor="t">
            <a:normAutofit/>
          </a:bodyPr>
          <a:lstStyle>
            <a:lvl1pPr algn="l">
              <a:defRPr sz="3600" b="1">
                <a:solidFill>
                  <a:srgbClr val="000099"/>
                </a:solidFill>
                <a:latin typeface="Arial" pitchFamily="34" charset="0"/>
                <a:ea typeface="나눔고딕 ExtraBold" pitchFamily="50" charset="-127"/>
                <a:cs typeface="Arial" pitchFamily="34" charset="0"/>
              </a:defRPr>
            </a:lvl1pPr>
          </a:lstStyle>
          <a:p>
            <a:endParaRPr lang="ko-KR" altLang="en-US" dirty="0"/>
          </a:p>
        </p:txBody>
      </p:sp>
    </p:spTree>
    <p:extLst>
      <p:ext uri="{BB962C8B-B14F-4D97-AF65-F5344CB8AC3E}">
        <p14:creationId xmlns:p14="http://schemas.microsoft.com/office/powerpoint/2010/main" val="39877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빈 화면">
    <p:spTree>
      <p:nvGrpSpPr>
        <p:cNvPr id="1" name=""/>
        <p:cNvGrpSpPr/>
        <p:nvPr/>
      </p:nvGrpSpPr>
      <p:grpSpPr>
        <a:xfrm>
          <a:off x="0" y="0"/>
          <a:ext cx="0" cy="0"/>
          <a:chOff x="0" y="0"/>
          <a:chExt cx="0" cy="0"/>
        </a:xfrm>
      </p:grpSpPr>
      <p:sp>
        <p:nvSpPr>
          <p:cNvPr id="4" name="제목 1"/>
          <p:cNvSpPr>
            <a:spLocks noGrp="1"/>
          </p:cNvSpPr>
          <p:nvPr>
            <p:ph type="title"/>
          </p:nvPr>
        </p:nvSpPr>
        <p:spPr>
          <a:xfrm>
            <a:off x="215900" y="188914"/>
            <a:ext cx="9467851" cy="346075"/>
          </a:xfrm>
        </p:spPr>
        <p:txBody>
          <a:bodyPr/>
          <a:lstStyle>
            <a:lvl1pPr>
              <a:defRPr>
                <a:latin typeface="Arial" pitchFamily="34" charset="0"/>
                <a:cs typeface="Arial" pitchFamily="34" charset="0"/>
              </a:defRPr>
            </a:lvl1pPr>
          </a:lstStyle>
          <a:p>
            <a:r>
              <a:rPr lang="ko-KR" altLang="en-US" dirty="0"/>
              <a:t>마스터 제목 스타일 편집</a:t>
            </a:r>
          </a:p>
        </p:txBody>
      </p:sp>
      <p:sp>
        <p:nvSpPr>
          <p:cNvPr id="5" name="내용 개체 틀 2"/>
          <p:cNvSpPr>
            <a:spLocks noGrp="1"/>
          </p:cNvSpPr>
          <p:nvPr>
            <p:ph idx="1"/>
          </p:nvPr>
        </p:nvSpPr>
        <p:spPr>
          <a:xfrm>
            <a:off x="431800" y="908051"/>
            <a:ext cx="11135784" cy="5400675"/>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바닥글 개체 틀 1"/>
          <p:cNvSpPr>
            <a:spLocks noGrp="1"/>
          </p:cNvSpPr>
          <p:nvPr>
            <p:ph type="ftr" sz="quarter" idx="10"/>
          </p:nvPr>
        </p:nvSpPr>
        <p:spPr/>
        <p:txBody>
          <a:bodyPr/>
          <a:lstStyle>
            <a:lvl1pPr>
              <a:defRPr/>
            </a:lvl1pPr>
          </a:lstStyle>
          <a:p>
            <a:pPr fontAlgn="base">
              <a:spcBef>
                <a:spcPct val="0"/>
              </a:spcBef>
              <a:spcAft>
                <a:spcPct val="0"/>
              </a:spcAft>
              <a:defRPr/>
            </a:pPr>
            <a:endParaRPr kumimoji="1" lang="en-US" altLang="ko-KR" dirty="0">
              <a:solidFill>
                <a:srgbClr val="000000"/>
              </a:solidFill>
            </a:endParaRPr>
          </a:p>
        </p:txBody>
      </p:sp>
      <p:sp>
        <p:nvSpPr>
          <p:cNvPr id="11" name="슬라이드 번호 개체 틀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D7B4B1-8DDE-4227-A55A-EEA719B131E2}" type="slidenum">
              <a:rPr kumimoji="1" lang="ko-KR" altLang="en-US" smtClean="0">
                <a:solidFill>
                  <a:srgbClr val="000000">
                    <a:tint val="75000"/>
                  </a:srgbClr>
                </a:solidFill>
                <a:latin typeface="굴림" pitchFamily="50" charset="-127"/>
                <a:ea typeface="굴림" pitchFamily="50" charset="-127"/>
              </a:rPr>
              <a:pPr fontAlgn="base">
                <a:spcBef>
                  <a:spcPct val="0"/>
                </a:spcBef>
                <a:spcAft>
                  <a:spcPct val="0"/>
                </a:spcAft>
              </a:pPr>
              <a:t>‹#›</a:t>
            </a:fld>
            <a:endParaRPr kumimoji="1" lang="ko-KR" altLang="en-US" dirty="0">
              <a:solidFill>
                <a:srgbClr val="000000">
                  <a:tint val="75000"/>
                </a:srgbClr>
              </a:solidFill>
              <a:latin typeface="굴림" pitchFamily="50" charset="-127"/>
              <a:ea typeface="굴림" pitchFamily="50" charset="-127"/>
            </a:endParaRPr>
          </a:p>
        </p:txBody>
      </p:sp>
    </p:spTree>
    <p:extLst>
      <p:ext uri="{BB962C8B-B14F-4D97-AF65-F5344CB8AC3E}">
        <p14:creationId xmlns:p14="http://schemas.microsoft.com/office/powerpoint/2010/main" val="31652668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1568608" y="6572248"/>
            <a:ext cx="623392" cy="285752"/>
          </a:xfrm>
          <a:prstGeom prst="rect">
            <a:avLst/>
          </a:prstGeom>
          <a:noFill/>
          <a:ln w="9525" algn="ctr">
            <a:noFill/>
            <a:miter lim="800000"/>
            <a:headEnd/>
            <a:tailEnd/>
          </a:ln>
          <a:effectLst/>
        </p:spPr>
        <p:txBody>
          <a:bodyPr wrap="none" anchor="ctr"/>
          <a:lstStyle/>
          <a:p>
            <a:pPr algn="r">
              <a:defRPr/>
            </a:pPr>
            <a:r>
              <a:rPr kumimoji="0" lang="en-US" altLang="ko-KR" sz="1400" b="1" dirty="0">
                <a:solidFill>
                  <a:schemeClr val="tx1"/>
                </a:solidFill>
                <a:latin typeface="Arial" pitchFamily="34" charset="0"/>
                <a:ea typeface="HY헤드라인M" pitchFamily="18" charset="-127"/>
                <a:cs typeface="맑은 고딕"/>
              </a:rPr>
              <a:t>	                 		 	           	</a:t>
            </a:r>
            <a:fld id="{B7F5EAC2-D5EC-44B8-ABB9-9CE1C25C642E}" type="slidenum">
              <a:rPr kumimoji="0" lang="en-US" altLang="ko-KR" sz="1400" b="1" smtClean="0">
                <a:solidFill>
                  <a:schemeClr val="tx1"/>
                </a:solidFill>
                <a:latin typeface="Arial" pitchFamily="34" charset="0"/>
                <a:ea typeface="HY헤드라인M" pitchFamily="18" charset="-127"/>
                <a:cs typeface="맑은 고딕"/>
              </a:rPr>
              <a:pPr algn="r">
                <a:defRPr/>
              </a:pPr>
              <a:t>‹#›</a:t>
            </a:fld>
            <a:r>
              <a:rPr kumimoji="0" lang="en-US" altLang="ko-KR" sz="1400" b="1" dirty="0">
                <a:solidFill>
                  <a:schemeClr val="tx1"/>
                </a:solidFill>
                <a:latin typeface="Arial" pitchFamily="34" charset="0"/>
                <a:ea typeface="HY헤드라인M" pitchFamily="18" charset="-127"/>
                <a:cs typeface="맑은 고딕"/>
              </a:rPr>
              <a:t>/41</a:t>
            </a:r>
            <a:endParaRPr kumimoji="0" lang="ko-KR" altLang="en-US" sz="1400" b="1" dirty="0">
              <a:solidFill>
                <a:schemeClr val="tx1"/>
              </a:solidFill>
              <a:latin typeface="Arial" pitchFamily="34" charset="0"/>
              <a:ea typeface="HY헤드라인M" pitchFamily="18" charset="-127"/>
              <a:cs typeface="맑은 고딕"/>
            </a:endParaRPr>
          </a:p>
        </p:txBody>
      </p:sp>
      <p:sp>
        <p:nvSpPr>
          <p:cNvPr id="4" name="제목 개체 틀 1"/>
          <p:cNvSpPr>
            <a:spLocks noGrp="1"/>
          </p:cNvSpPr>
          <p:nvPr>
            <p:ph type="title"/>
          </p:nvPr>
        </p:nvSpPr>
        <p:spPr bwMode="auto">
          <a:xfrm>
            <a:off x="0" y="0"/>
            <a:ext cx="12192000" cy="692696"/>
          </a:xfrm>
          <a:prstGeom prst="rect">
            <a:avLst/>
          </a:prstGeom>
          <a:solidFill>
            <a:srgbClr val="000099"/>
          </a:solidFill>
          <a:ln w="9525">
            <a:noFill/>
            <a:miter lim="800000"/>
            <a:headEnd/>
            <a:tailEnd/>
          </a:ln>
        </p:spPr>
        <p:txBody>
          <a:bodyPr vert="horz" wrap="square" lIns="180000" tIns="46800" rIns="180000" bIns="45720" numCol="1" anchor="ctr" anchorCtr="0" compatLnSpc="1">
            <a:prstTxWarp prst="textNoShape">
              <a:avLst/>
            </a:prstTxWarp>
          </a:bodyPr>
          <a:lstStyle/>
          <a:p>
            <a:pPr lvl="0"/>
            <a:r>
              <a:rPr lang="ko-KR" altLang="en-US" dirty="0"/>
              <a:t>마스터 제목 스타일 편집</a:t>
            </a:r>
          </a:p>
        </p:txBody>
      </p:sp>
    </p:spTree>
    <p:extLst>
      <p:ext uri="{BB962C8B-B14F-4D97-AF65-F5344CB8AC3E}">
        <p14:creationId xmlns:p14="http://schemas.microsoft.com/office/powerpoint/2010/main" val="31518023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ransition>
    <p:fade/>
  </p:transition>
  <p:hf hdr="0" ftr="0" dt="0"/>
  <p:txStyles>
    <p:titleStyle>
      <a:lvl1pPr algn="l" rtl="0" eaLnBrk="0" fontAlgn="base" latinLnBrk="1" hangingPunct="0">
        <a:spcBef>
          <a:spcPct val="0"/>
        </a:spcBef>
        <a:spcAft>
          <a:spcPct val="0"/>
        </a:spcAft>
        <a:defRPr lang="ko-KR" altLang="en-US" sz="3600" b="1" i="0" kern="1200" baseline="0" dirty="0" smtClean="0">
          <a:solidFill>
            <a:schemeClr val="bg1"/>
          </a:solidFill>
          <a:latin typeface="Arial" pitchFamily="34" charset="0"/>
          <a:ea typeface="HY헤드라인M" pitchFamily="18" charset="-127"/>
          <a:cs typeface="Arial Unicode MS" pitchFamily="50" charset="-127"/>
        </a:defRPr>
      </a:lvl1pPr>
      <a:lvl2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2pPr>
      <a:lvl3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3pPr>
      <a:lvl4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4pPr>
      <a:lvl5pPr algn="ctr" rtl="0" eaLnBrk="0" fontAlgn="base" latinLnBrk="1" hangingPunct="0">
        <a:spcBef>
          <a:spcPct val="0"/>
        </a:spcBef>
        <a:spcAft>
          <a:spcPct val="0"/>
        </a:spcAft>
        <a:defRPr sz="4400" b="1">
          <a:solidFill>
            <a:schemeClr val="tx1"/>
          </a:solidFill>
          <a:latin typeface="Arial Unicode MS" pitchFamily="50" charset="-127"/>
          <a:ea typeface="Arial Unicode MS" pitchFamily="50" charset="-127"/>
          <a:cs typeface="Arial Unicode MS" pitchFamily="50" charset="-127"/>
        </a:defRPr>
      </a:lvl5pPr>
      <a:lvl6pPr marL="457200" algn="ctr" rtl="0" fontAlgn="base" latinLnBrk="1">
        <a:spcBef>
          <a:spcPct val="0"/>
        </a:spcBef>
        <a:spcAft>
          <a:spcPct val="0"/>
        </a:spcAft>
        <a:defRPr sz="4400">
          <a:solidFill>
            <a:schemeClr val="tx1"/>
          </a:solidFill>
          <a:latin typeface="맑은 고딕"/>
          <a:ea typeface="맑은 고딕"/>
          <a:cs typeface="맑은 고딕"/>
        </a:defRPr>
      </a:lvl6pPr>
      <a:lvl7pPr marL="914400" algn="ctr" rtl="0" fontAlgn="base" latinLnBrk="1">
        <a:spcBef>
          <a:spcPct val="0"/>
        </a:spcBef>
        <a:spcAft>
          <a:spcPct val="0"/>
        </a:spcAft>
        <a:defRPr sz="4400">
          <a:solidFill>
            <a:schemeClr val="tx1"/>
          </a:solidFill>
          <a:latin typeface="맑은 고딕"/>
          <a:ea typeface="맑은 고딕"/>
          <a:cs typeface="맑은 고딕"/>
        </a:defRPr>
      </a:lvl7pPr>
      <a:lvl8pPr marL="1371600" algn="ctr" rtl="0" fontAlgn="base" latinLnBrk="1">
        <a:spcBef>
          <a:spcPct val="0"/>
        </a:spcBef>
        <a:spcAft>
          <a:spcPct val="0"/>
        </a:spcAft>
        <a:defRPr sz="4400">
          <a:solidFill>
            <a:schemeClr val="tx1"/>
          </a:solidFill>
          <a:latin typeface="맑은 고딕"/>
          <a:ea typeface="맑은 고딕"/>
          <a:cs typeface="맑은 고딕"/>
        </a:defRPr>
      </a:lvl8pPr>
      <a:lvl9pPr marL="1828800" algn="ctr" rtl="0" fontAlgn="base" latinLnBrk="1">
        <a:spcBef>
          <a:spcPct val="0"/>
        </a:spcBef>
        <a:spcAft>
          <a:spcPct val="0"/>
        </a:spcAft>
        <a:defRPr sz="4400">
          <a:solidFill>
            <a:schemeClr val="tx1"/>
          </a:solidFill>
          <a:latin typeface="맑은 고딕"/>
          <a:ea typeface="맑은 고딕"/>
          <a:cs typeface="맑은 고딕"/>
        </a:defRPr>
      </a:lvl9pPr>
    </p:titleStyle>
    <p:bodyStyle>
      <a:lvl1pPr marL="342900" indent="-342900" algn="l" rtl="0" eaLnBrk="0" fontAlgn="base" latinLnBrk="1" hangingPunct="0">
        <a:spcBef>
          <a:spcPct val="20000"/>
        </a:spcBef>
        <a:spcAft>
          <a:spcPct val="0"/>
        </a:spcAft>
        <a:buFont typeface="Arial" charset="0"/>
        <a:buChar char="•"/>
        <a:defRPr sz="3200" b="1" kern="1200">
          <a:solidFill>
            <a:schemeClr val="tx1"/>
          </a:solidFill>
          <a:latin typeface="+mn-ea"/>
          <a:ea typeface="+mn-ea"/>
          <a:cs typeface="Arial Unicode MS" pitchFamily="50" charset="-127"/>
        </a:defRPr>
      </a:lvl1pPr>
      <a:lvl2pPr marL="742950" indent="-285750" algn="l" rtl="0" eaLnBrk="0" fontAlgn="base" latinLnBrk="1" hangingPunct="0">
        <a:spcBef>
          <a:spcPct val="20000"/>
        </a:spcBef>
        <a:spcAft>
          <a:spcPct val="0"/>
        </a:spcAft>
        <a:buFont typeface="Arial" charset="0"/>
        <a:buChar char="–"/>
        <a:defRPr sz="2800" b="1" kern="1200">
          <a:solidFill>
            <a:schemeClr val="tx1"/>
          </a:solidFill>
          <a:latin typeface="+mn-ea"/>
          <a:ea typeface="+mn-ea"/>
          <a:cs typeface="Arial Unicode MS" pitchFamily="50" charset="-127"/>
        </a:defRPr>
      </a:lvl2pPr>
      <a:lvl3pPr marL="1143000" indent="-228600" algn="l" rtl="0" eaLnBrk="0" fontAlgn="base" latinLnBrk="1" hangingPunct="0">
        <a:spcBef>
          <a:spcPct val="20000"/>
        </a:spcBef>
        <a:spcAft>
          <a:spcPct val="0"/>
        </a:spcAft>
        <a:buFont typeface="Arial" charset="0"/>
        <a:buChar char="•"/>
        <a:defRPr sz="2400" b="1" kern="1200">
          <a:solidFill>
            <a:schemeClr val="tx1"/>
          </a:solidFill>
          <a:latin typeface="+mn-ea"/>
          <a:ea typeface="+mn-ea"/>
          <a:cs typeface="Arial Unicode MS" pitchFamily="50" charset="-127"/>
        </a:defRPr>
      </a:lvl3pPr>
      <a:lvl4pPr marL="16002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4pPr>
      <a:lvl5pPr marL="2057400" indent="-228600" algn="l" rtl="0" eaLnBrk="0" fontAlgn="base" latinLnBrk="1" hangingPunct="0">
        <a:spcBef>
          <a:spcPct val="20000"/>
        </a:spcBef>
        <a:spcAft>
          <a:spcPct val="0"/>
        </a:spcAft>
        <a:buFont typeface="Arial" charset="0"/>
        <a:buChar char="»"/>
        <a:defRPr sz="2000" b="1" kern="1200">
          <a:solidFill>
            <a:schemeClr val="tx1"/>
          </a:solidFill>
          <a:latin typeface="+mn-ea"/>
          <a:ea typeface="+mn-ea"/>
          <a:cs typeface="Arial Unicode MS" pitchFamily="50" charset="-127"/>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598312" y="274638"/>
            <a:ext cx="10984089" cy="766762"/>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Rectangle 8"/>
          <p:cNvSpPr>
            <a:spLocks noChangeArrowheads="1"/>
          </p:cNvSpPr>
          <p:nvPr userDrawn="1"/>
        </p:nvSpPr>
        <p:spPr bwMode="auto">
          <a:xfrm>
            <a:off x="0" y="6572272"/>
            <a:ext cx="12192000" cy="285752"/>
          </a:xfrm>
          <a:prstGeom prst="rect">
            <a:avLst/>
          </a:prstGeom>
          <a:solidFill>
            <a:srgbClr val="000099"/>
          </a:solidFill>
          <a:ln w="9525" algn="ctr">
            <a:noFill/>
            <a:miter lim="800000"/>
            <a:headEnd/>
            <a:tailEnd/>
          </a:ln>
          <a:effectLst/>
        </p:spPr>
        <p:txBody>
          <a:bodyPr wrap="none" anchor="ctr"/>
          <a:lstStyle/>
          <a:p>
            <a:pPr algn="ctr">
              <a:defRPr/>
            </a:pPr>
            <a:r>
              <a:rPr kumimoji="0" lang="en-US" altLang="ko-KR" sz="1400" b="1" dirty="0">
                <a:solidFill>
                  <a:schemeClr val="bg1"/>
                </a:solidFill>
                <a:latin typeface="Arial" pitchFamily="34" charset="0"/>
                <a:ea typeface="HY헤드라인M" pitchFamily="18" charset="-127"/>
                <a:cs typeface="Arial" pitchFamily="34" charset="0"/>
              </a:rPr>
              <a:t>   DPNM,</a:t>
            </a:r>
            <a:r>
              <a:rPr kumimoji="0" lang="en-US" altLang="ko-KR" sz="1400" b="1" baseline="0" dirty="0">
                <a:solidFill>
                  <a:schemeClr val="bg1"/>
                </a:solidFill>
                <a:latin typeface="Arial" pitchFamily="34" charset="0"/>
                <a:ea typeface="HY헤드라인M" pitchFamily="18" charset="-127"/>
                <a:cs typeface="Arial" pitchFamily="34" charset="0"/>
              </a:rPr>
              <a:t> </a:t>
            </a:r>
            <a:r>
              <a:rPr kumimoji="0" lang="en-US" altLang="ko-KR" sz="1400" b="1" dirty="0">
                <a:solidFill>
                  <a:schemeClr val="bg1"/>
                </a:solidFill>
                <a:latin typeface="Arial" pitchFamily="34" charset="0"/>
                <a:ea typeface="HY헤드라인M" pitchFamily="18" charset="-127"/>
                <a:cs typeface="Arial" pitchFamily="34" charset="0"/>
              </a:rPr>
              <a:t>POSTECH						    		</a:t>
            </a:r>
            <a:fld id="{B7F5EAC2-D5EC-44B8-ABB9-9CE1C25C642E}" type="slidenum">
              <a:rPr kumimoji="0" lang="en-US" altLang="ko-KR" sz="1400" b="1" smtClean="0">
                <a:solidFill>
                  <a:schemeClr val="bg1"/>
                </a:solidFill>
                <a:latin typeface="Arial" pitchFamily="34" charset="0"/>
                <a:ea typeface="HY헤드라인M" pitchFamily="18" charset="-127"/>
                <a:cs typeface="Arial" pitchFamily="34" charset="0"/>
              </a:rPr>
              <a:pPr algn="ctr">
                <a:defRPr/>
              </a:pPr>
              <a:t>‹#›</a:t>
            </a:fld>
            <a:r>
              <a:rPr kumimoji="0" lang="en-US" altLang="ko-KR" sz="1400" b="1" dirty="0">
                <a:solidFill>
                  <a:schemeClr val="bg1"/>
                </a:solidFill>
                <a:latin typeface="Arial" pitchFamily="34" charset="0"/>
                <a:ea typeface="HY헤드라인M" pitchFamily="18" charset="-127"/>
                <a:cs typeface="Arial" pitchFamily="34" charset="0"/>
              </a:rPr>
              <a:t>/39</a:t>
            </a:r>
            <a:endParaRPr kumimoji="0" lang="ko-KR" altLang="en-US" sz="1400" b="1" dirty="0">
              <a:solidFill>
                <a:schemeClr val="bg1"/>
              </a:solidFill>
              <a:latin typeface="Arial" pitchFamily="34" charset="0"/>
              <a:ea typeface="HY헤드라인M" pitchFamily="18" charset="-127"/>
              <a:cs typeface="Arial" pitchFamily="34" charset="0"/>
            </a:endParaRPr>
          </a:p>
        </p:txBody>
      </p:sp>
      <p:sp>
        <p:nvSpPr>
          <p:cNvPr id="7" name="직사각형 6"/>
          <p:cNvSpPr/>
          <p:nvPr userDrawn="1"/>
        </p:nvSpPr>
        <p:spPr>
          <a:xfrm>
            <a:off x="527382" y="235332"/>
            <a:ext cx="11137237" cy="856869"/>
          </a:xfrm>
          <a:prstGeom prst="rect">
            <a:avLst/>
          </a:prstGeom>
          <a:noFill/>
          <a:ln w="88900">
            <a:solidFill>
              <a:srgbClr val="00009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solidFill>
                <a:schemeClr val="accent6">
                  <a:lumMod val="75000"/>
                </a:schemeClr>
              </a:solidFill>
              <a:latin typeface="Arial" pitchFamily="34" charset="0"/>
              <a:ea typeface="나눔고딕" pitchFamily="50" charset="-127"/>
              <a:cs typeface="Arial" pitchFamily="34" charset="0"/>
            </a:endParaRPr>
          </a:p>
        </p:txBody>
      </p:sp>
    </p:spTree>
    <p:extLst>
      <p:ext uri="{BB962C8B-B14F-4D97-AF65-F5344CB8AC3E}">
        <p14:creationId xmlns:p14="http://schemas.microsoft.com/office/powerpoint/2010/main" val="4124390773"/>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lgn="l" defTabSz="914400" rtl="0" eaLnBrk="1" latinLnBrk="1" hangingPunct="1">
        <a:spcBef>
          <a:spcPct val="0"/>
        </a:spcBef>
        <a:buNone/>
        <a:defRPr sz="4400" b="1" kern="1200">
          <a:solidFill>
            <a:schemeClr val="tx1"/>
          </a:solidFill>
          <a:latin typeface="Arial" pitchFamily="34" charset="0"/>
          <a:ea typeface="나눔고딕" pitchFamily="50" charset="-127"/>
          <a:cs typeface="Arial" pitchFamily="34" charset="0"/>
        </a:defRPr>
      </a:lvl1pPr>
    </p:titleStyle>
    <p:bodyStyle>
      <a:lvl1pPr marL="342900" indent="-342900" algn="l" defTabSz="914400" rtl="0" eaLnBrk="1" latinLnBrk="1" hangingPunct="1">
        <a:spcBef>
          <a:spcPct val="20000"/>
        </a:spcBef>
        <a:buFont typeface="Arial" pitchFamily="34" charset="0"/>
        <a:buNone/>
        <a:defRPr sz="3200" b="1" kern="1200">
          <a:solidFill>
            <a:schemeClr val="tx1"/>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None/>
        <a:defRPr sz="2800" b="1" kern="1200">
          <a:solidFill>
            <a:schemeClr val="tx1"/>
          </a:solidFill>
          <a:latin typeface="Arial" pitchFamily="34" charset="0"/>
          <a:ea typeface="+mn-ea"/>
          <a:cs typeface="Arial" pitchFamily="34" charset="0"/>
        </a:defRPr>
      </a:lvl2pPr>
      <a:lvl3pPr marL="1143000" indent="-228600" algn="l" defTabSz="914400" rtl="0" eaLnBrk="1" latinLnBrk="1" hangingPunct="1">
        <a:spcBef>
          <a:spcPct val="20000"/>
        </a:spcBef>
        <a:buFont typeface="Arial" pitchFamily="34" charset="0"/>
        <a:buNone/>
        <a:defRPr sz="2400" b="1" kern="1200">
          <a:solidFill>
            <a:schemeClr val="tx1"/>
          </a:solidFill>
          <a:latin typeface="Arial" pitchFamily="34" charset="0"/>
          <a:ea typeface="+mn-ea"/>
          <a:cs typeface="Arial" pitchFamily="34" charset="0"/>
        </a:defRPr>
      </a:lvl3pPr>
      <a:lvl4pPr marL="16002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4pPr>
      <a:lvl5pPr marL="2057400" indent="-228600" algn="l" defTabSz="914400" rtl="0" eaLnBrk="1" latinLnBrk="1" hangingPunct="1">
        <a:spcBef>
          <a:spcPct val="20000"/>
        </a:spcBef>
        <a:buFont typeface="Arial" pitchFamily="34" charset="0"/>
        <a:buNone/>
        <a:defRPr sz="2000" b="1" kern="1200">
          <a:solidFill>
            <a:schemeClr val="tx1"/>
          </a:solidFill>
          <a:latin typeface="Arial"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0"/>
            <a:ext cx="12192000" cy="6858000"/>
          </a:xfrm>
          <a:prstGeom prst="rect">
            <a:avLst/>
          </a:prstGeom>
          <a:gradFill rotWithShape="1">
            <a:gsLst>
              <a:gs pos="0">
                <a:srgbClr val="333399"/>
              </a:gs>
              <a:gs pos="100000">
                <a:srgbClr val="F2F2F9"/>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굴림" pitchFamily="50" charset="-127"/>
              <a:ea typeface="굴림" pitchFamily="50" charset="-127"/>
              <a:cs typeface="+mn-cs"/>
            </a:endParaRPr>
          </a:p>
        </p:txBody>
      </p:sp>
      <p:sp>
        <p:nvSpPr>
          <p:cNvPr id="1027" name="AutoShape 8"/>
          <p:cNvSpPr>
            <a:spLocks noChangeArrowheads="1"/>
          </p:cNvSpPr>
          <p:nvPr/>
        </p:nvSpPr>
        <p:spPr bwMode="auto">
          <a:xfrm>
            <a:off x="165100" y="690564"/>
            <a:ext cx="11787717" cy="5907087"/>
          </a:xfrm>
          <a:prstGeom prst="roundRect">
            <a:avLst>
              <a:gd name="adj" fmla="val 1722"/>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marL="0" marR="0" lvl="0" indent="0" algn="l" defTabSz="914400" rtl="0" eaLnBrk="1" fontAlgn="base" latinLnBrk="1" hangingPunct="1">
              <a:lnSpc>
                <a:spcPct val="100000"/>
              </a:lnSpc>
              <a:spcBef>
                <a:spcPct val="0"/>
              </a:spcBef>
              <a:spcAft>
                <a:spcPct val="0"/>
              </a:spcAft>
              <a:buClrTx/>
              <a:buSzTx/>
              <a:buFontTx/>
              <a:buNone/>
              <a:tabLst/>
              <a:defRPr/>
            </a:pPr>
            <a:endParaRPr kumimoji="1" lang="ko-KR" altLang="en-US" sz="1800" b="0" i="0" u="none" strike="noStrike" kern="1200" cap="none" spc="0" normalizeH="0" baseline="0" noProof="0" dirty="0">
              <a:ln>
                <a:noFill/>
              </a:ln>
              <a:solidFill>
                <a:srgbClr val="000000"/>
              </a:solidFill>
              <a:effectLst/>
              <a:uLnTx/>
              <a:uFillTx/>
              <a:latin typeface="굴림" pitchFamily="50" charset="-127"/>
              <a:ea typeface="굴림" pitchFamily="50" charset="-127"/>
              <a:cs typeface="+mn-cs"/>
            </a:endParaRPr>
          </a:p>
        </p:txBody>
      </p:sp>
      <p:sp>
        <p:nvSpPr>
          <p:cNvPr id="1028" name="Rectangle 9"/>
          <p:cNvSpPr>
            <a:spLocks noGrp="1" noChangeArrowheads="1"/>
          </p:cNvSpPr>
          <p:nvPr>
            <p:ph type="title"/>
          </p:nvPr>
        </p:nvSpPr>
        <p:spPr bwMode="auto">
          <a:xfrm>
            <a:off x="215900" y="188914"/>
            <a:ext cx="9467851"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1029" name="Rectangle 10"/>
          <p:cNvSpPr>
            <a:spLocks noGrp="1" noChangeArrowheads="1"/>
          </p:cNvSpPr>
          <p:nvPr>
            <p:ph type="body" idx="1"/>
          </p:nvPr>
        </p:nvSpPr>
        <p:spPr bwMode="auto">
          <a:xfrm>
            <a:off x="431800" y="908051"/>
            <a:ext cx="11135784"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a:p>
            <a:pPr lvl="0"/>
            <a:endParaRPr lang="en-US" altLang="ko-KR" dirty="0"/>
          </a:p>
        </p:txBody>
      </p:sp>
      <p:sp>
        <p:nvSpPr>
          <p:cNvPr id="1035" name="Rectangle 11"/>
          <p:cNvSpPr>
            <a:spLocks noGrp="1" noChangeArrowheads="1"/>
          </p:cNvSpPr>
          <p:nvPr>
            <p:ph type="ftr" sz="quarter" idx="3"/>
          </p:nvPr>
        </p:nvSpPr>
        <p:spPr bwMode="auto">
          <a:xfrm>
            <a:off x="408518" y="6453188"/>
            <a:ext cx="4030133"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굴림" charset="-127"/>
                <a:ea typeface="굴림" charset="-127"/>
              </a:defRPr>
            </a:lvl1pPr>
          </a:lstStyle>
          <a:p>
            <a:pPr fontAlgn="base">
              <a:spcBef>
                <a:spcPct val="0"/>
              </a:spcBef>
              <a:spcAft>
                <a:spcPct val="0"/>
              </a:spcAft>
              <a:defRPr/>
            </a:pPr>
            <a:endParaRPr kumimoji="1" lang="en-US" altLang="ko-KR" dirty="0">
              <a:solidFill>
                <a:srgbClr val="000000"/>
              </a:solidFill>
            </a:endParaRPr>
          </a:p>
        </p:txBody>
      </p:sp>
      <p:sp>
        <p:nvSpPr>
          <p:cNvPr id="8" name="슬라이드 번호 개체 틀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CD7B4B1-8DDE-4227-A55A-EEA719B131E2}" type="slidenum">
              <a:rPr kumimoji="1" lang="ko-KR" altLang="en-US" smtClean="0">
                <a:solidFill>
                  <a:srgbClr val="000000">
                    <a:tint val="75000"/>
                  </a:srgbClr>
                </a:solidFill>
                <a:latin typeface="굴림" pitchFamily="50" charset="-127"/>
                <a:ea typeface="굴림" pitchFamily="50" charset="-127"/>
              </a:rPr>
              <a:pPr fontAlgn="base">
                <a:spcBef>
                  <a:spcPct val="0"/>
                </a:spcBef>
                <a:spcAft>
                  <a:spcPct val="0"/>
                </a:spcAft>
              </a:pPr>
              <a:t>‹#›</a:t>
            </a:fld>
            <a:endParaRPr kumimoji="1" lang="ko-KR" altLang="en-US" dirty="0">
              <a:solidFill>
                <a:srgbClr val="000000">
                  <a:tint val="75000"/>
                </a:srgbClr>
              </a:solidFill>
              <a:latin typeface="굴림" pitchFamily="50" charset="-127"/>
              <a:ea typeface="굴림" pitchFamily="50" charset="-127"/>
            </a:endParaRPr>
          </a:p>
        </p:txBody>
      </p:sp>
    </p:spTree>
    <p:extLst>
      <p:ext uri="{BB962C8B-B14F-4D97-AF65-F5344CB8AC3E}">
        <p14:creationId xmlns:p14="http://schemas.microsoft.com/office/powerpoint/2010/main" val="5170206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lgn="l" rtl="0" eaLnBrk="0" fontAlgn="base" latinLnBrk="1" hangingPunct="0">
        <a:spcBef>
          <a:spcPct val="0"/>
        </a:spcBef>
        <a:spcAft>
          <a:spcPct val="0"/>
        </a:spcAft>
        <a:defRPr kumimoji="1" sz="2800" b="1">
          <a:solidFill>
            <a:schemeClr val="bg1"/>
          </a:solidFill>
          <a:latin typeface="Arial" pitchFamily="34" charset="0"/>
          <a:ea typeface="+mj-ea"/>
          <a:cs typeface="Arial" pitchFamily="34" charset="0"/>
        </a:defRPr>
      </a:lvl1pPr>
      <a:lvl2pPr algn="l" rtl="0" eaLnBrk="0" fontAlgn="base" latinLnBrk="1" hangingPunct="0">
        <a:spcBef>
          <a:spcPct val="0"/>
        </a:spcBef>
        <a:spcAft>
          <a:spcPct val="0"/>
        </a:spcAft>
        <a:defRPr kumimoji="1" sz="28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28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28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28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28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28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28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28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lr>
          <a:srgbClr val="CC0000"/>
        </a:buClr>
        <a:buSzPct val="85000"/>
        <a:buFont typeface="Wingdings" pitchFamily="2" charset="2"/>
        <a:buChar char="u"/>
        <a:defRPr kumimoji="1" sz="2400">
          <a:solidFill>
            <a:schemeClr val="tx1"/>
          </a:solidFill>
          <a:latin typeface="Arial" pitchFamily="34" charset="0"/>
          <a:ea typeface="+mn-ea"/>
          <a:cs typeface="Arial" pitchFamily="34" charset="0"/>
        </a:defRPr>
      </a:lvl1pPr>
      <a:lvl2pPr marL="742950" indent="-285750" algn="l" rtl="0" eaLnBrk="0" fontAlgn="base" latinLnBrk="1" hangingPunct="0">
        <a:spcBef>
          <a:spcPct val="20000"/>
        </a:spcBef>
        <a:spcAft>
          <a:spcPct val="0"/>
        </a:spcAft>
        <a:buClr>
          <a:srgbClr val="2108D6"/>
        </a:buClr>
        <a:buSzPct val="90000"/>
        <a:buFont typeface="Wingdings" pitchFamily="2" charset="2"/>
        <a:buChar char="v"/>
        <a:defRPr kumimoji="1" sz="2000">
          <a:solidFill>
            <a:schemeClr val="tx1"/>
          </a:solidFill>
          <a:latin typeface="Arial" pitchFamily="34" charset="0"/>
          <a:ea typeface="+mn-ea"/>
          <a:cs typeface="Arial" pitchFamily="34" charset="0"/>
        </a:defRPr>
      </a:lvl2pPr>
      <a:lvl3pPr marL="1143000" indent="-228600" algn="l" rtl="0" eaLnBrk="0" fontAlgn="base" latinLnBrk="1" hangingPunct="0">
        <a:spcBef>
          <a:spcPct val="20000"/>
        </a:spcBef>
        <a:spcAft>
          <a:spcPct val="0"/>
        </a:spcAft>
        <a:buSzPct val="90000"/>
        <a:buFont typeface="Wingdings" pitchFamily="2" charset="2"/>
        <a:buChar char="l"/>
        <a:defRPr kumimoji="1" sz="1600">
          <a:solidFill>
            <a:schemeClr val="tx1"/>
          </a:solidFill>
          <a:latin typeface="Arial" pitchFamily="34" charset="0"/>
          <a:ea typeface="+mn-ea"/>
          <a:cs typeface="Arial" pitchFamily="34" charset="0"/>
        </a:defRPr>
      </a:lvl3pPr>
      <a:lvl4pPr marL="1600200" indent="-228600" algn="l" rtl="0" eaLnBrk="0" fontAlgn="base" latinLnBrk="1" hangingPunct="0">
        <a:spcBef>
          <a:spcPct val="20000"/>
        </a:spcBef>
        <a:spcAft>
          <a:spcPct val="0"/>
        </a:spcAft>
        <a:buFont typeface="Wingdings" pitchFamily="2" charset="2"/>
        <a:buChar char="§"/>
        <a:defRPr kumimoji="1" sz="1200">
          <a:solidFill>
            <a:schemeClr val="tx1"/>
          </a:solidFill>
          <a:latin typeface="Arial" pitchFamily="34" charset="0"/>
          <a:ea typeface="+mn-ea"/>
          <a:cs typeface="Arial" pitchFamily="34" charset="0"/>
        </a:defRPr>
      </a:lvl4pPr>
      <a:lvl5pPr marL="2057400" indent="-228600" algn="l" rtl="0" eaLnBrk="0" fontAlgn="base" latinLnBrk="1" hangingPunct="0">
        <a:spcBef>
          <a:spcPct val="20000"/>
        </a:spcBef>
        <a:spcAft>
          <a:spcPct val="0"/>
        </a:spcAft>
        <a:buChar char="•"/>
        <a:defRPr kumimoji="1" sz="1000">
          <a:solidFill>
            <a:schemeClr val="tx1"/>
          </a:solidFill>
          <a:latin typeface="Arial" pitchFamily="34" charset="0"/>
          <a:ea typeface="+mn-ea"/>
          <a:cs typeface="Arial" pitchFamily="34" charset="0"/>
        </a:defRPr>
      </a:lvl5pPr>
      <a:lvl6pPr marL="2514600" indent="-228600" algn="l" rtl="0" fontAlgn="base" latinLnBrk="1">
        <a:spcBef>
          <a:spcPct val="20000"/>
        </a:spcBef>
        <a:spcAft>
          <a:spcPct val="0"/>
        </a:spcAft>
        <a:buChar char="•"/>
        <a:defRPr kumimoji="1" sz="1000">
          <a:solidFill>
            <a:schemeClr val="tx1"/>
          </a:solidFill>
          <a:latin typeface="+mn-lt"/>
          <a:ea typeface="+mn-ea"/>
        </a:defRPr>
      </a:lvl6pPr>
      <a:lvl7pPr marL="2971800" indent="-228600" algn="l" rtl="0" fontAlgn="base" latinLnBrk="1">
        <a:spcBef>
          <a:spcPct val="20000"/>
        </a:spcBef>
        <a:spcAft>
          <a:spcPct val="0"/>
        </a:spcAft>
        <a:buChar char="•"/>
        <a:defRPr kumimoji="1" sz="1000">
          <a:solidFill>
            <a:schemeClr val="tx1"/>
          </a:solidFill>
          <a:latin typeface="+mn-lt"/>
          <a:ea typeface="+mn-ea"/>
        </a:defRPr>
      </a:lvl7pPr>
      <a:lvl8pPr marL="3429000" indent="-228600" algn="l" rtl="0" fontAlgn="base" latinLnBrk="1">
        <a:spcBef>
          <a:spcPct val="20000"/>
        </a:spcBef>
        <a:spcAft>
          <a:spcPct val="0"/>
        </a:spcAft>
        <a:buChar char="•"/>
        <a:defRPr kumimoji="1" sz="1000">
          <a:solidFill>
            <a:schemeClr val="tx1"/>
          </a:solidFill>
          <a:latin typeface="+mn-lt"/>
          <a:ea typeface="+mn-ea"/>
        </a:defRPr>
      </a:lvl8pPr>
      <a:lvl9pPr marL="3886200" indent="-228600" algn="l" rtl="0" fontAlgn="base" latinLnBrk="1">
        <a:spcBef>
          <a:spcPct val="20000"/>
        </a:spcBef>
        <a:spcAft>
          <a:spcPct val="0"/>
        </a:spcAft>
        <a:buChar char="•"/>
        <a:defRPr kumimoji="1" sz="1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tiff"/><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tiff"/><Relationship Id="rId4" Type="http://schemas.openxmlformats.org/officeDocument/2006/relationships/image" Target="../media/image2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1.tiff"/><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cryptotrader.website/what-is-golem-platform-and-introduction-to-golem-gnt-token-price-and-market-trader-exposed/" TargetMode="External"/><Relationship Id="rId3" Type="http://schemas.openxmlformats.org/officeDocument/2006/relationships/hyperlink" Target="https://www.pubnub.com/blog/moving-the-cloud-to-the-edge-computing" TargetMode="External"/><Relationship Id="rId7" Type="http://schemas.openxmlformats.org/officeDocument/2006/relationships/hyperlink" Target="https://coinmarketcap.com/currencies/golem-network-token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golem.network/doc/Golemwhitepaper.pdf" TargetMode="External"/><Relationship Id="rId5" Type="http://schemas.openxmlformats.org/officeDocument/2006/relationships/hyperlink" Target="https://m.blog.naver.com/PostView.nhn?blogId=manhdh&amp;logNo=220038243469&amp;proxyReferer=https://" TargetMode="External"/><Relationship Id="rId10" Type="http://schemas.openxmlformats.org/officeDocument/2006/relationships/hyperlink" Target="https://fogcoin.io/documents/FogCoin-Whitepaper.pdf" TargetMode="External"/><Relationship Id="rId4" Type="http://schemas.openxmlformats.org/officeDocument/2006/relationships/hyperlink" Target="https://blockgeeks.com/guides/what-is-cryptocurrency" TargetMode="External"/><Relationship Id="rId9" Type="http://schemas.openxmlformats.org/officeDocument/2006/relationships/hyperlink" Target="http://www.aetherworks.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16.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8" Type="http://schemas.openxmlformats.org/officeDocument/2006/relationships/image" Target="../media/image69.tiff"/><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25.png"/><Relationship Id="rId10" Type="http://schemas.openxmlformats.org/officeDocument/2006/relationships/image" Target="../media/image22.tiff"/><Relationship Id="rId4" Type="http://schemas.openxmlformats.org/officeDocument/2006/relationships/image" Target="../media/image16.png"/><Relationship Id="rId9" Type="http://schemas.openxmlformats.org/officeDocument/2006/relationships/image" Target="../media/image21.tiff"/></Relationships>
</file>

<file path=ppt/slides/_rels/slide54.xml.rels><?xml version="1.0" encoding="UTF-8" standalone="yes"?>
<Relationships xmlns="http://schemas.openxmlformats.org/package/2006/relationships"><Relationship Id="rId8" Type="http://schemas.openxmlformats.org/officeDocument/2006/relationships/image" Target="../media/image69.tiff"/><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5.png"/><Relationship Id="rId5" Type="http://schemas.openxmlformats.org/officeDocument/2006/relationships/image" Target="../media/image72.png"/><Relationship Id="rId10" Type="http://schemas.openxmlformats.org/officeDocument/2006/relationships/image" Target="../media/image23.tiff"/><Relationship Id="rId4" Type="http://schemas.openxmlformats.org/officeDocument/2006/relationships/image" Target="../media/image16.png"/><Relationship Id="rId9" Type="http://schemas.openxmlformats.org/officeDocument/2006/relationships/image" Target="../media/image22.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cheddar.com/videos/new-cryptocurrency-to-hit-the-market-in-novemb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부제목 2"/>
          <p:cNvSpPr>
            <a:spLocks noGrp="1"/>
          </p:cNvSpPr>
          <p:nvPr>
            <p:ph type="subTitle" idx="1"/>
          </p:nvPr>
        </p:nvSpPr>
        <p:spPr>
          <a:xfrm>
            <a:off x="1208314" y="3429000"/>
            <a:ext cx="9775371" cy="3428999"/>
          </a:xfrm>
        </p:spPr>
        <p:txBody>
          <a:bodyPr rtlCol="0">
            <a:noAutofit/>
          </a:bodyPr>
          <a:lstStyle/>
          <a:p>
            <a:pPr>
              <a:defRPr/>
            </a:pPr>
            <a:r>
              <a:rPr lang="en-US" altLang="ko-KR" sz="2800" dirty="0" err="1"/>
              <a:t>Dongho</a:t>
            </a:r>
            <a:r>
              <a:rPr lang="en-US" altLang="ko-KR" sz="2800" dirty="0"/>
              <a:t> Son</a:t>
            </a:r>
          </a:p>
          <a:p>
            <a:pPr>
              <a:defRPr/>
            </a:pPr>
            <a:endParaRPr lang="en-US" altLang="ko-KR" sz="1000" dirty="0"/>
          </a:p>
          <a:p>
            <a:pPr>
              <a:defRPr/>
            </a:pPr>
            <a:r>
              <a:rPr lang="en-US" altLang="ko-KR" sz="2000" b="0" dirty="0"/>
              <a:t>Supervisor: Prof. James Won-Ki Hong</a:t>
            </a:r>
          </a:p>
          <a:p>
            <a:pPr>
              <a:lnSpc>
                <a:spcPct val="90000"/>
              </a:lnSpc>
              <a:defRPr/>
            </a:pPr>
            <a:endParaRPr lang="en-US" altLang="ko-KR" sz="1800" dirty="0"/>
          </a:p>
          <a:p>
            <a:pPr>
              <a:defRPr/>
            </a:pPr>
            <a:r>
              <a:rPr lang="en-US" altLang="ko-KR" sz="2000" dirty="0"/>
              <a:t>Distributed Processing and Network Management (DPNM) Laboratory</a:t>
            </a:r>
            <a:br>
              <a:rPr lang="en-US" altLang="ko-KR" sz="2000" dirty="0"/>
            </a:br>
            <a:r>
              <a:rPr lang="en-US" altLang="ko-KR" sz="2000" dirty="0"/>
              <a:t>Dept. of Computer Science and Engineering</a:t>
            </a:r>
          </a:p>
          <a:p>
            <a:pPr>
              <a:defRPr/>
            </a:pPr>
            <a:r>
              <a:rPr lang="en-US" altLang="ko-KR" sz="2000" dirty="0"/>
              <a:t>POSTECH, Pohang, Korea</a:t>
            </a:r>
          </a:p>
          <a:p>
            <a:pPr>
              <a:defRPr/>
            </a:pPr>
            <a:r>
              <a:rPr lang="en-US" altLang="ko-KR" sz="2000" dirty="0"/>
              <a:t>donghoson@postech.ac.kr</a:t>
            </a:r>
            <a:endParaRPr lang="en-US" altLang="ko-KR" sz="3600" dirty="0"/>
          </a:p>
          <a:p>
            <a:pPr>
              <a:defRPr/>
            </a:pPr>
            <a:endParaRPr lang="en-US" altLang="ko-KR" sz="2000" dirty="0"/>
          </a:p>
          <a:p>
            <a:pPr>
              <a:defRPr/>
            </a:pPr>
            <a:endParaRPr lang="en-US" altLang="ko-KR" sz="2000" dirty="0"/>
          </a:p>
          <a:p>
            <a:pPr>
              <a:defRPr/>
            </a:pPr>
            <a:r>
              <a:rPr lang="en-US" altLang="ko-KR" sz="2000" dirty="0"/>
              <a:t>2017. 12. 14.</a:t>
            </a:r>
          </a:p>
          <a:p>
            <a:pPr>
              <a:defRPr/>
            </a:pPr>
            <a:endParaRPr lang="en-US" altLang="ko-KR" sz="2800" dirty="0"/>
          </a:p>
          <a:p>
            <a:pPr>
              <a:defRPr/>
            </a:pPr>
            <a:endParaRPr lang="en-US" altLang="ko-KR" sz="2800" dirty="0"/>
          </a:p>
        </p:txBody>
      </p:sp>
      <p:sp>
        <p:nvSpPr>
          <p:cNvPr id="4" name="제목 3"/>
          <p:cNvSpPr>
            <a:spLocks noGrp="1"/>
          </p:cNvSpPr>
          <p:nvPr>
            <p:ph type="title"/>
          </p:nvPr>
        </p:nvSpPr>
        <p:spPr>
          <a:prstGeom prst="roundRect">
            <a:avLst>
              <a:gd name="adj" fmla="val 0"/>
            </a:avLst>
          </a:prstGeom>
          <a:solidFill>
            <a:srgbClr val="000099"/>
          </a:solidFill>
        </p:spPr>
        <p:txBody>
          <a:bodyPr/>
          <a:lstStyle/>
          <a:p>
            <a:r>
              <a:rPr lang="en-US" altLang="ko-KR" sz="4000" dirty="0"/>
              <a:t>Design and Implementation of</a:t>
            </a:r>
            <a:br>
              <a:rPr lang="en-US" altLang="ko-KR" sz="4000" dirty="0"/>
            </a:br>
            <a:r>
              <a:rPr lang="en-US" altLang="ko-KR" sz="4000" dirty="0"/>
              <a:t>an Incentive System for Sharing </a:t>
            </a:r>
            <a:br>
              <a:rPr lang="en-US" altLang="ko-KR" sz="4000" dirty="0"/>
            </a:br>
            <a:r>
              <a:rPr lang="en-US" altLang="ko-KR" sz="4000" dirty="0"/>
              <a:t>Distributed Computing Resources</a:t>
            </a:r>
            <a:br>
              <a:rPr lang="en-US" altLang="ko-KR" sz="4000" dirty="0"/>
            </a:br>
            <a:r>
              <a:rPr lang="en-US" altLang="ko-KR" sz="1600" dirty="0"/>
              <a:t/>
            </a:r>
            <a:br>
              <a:rPr lang="en-US" altLang="ko-KR" sz="1600" dirty="0"/>
            </a:br>
            <a:r>
              <a:rPr lang="en-US" altLang="ko-KR" sz="1800" dirty="0"/>
              <a:t>- Master Thesis Defense -</a:t>
            </a:r>
            <a:endParaRPr lang="ko-KR" altLang="en-US" dirty="0"/>
          </a:p>
        </p:txBody>
      </p:sp>
    </p:spTree>
    <p:extLst>
      <p:ext uri="{BB962C8B-B14F-4D97-AF65-F5344CB8AC3E}">
        <p14:creationId xmlns:p14="http://schemas.microsoft.com/office/powerpoint/2010/main" val="2372780971"/>
      </p:ext>
    </p:extLst>
  </p:cSld>
  <p:clrMapOvr>
    <a:masterClrMapping/>
  </p:clrMapOvr>
  <p:transition advTm="1346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Design</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375162020"/>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a:t>Keywords</a:t>
            </a:r>
            <a:endParaRPr lang="ko-KR" altLang="en-US" dirty="0"/>
          </a:p>
        </p:txBody>
      </p:sp>
      <p:sp>
        <p:nvSpPr>
          <p:cNvPr id="3" name="내용 개체 틀 2"/>
          <p:cNvSpPr>
            <a:spLocks noGrp="1"/>
          </p:cNvSpPr>
          <p:nvPr>
            <p:ph idx="1"/>
          </p:nvPr>
        </p:nvSpPr>
        <p:spPr>
          <a:xfrm>
            <a:off x="338667" y="836712"/>
            <a:ext cx="11514667" cy="5616624"/>
          </a:xfrm>
        </p:spPr>
        <p:txBody>
          <a:bodyPr/>
          <a:lstStyle/>
          <a:p>
            <a:r>
              <a:rPr lang="en-US" altLang="ko-KR" dirty="0"/>
              <a:t>Main features </a:t>
            </a:r>
          </a:p>
        </p:txBody>
      </p:sp>
      <p:grpSp>
        <p:nvGrpSpPr>
          <p:cNvPr id="21" name="그룹 20"/>
          <p:cNvGrpSpPr/>
          <p:nvPr/>
        </p:nvGrpSpPr>
        <p:grpSpPr>
          <a:xfrm>
            <a:off x="2788036" y="923965"/>
            <a:ext cx="6615927" cy="5717949"/>
            <a:chOff x="3544120" y="935796"/>
            <a:chExt cx="6615927" cy="5717949"/>
          </a:xfrm>
        </p:grpSpPr>
        <p:grpSp>
          <p:nvGrpSpPr>
            <p:cNvPr id="7" name="그룹 6"/>
            <p:cNvGrpSpPr/>
            <p:nvPr/>
          </p:nvGrpSpPr>
          <p:grpSpPr>
            <a:xfrm>
              <a:off x="3544120" y="935796"/>
              <a:ext cx="6615927" cy="5717949"/>
              <a:chOff x="3544120" y="935796"/>
              <a:chExt cx="6615927" cy="5717949"/>
            </a:xfrm>
          </p:grpSpPr>
          <p:sp>
            <p:nvSpPr>
              <p:cNvPr id="10" name="자유형 9"/>
              <p:cNvSpPr/>
              <p:nvPr/>
            </p:nvSpPr>
            <p:spPr>
              <a:xfrm>
                <a:off x="5898487" y="935796"/>
                <a:ext cx="1907192" cy="1239675"/>
              </a:xfrm>
              <a:custGeom>
                <a:avLst/>
                <a:gdLst>
                  <a:gd name="connsiteX0" fmla="*/ 0 w 1907192"/>
                  <a:gd name="connsiteY0" fmla="*/ 206617 h 1239675"/>
                  <a:gd name="connsiteX1" fmla="*/ 206617 w 1907192"/>
                  <a:gd name="connsiteY1" fmla="*/ 0 h 1239675"/>
                  <a:gd name="connsiteX2" fmla="*/ 1700575 w 1907192"/>
                  <a:gd name="connsiteY2" fmla="*/ 0 h 1239675"/>
                  <a:gd name="connsiteX3" fmla="*/ 1907192 w 1907192"/>
                  <a:gd name="connsiteY3" fmla="*/ 206617 h 1239675"/>
                  <a:gd name="connsiteX4" fmla="*/ 1907192 w 1907192"/>
                  <a:gd name="connsiteY4" fmla="*/ 1033058 h 1239675"/>
                  <a:gd name="connsiteX5" fmla="*/ 1700575 w 1907192"/>
                  <a:gd name="connsiteY5" fmla="*/ 1239675 h 1239675"/>
                  <a:gd name="connsiteX6" fmla="*/ 206617 w 1907192"/>
                  <a:gd name="connsiteY6" fmla="*/ 1239675 h 1239675"/>
                  <a:gd name="connsiteX7" fmla="*/ 0 w 1907192"/>
                  <a:gd name="connsiteY7" fmla="*/ 1033058 h 1239675"/>
                  <a:gd name="connsiteX8" fmla="*/ 0 w 1907192"/>
                  <a:gd name="connsiteY8" fmla="*/ 206617 h 12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192" h="1239675">
                    <a:moveTo>
                      <a:pt x="0" y="206617"/>
                    </a:moveTo>
                    <a:cubicBezTo>
                      <a:pt x="0" y="92506"/>
                      <a:pt x="92506" y="0"/>
                      <a:pt x="206617" y="0"/>
                    </a:cubicBezTo>
                    <a:lnTo>
                      <a:pt x="1700575" y="0"/>
                    </a:lnTo>
                    <a:cubicBezTo>
                      <a:pt x="1814686" y="0"/>
                      <a:pt x="1907192" y="92506"/>
                      <a:pt x="1907192" y="206617"/>
                    </a:cubicBezTo>
                    <a:lnTo>
                      <a:pt x="1907192" y="1033058"/>
                    </a:lnTo>
                    <a:cubicBezTo>
                      <a:pt x="1907192" y="1147169"/>
                      <a:pt x="1814686" y="1239675"/>
                      <a:pt x="1700575" y="1239675"/>
                    </a:cubicBezTo>
                    <a:lnTo>
                      <a:pt x="206617" y="1239675"/>
                    </a:lnTo>
                    <a:cubicBezTo>
                      <a:pt x="92506" y="1239675"/>
                      <a:pt x="0" y="1147169"/>
                      <a:pt x="0" y="1033058"/>
                    </a:cubicBezTo>
                    <a:lnTo>
                      <a:pt x="0" y="206617"/>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716" tIns="136716" rIns="136716" bIns="136716" numCol="1" spcCol="1270" anchor="ctr" anchorCtr="0">
                <a:noAutofit/>
              </a:bodyPr>
              <a:lstStyle/>
              <a:p>
                <a:pPr lvl="0" algn="ctr" defTabSz="889000" latinLnBrk="1">
                  <a:lnSpc>
                    <a:spcPct val="90000"/>
                  </a:lnSpc>
                  <a:spcBef>
                    <a:spcPct val="0"/>
                  </a:spcBef>
                  <a:spcAft>
                    <a:spcPct val="35000"/>
                  </a:spcAft>
                </a:pPr>
                <a:r>
                  <a:rPr lang="en-US" altLang="ko-KR" sz="2000" kern="1200" dirty="0"/>
                  <a:t>Resource Rental</a:t>
                </a:r>
              </a:p>
            </p:txBody>
          </p:sp>
          <p:sp>
            <p:nvSpPr>
              <p:cNvPr id="11" name="자유형 10"/>
              <p:cNvSpPr/>
              <p:nvPr/>
            </p:nvSpPr>
            <p:spPr>
              <a:xfrm>
                <a:off x="4376555" y="1555634"/>
                <a:ext cx="4951057" cy="4951057"/>
              </a:xfrm>
              <a:custGeom>
                <a:avLst/>
                <a:gdLst/>
                <a:ahLst/>
                <a:cxnLst/>
                <a:rect l="0" t="0" r="0" b="0"/>
                <a:pathLst>
                  <a:path>
                    <a:moveTo>
                      <a:pt x="3442211" y="196544"/>
                    </a:moveTo>
                    <a:arcTo wR="2475528" hR="2475528" stAng="17579120" swAng="1960293"/>
                  </a:path>
                </a:pathLst>
              </a:custGeom>
              <a:noFill/>
              <a:ln w="38100"/>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자유형 11"/>
              <p:cNvSpPr/>
              <p:nvPr/>
            </p:nvSpPr>
            <p:spPr>
              <a:xfrm>
                <a:off x="8252855" y="2646345"/>
                <a:ext cx="1907192" cy="1239675"/>
              </a:xfrm>
              <a:custGeom>
                <a:avLst/>
                <a:gdLst>
                  <a:gd name="connsiteX0" fmla="*/ 0 w 1907192"/>
                  <a:gd name="connsiteY0" fmla="*/ 206617 h 1239675"/>
                  <a:gd name="connsiteX1" fmla="*/ 206617 w 1907192"/>
                  <a:gd name="connsiteY1" fmla="*/ 0 h 1239675"/>
                  <a:gd name="connsiteX2" fmla="*/ 1700575 w 1907192"/>
                  <a:gd name="connsiteY2" fmla="*/ 0 h 1239675"/>
                  <a:gd name="connsiteX3" fmla="*/ 1907192 w 1907192"/>
                  <a:gd name="connsiteY3" fmla="*/ 206617 h 1239675"/>
                  <a:gd name="connsiteX4" fmla="*/ 1907192 w 1907192"/>
                  <a:gd name="connsiteY4" fmla="*/ 1033058 h 1239675"/>
                  <a:gd name="connsiteX5" fmla="*/ 1700575 w 1907192"/>
                  <a:gd name="connsiteY5" fmla="*/ 1239675 h 1239675"/>
                  <a:gd name="connsiteX6" fmla="*/ 206617 w 1907192"/>
                  <a:gd name="connsiteY6" fmla="*/ 1239675 h 1239675"/>
                  <a:gd name="connsiteX7" fmla="*/ 0 w 1907192"/>
                  <a:gd name="connsiteY7" fmla="*/ 1033058 h 1239675"/>
                  <a:gd name="connsiteX8" fmla="*/ 0 w 1907192"/>
                  <a:gd name="connsiteY8" fmla="*/ 206617 h 12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192" h="1239675">
                    <a:moveTo>
                      <a:pt x="0" y="206617"/>
                    </a:moveTo>
                    <a:cubicBezTo>
                      <a:pt x="0" y="92506"/>
                      <a:pt x="92506" y="0"/>
                      <a:pt x="206617" y="0"/>
                    </a:cubicBezTo>
                    <a:lnTo>
                      <a:pt x="1700575" y="0"/>
                    </a:lnTo>
                    <a:cubicBezTo>
                      <a:pt x="1814686" y="0"/>
                      <a:pt x="1907192" y="92506"/>
                      <a:pt x="1907192" y="206617"/>
                    </a:cubicBezTo>
                    <a:lnTo>
                      <a:pt x="1907192" y="1033058"/>
                    </a:lnTo>
                    <a:cubicBezTo>
                      <a:pt x="1907192" y="1147169"/>
                      <a:pt x="1814686" y="1239675"/>
                      <a:pt x="1700575" y="1239675"/>
                    </a:cubicBezTo>
                    <a:lnTo>
                      <a:pt x="206617" y="1239675"/>
                    </a:lnTo>
                    <a:cubicBezTo>
                      <a:pt x="92506" y="1239675"/>
                      <a:pt x="0" y="1147169"/>
                      <a:pt x="0" y="1033058"/>
                    </a:cubicBezTo>
                    <a:lnTo>
                      <a:pt x="0" y="206617"/>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716" tIns="136716" rIns="136716" bIns="136716" numCol="1" spcCol="1270" anchor="ctr" anchorCtr="0">
                <a:noAutofit/>
              </a:bodyPr>
              <a:lstStyle/>
              <a:p>
                <a:pPr lvl="0" algn="ctr" defTabSz="889000" latinLnBrk="1">
                  <a:lnSpc>
                    <a:spcPct val="90000"/>
                  </a:lnSpc>
                  <a:spcBef>
                    <a:spcPct val="0"/>
                  </a:spcBef>
                  <a:spcAft>
                    <a:spcPct val="35000"/>
                  </a:spcAft>
                </a:pPr>
                <a:r>
                  <a:rPr lang="en-US" altLang="ko-KR" sz="2000" kern="1200" dirty="0"/>
                  <a:t>Decentralized</a:t>
                </a:r>
                <a:endParaRPr lang="ko-KR" altLang="en-US" sz="2000" kern="1200" dirty="0"/>
              </a:p>
            </p:txBody>
          </p:sp>
          <p:sp>
            <p:nvSpPr>
              <p:cNvPr id="13" name="자유형 12"/>
              <p:cNvSpPr/>
              <p:nvPr/>
            </p:nvSpPr>
            <p:spPr>
              <a:xfrm>
                <a:off x="4376555" y="1555634"/>
                <a:ext cx="4951057" cy="4951057"/>
              </a:xfrm>
              <a:custGeom>
                <a:avLst/>
                <a:gdLst/>
                <a:ahLst/>
                <a:cxnLst/>
                <a:rect l="0" t="0" r="0" b="0"/>
                <a:pathLst>
                  <a:path>
                    <a:moveTo>
                      <a:pt x="4947677" y="2346203"/>
                    </a:moveTo>
                    <a:arcTo wR="2475528" hR="2475528" stAng="21420325" swAng="2195346"/>
                  </a:path>
                </a:pathLst>
              </a:custGeom>
              <a:noFill/>
              <a:ln w="38100"/>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자유형 13"/>
              <p:cNvSpPr/>
              <p:nvPr/>
            </p:nvSpPr>
            <p:spPr>
              <a:xfrm>
                <a:off x="7353567" y="5414070"/>
                <a:ext cx="1907192" cy="1239675"/>
              </a:xfrm>
              <a:custGeom>
                <a:avLst/>
                <a:gdLst>
                  <a:gd name="connsiteX0" fmla="*/ 0 w 1907192"/>
                  <a:gd name="connsiteY0" fmla="*/ 206617 h 1239675"/>
                  <a:gd name="connsiteX1" fmla="*/ 206617 w 1907192"/>
                  <a:gd name="connsiteY1" fmla="*/ 0 h 1239675"/>
                  <a:gd name="connsiteX2" fmla="*/ 1700575 w 1907192"/>
                  <a:gd name="connsiteY2" fmla="*/ 0 h 1239675"/>
                  <a:gd name="connsiteX3" fmla="*/ 1907192 w 1907192"/>
                  <a:gd name="connsiteY3" fmla="*/ 206617 h 1239675"/>
                  <a:gd name="connsiteX4" fmla="*/ 1907192 w 1907192"/>
                  <a:gd name="connsiteY4" fmla="*/ 1033058 h 1239675"/>
                  <a:gd name="connsiteX5" fmla="*/ 1700575 w 1907192"/>
                  <a:gd name="connsiteY5" fmla="*/ 1239675 h 1239675"/>
                  <a:gd name="connsiteX6" fmla="*/ 206617 w 1907192"/>
                  <a:gd name="connsiteY6" fmla="*/ 1239675 h 1239675"/>
                  <a:gd name="connsiteX7" fmla="*/ 0 w 1907192"/>
                  <a:gd name="connsiteY7" fmla="*/ 1033058 h 1239675"/>
                  <a:gd name="connsiteX8" fmla="*/ 0 w 1907192"/>
                  <a:gd name="connsiteY8" fmla="*/ 206617 h 12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192" h="1239675">
                    <a:moveTo>
                      <a:pt x="0" y="206617"/>
                    </a:moveTo>
                    <a:cubicBezTo>
                      <a:pt x="0" y="92506"/>
                      <a:pt x="92506" y="0"/>
                      <a:pt x="206617" y="0"/>
                    </a:cubicBezTo>
                    <a:lnTo>
                      <a:pt x="1700575" y="0"/>
                    </a:lnTo>
                    <a:cubicBezTo>
                      <a:pt x="1814686" y="0"/>
                      <a:pt x="1907192" y="92506"/>
                      <a:pt x="1907192" y="206617"/>
                    </a:cubicBezTo>
                    <a:lnTo>
                      <a:pt x="1907192" y="1033058"/>
                    </a:lnTo>
                    <a:cubicBezTo>
                      <a:pt x="1907192" y="1147169"/>
                      <a:pt x="1814686" y="1239675"/>
                      <a:pt x="1700575" y="1239675"/>
                    </a:cubicBezTo>
                    <a:lnTo>
                      <a:pt x="206617" y="1239675"/>
                    </a:lnTo>
                    <a:cubicBezTo>
                      <a:pt x="92506" y="1239675"/>
                      <a:pt x="0" y="1147169"/>
                      <a:pt x="0" y="1033058"/>
                    </a:cubicBezTo>
                    <a:lnTo>
                      <a:pt x="0" y="20661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716" tIns="136716" rIns="136716" bIns="136716" numCol="1" spcCol="1270" anchor="ctr" anchorCtr="0">
                <a:noAutofit/>
              </a:bodyPr>
              <a:lstStyle/>
              <a:p>
                <a:pPr lvl="0" algn="ctr" defTabSz="889000" latinLnBrk="1">
                  <a:lnSpc>
                    <a:spcPct val="90000"/>
                  </a:lnSpc>
                  <a:spcBef>
                    <a:spcPct val="0"/>
                  </a:spcBef>
                  <a:spcAft>
                    <a:spcPct val="35000"/>
                  </a:spcAft>
                </a:pPr>
                <a:r>
                  <a:rPr lang="en-US" altLang="ko-KR" sz="2000" kern="1200" dirty="0"/>
                  <a:t>Less Cost &amp; More Profit</a:t>
                </a:r>
                <a:endParaRPr lang="ko-KR" altLang="en-US" sz="2000" kern="1200" dirty="0"/>
              </a:p>
            </p:txBody>
          </p:sp>
          <p:sp>
            <p:nvSpPr>
              <p:cNvPr id="15" name="자유형 14"/>
              <p:cNvSpPr/>
              <p:nvPr/>
            </p:nvSpPr>
            <p:spPr>
              <a:xfrm>
                <a:off x="4376555" y="1555634"/>
                <a:ext cx="4951057" cy="4951057"/>
              </a:xfrm>
              <a:custGeom>
                <a:avLst/>
                <a:gdLst/>
                <a:ahLst/>
                <a:cxnLst/>
                <a:rect l="0" t="0" r="0" b="0"/>
                <a:pathLst>
                  <a:path>
                    <a:moveTo>
                      <a:pt x="2967186" y="4901742"/>
                    </a:moveTo>
                    <a:arcTo wR="2475528" hR="2475528" stAng="4712669" swAng="1374661"/>
                  </a:path>
                </a:pathLst>
              </a:custGeom>
              <a:noFill/>
              <a:ln w="38100"/>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자유형 15"/>
              <p:cNvSpPr/>
              <p:nvPr/>
            </p:nvSpPr>
            <p:spPr>
              <a:xfrm>
                <a:off x="4443408" y="5414070"/>
                <a:ext cx="1907192" cy="1239675"/>
              </a:xfrm>
              <a:custGeom>
                <a:avLst/>
                <a:gdLst>
                  <a:gd name="connsiteX0" fmla="*/ 0 w 1907192"/>
                  <a:gd name="connsiteY0" fmla="*/ 206617 h 1239675"/>
                  <a:gd name="connsiteX1" fmla="*/ 206617 w 1907192"/>
                  <a:gd name="connsiteY1" fmla="*/ 0 h 1239675"/>
                  <a:gd name="connsiteX2" fmla="*/ 1700575 w 1907192"/>
                  <a:gd name="connsiteY2" fmla="*/ 0 h 1239675"/>
                  <a:gd name="connsiteX3" fmla="*/ 1907192 w 1907192"/>
                  <a:gd name="connsiteY3" fmla="*/ 206617 h 1239675"/>
                  <a:gd name="connsiteX4" fmla="*/ 1907192 w 1907192"/>
                  <a:gd name="connsiteY4" fmla="*/ 1033058 h 1239675"/>
                  <a:gd name="connsiteX5" fmla="*/ 1700575 w 1907192"/>
                  <a:gd name="connsiteY5" fmla="*/ 1239675 h 1239675"/>
                  <a:gd name="connsiteX6" fmla="*/ 206617 w 1907192"/>
                  <a:gd name="connsiteY6" fmla="*/ 1239675 h 1239675"/>
                  <a:gd name="connsiteX7" fmla="*/ 0 w 1907192"/>
                  <a:gd name="connsiteY7" fmla="*/ 1033058 h 1239675"/>
                  <a:gd name="connsiteX8" fmla="*/ 0 w 1907192"/>
                  <a:gd name="connsiteY8" fmla="*/ 206617 h 12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192" h="1239675">
                    <a:moveTo>
                      <a:pt x="0" y="206617"/>
                    </a:moveTo>
                    <a:cubicBezTo>
                      <a:pt x="0" y="92506"/>
                      <a:pt x="92506" y="0"/>
                      <a:pt x="206617" y="0"/>
                    </a:cubicBezTo>
                    <a:lnTo>
                      <a:pt x="1700575" y="0"/>
                    </a:lnTo>
                    <a:cubicBezTo>
                      <a:pt x="1814686" y="0"/>
                      <a:pt x="1907192" y="92506"/>
                      <a:pt x="1907192" y="206617"/>
                    </a:cubicBezTo>
                    <a:lnTo>
                      <a:pt x="1907192" y="1033058"/>
                    </a:lnTo>
                    <a:cubicBezTo>
                      <a:pt x="1907192" y="1147169"/>
                      <a:pt x="1814686" y="1239675"/>
                      <a:pt x="1700575" y="1239675"/>
                    </a:cubicBezTo>
                    <a:lnTo>
                      <a:pt x="206617" y="1239675"/>
                    </a:lnTo>
                    <a:cubicBezTo>
                      <a:pt x="92506" y="1239675"/>
                      <a:pt x="0" y="1147169"/>
                      <a:pt x="0" y="1033058"/>
                    </a:cubicBezTo>
                    <a:lnTo>
                      <a:pt x="0" y="20661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716" tIns="136716" rIns="136716" bIns="136716" numCol="1" spcCol="1270" anchor="ctr" anchorCtr="0">
                <a:noAutofit/>
              </a:bodyPr>
              <a:lstStyle/>
              <a:p>
                <a:pPr lvl="0" algn="ctr" defTabSz="889000" latinLnBrk="1">
                  <a:lnSpc>
                    <a:spcPct val="90000"/>
                  </a:lnSpc>
                  <a:spcBef>
                    <a:spcPct val="0"/>
                  </a:spcBef>
                  <a:spcAft>
                    <a:spcPct val="35000"/>
                  </a:spcAft>
                </a:pPr>
                <a:r>
                  <a:rPr lang="en-US" altLang="ko-KR" sz="2000" kern="1200" dirty="0"/>
                  <a:t>Incentive Model</a:t>
                </a:r>
                <a:endParaRPr lang="ko-KR" altLang="en-US" sz="2000" kern="1200" dirty="0"/>
              </a:p>
            </p:txBody>
          </p:sp>
          <p:sp>
            <p:nvSpPr>
              <p:cNvPr id="17" name="자유형 16"/>
              <p:cNvSpPr/>
              <p:nvPr/>
            </p:nvSpPr>
            <p:spPr>
              <a:xfrm>
                <a:off x="4376555" y="1555634"/>
                <a:ext cx="4951057" cy="4951057"/>
              </a:xfrm>
              <a:custGeom>
                <a:avLst/>
                <a:gdLst/>
                <a:ahLst/>
                <a:cxnLst/>
                <a:rect l="0" t="0" r="0" b="0"/>
                <a:pathLst>
                  <a:path>
                    <a:moveTo>
                      <a:pt x="413477" y="3845268"/>
                    </a:moveTo>
                    <a:arcTo wR="2475528" hR="2475528" stAng="8784329" swAng="2195346"/>
                  </a:path>
                </a:pathLst>
              </a:custGeom>
              <a:noFill/>
              <a:ln w="38100"/>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자유형 17"/>
              <p:cNvSpPr/>
              <p:nvPr/>
            </p:nvSpPr>
            <p:spPr>
              <a:xfrm>
                <a:off x="3544120" y="2646345"/>
                <a:ext cx="1907192" cy="1239675"/>
              </a:xfrm>
              <a:custGeom>
                <a:avLst/>
                <a:gdLst>
                  <a:gd name="connsiteX0" fmla="*/ 0 w 1907192"/>
                  <a:gd name="connsiteY0" fmla="*/ 206617 h 1239675"/>
                  <a:gd name="connsiteX1" fmla="*/ 206617 w 1907192"/>
                  <a:gd name="connsiteY1" fmla="*/ 0 h 1239675"/>
                  <a:gd name="connsiteX2" fmla="*/ 1700575 w 1907192"/>
                  <a:gd name="connsiteY2" fmla="*/ 0 h 1239675"/>
                  <a:gd name="connsiteX3" fmla="*/ 1907192 w 1907192"/>
                  <a:gd name="connsiteY3" fmla="*/ 206617 h 1239675"/>
                  <a:gd name="connsiteX4" fmla="*/ 1907192 w 1907192"/>
                  <a:gd name="connsiteY4" fmla="*/ 1033058 h 1239675"/>
                  <a:gd name="connsiteX5" fmla="*/ 1700575 w 1907192"/>
                  <a:gd name="connsiteY5" fmla="*/ 1239675 h 1239675"/>
                  <a:gd name="connsiteX6" fmla="*/ 206617 w 1907192"/>
                  <a:gd name="connsiteY6" fmla="*/ 1239675 h 1239675"/>
                  <a:gd name="connsiteX7" fmla="*/ 0 w 1907192"/>
                  <a:gd name="connsiteY7" fmla="*/ 1033058 h 1239675"/>
                  <a:gd name="connsiteX8" fmla="*/ 0 w 1907192"/>
                  <a:gd name="connsiteY8" fmla="*/ 206617 h 12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192" h="1239675">
                    <a:moveTo>
                      <a:pt x="0" y="206617"/>
                    </a:moveTo>
                    <a:cubicBezTo>
                      <a:pt x="0" y="92506"/>
                      <a:pt x="92506" y="0"/>
                      <a:pt x="206617" y="0"/>
                    </a:cubicBezTo>
                    <a:lnTo>
                      <a:pt x="1700575" y="0"/>
                    </a:lnTo>
                    <a:cubicBezTo>
                      <a:pt x="1814686" y="0"/>
                      <a:pt x="1907192" y="92506"/>
                      <a:pt x="1907192" y="206617"/>
                    </a:cubicBezTo>
                    <a:lnTo>
                      <a:pt x="1907192" y="1033058"/>
                    </a:lnTo>
                    <a:cubicBezTo>
                      <a:pt x="1907192" y="1147169"/>
                      <a:pt x="1814686" y="1239675"/>
                      <a:pt x="1700575" y="1239675"/>
                    </a:cubicBezTo>
                    <a:lnTo>
                      <a:pt x="206617" y="1239675"/>
                    </a:lnTo>
                    <a:cubicBezTo>
                      <a:pt x="92506" y="1239675"/>
                      <a:pt x="0" y="1147169"/>
                      <a:pt x="0" y="1033058"/>
                    </a:cubicBezTo>
                    <a:lnTo>
                      <a:pt x="0" y="206617"/>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6716" tIns="136716" rIns="136716" bIns="136716" numCol="1" spcCol="1270" anchor="ctr" anchorCtr="0">
                <a:noAutofit/>
              </a:bodyPr>
              <a:lstStyle/>
              <a:p>
                <a:pPr lvl="0" algn="ctr" defTabSz="889000" latinLnBrk="1">
                  <a:lnSpc>
                    <a:spcPct val="90000"/>
                  </a:lnSpc>
                  <a:spcBef>
                    <a:spcPct val="0"/>
                  </a:spcBef>
                  <a:spcAft>
                    <a:spcPct val="35000"/>
                  </a:spcAft>
                </a:pPr>
                <a:r>
                  <a:rPr lang="en-US" altLang="ko-KR" sz="2000" kern="1200" dirty="0"/>
                  <a:t>ISAC coin Payment</a:t>
                </a:r>
                <a:endParaRPr lang="ko-KR" altLang="en-US" sz="2000" kern="1200" dirty="0"/>
              </a:p>
            </p:txBody>
          </p:sp>
          <p:sp>
            <p:nvSpPr>
              <p:cNvPr id="19" name="자유형 18"/>
              <p:cNvSpPr/>
              <p:nvPr/>
            </p:nvSpPr>
            <p:spPr>
              <a:xfrm>
                <a:off x="4376555" y="1555634"/>
                <a:ext cx="4951057" cy="4951057"/>
              </a:xfrm>
              <a:custGeom>
                <a:avLst/>
                <a:gdLst/>
                <a:ahLst/>
                <a:cxnLst/>
                <a:rect l="0" t="0" r="0" b="0"/>
                <a:pathLst>
                  <a:path>
                    <a:moveTo>
                      <a:pt x="431549" y="1078965"/>
                    </a:moveTo>
                    <a:arcTo wR="2475528" hR="2475528" stAng="12860587" swAng="1960293"/>
                  </a:path>
                </a:pathLst>
              </a:custGeom>
              <a:noFill/>
              <a:ln w="38100"/>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0" name="그룹 19"/>
            <p:cNvGrpSpPr/>
            <p:nvPr/>
          </p:nvGrpSpPr>
          <p:grpSpPr>
            <a:xfrm>
              <a:off x="4742754" y="2725677"/>
              <a:ext cx="4218660" cy="2159825"/>
              <a:chOff x="4750244" y="2694955"/>
              <a:chExt cx="4218660" cy="2159825"/>
            </a:xfrm>
          </p:grpSpPr>
          <p:sp>
            <p:nvSpPr>
              <p:cNvPr id="4" name="TextBox 3"/>
              <p:cNvSpPr txBox="1"/>
              <p:nvPr/>
            </p:nvSpPr>
            <p:spPr>
              <a:xfrm>
                <a:off x="4750244" y="3931450"/>
                <a:ext cx="4218660" cy="923330"/>
              </a:xfrm>
              <a:prstGeom prst="rect">
                <a:avLst/>
              </a:prstGeom>
              <a:noFill/>
            </p:spPr>
            <p:txBody>
              <a:bodyPr wrap="square" rtlCol="0">
                <a:spAutoFit/>
              </a:bodyPr>
              <a:lstStyle/>
              <a:p>
                <a:pPr algn="ctr"/>
                <a:r>
                  <a:rPr lang="en-US" altLang="ko-KR" sz="3600" b="1" dirty="0"/>
                  <a:t>ISAC</a:t>
                </a:r>
                <a:endParaRPr lang="en-US" altLang="ko-KR" b="1" dirty="0"/>
              </a:p>
              <a:p>
                <a:pPr algn="ctr"/>
                <a:r>
                  <a:rPr lang="en-US" altLang="ko-KR" b="1" dirty="0"/>
                  <a:t>Idle Storage and Computing</a:t>
                </a:r>
                <a:endParaRPr lang="ko-KR" altLang="en-US" b="1" dirty="0"/>
              </a:p>
            </p:txBody>
          </p:sp>
          <p:pic>
            <p:nvPicPr>
              <p:cNvPr id="8" name="그림 7">
                <a:extLst>
                  <a:ext uri="{FF2B5EF4-FFF2-40B4-BE49-F238E27FC236}">
                    <a16:creationId xmlns:a16="http://schemas.microsoft.com/office/drawing/2014/main" xmlns="" id="{C684FE1C-BF0E-47D3-9A44-E97244ABD3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00" t="24375" r="63884" b="42026"/>
              <a:stretch/>
            </p:blipFill>
            <p:spPr>
              <a:xfrm>
                <a:off x="6201498" y="2694955"/>
                <a:ext cx="1321351" cy="1283609"/>
              </a:xfrm>
              <a:prstGeom prst="rect">
                <a:avLst/>
              </a:prstGeom>
            </p:spPr>
          </p:pic>
        </p:grpSp>
      </p:grpSp>
    </p:spTree>
    <p:extLst>
      <p:ext uri="{BB962C8B-B14F-4D97-AF65-F5344CB8AC3E}">
        <p14:creationId xmlns:p14="http://schemas.microsoft.com/office/powerpoint/2010/main" val="10847166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Overview</a:t>
            </a:r>
            <a:endParaRPr lang="ko-KR" altLang="en-US" dirty="0"/>
          </a:p>
        </p:txBody>
      </p:sp>
      <p:pic>
        <p:nvPicPr>
          <p:cNvPr id="10242" name="Picture 2" descr="데스크탑에 대한 이미지 검색결과"/>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18" r="15183"/>
          <a:stretch/>
        </p:blipFill>
        <p:spPr bwMode="auto">
          <a:xfrm>
            <a:off x="191344" y="2905070"/>
            <a:ext cx="2088232" cy="12838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관련 이미지"/>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21" t="4429" r="19324" b="5501"/>
          <a:stretch/>
        </p:blipFill>
        <p:spPr bwMode="auto">
          <a:xfrm>
            <a:off x="10824644" y="3204171"/>
            <a:ext cx="1064775" cy="158417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ervers에 대한 이미지 검색결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7521" y="1182517"/>
            <a:ext cx="2881325" cy="2160993"/>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노트북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57604">
            <a:off x="8685853" y="3766546"/>
            <a:ext cx="1643109" cy="132883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직선 화살표 연결선 23"/>
          <p:cNvCxnSpPr/>
          <p:nvPr/>
        </p:nvCxnSpPr>
        <p:spPr>
          <a:xfrm flipV="1">
            <a:off x="7186828" y="3551070"/>
            <a:ext cx="2088232" cy="34452"/>
          </a:xfrm>
          <a:prstGeom prst="straightConnector1">
            <a:avLst/>
          </a:prstGeom>
          <a:ln w="38100">
            <a:solidFill>
              <a:srgbClr val="1FC4CB"/>
            </a:solidFill>
            <a:headEnd type="none"/>
            <a:tailEnd type="triangle"/>
          </a:ln>
        </p:spPr>
        <p:style>
          <a:lnRef idx="1">
            <a:schemeClr val="dk1"/>
          </a:lnRef>
          <a:fillRef idx="0">
            <a:schemeClr val="dk1"/>
          </a:fillRef>
          <a:effectRef idx="0">
            <a:schemeClr val="dk1"/>
          </a:effectRef>
          <a:fontRef idx="minor">
            <a:schemeClr val="tx1"/>
          </a:fontRef>
        </p:style>
      </p:cxnSp>
      <p:pic>
        <p:nvPicPr>
          <p:cNvPr id="10252" name="Picture 12" descr="rotation에 대한 이미지 검색결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163" y="2523215"/>
            <a:ext cx="2449628" cy="1959703"/>
          </a:xfrm>
          <a:prstGeom prst="rect">
            <a:avLst/>
          </a:prstGeom>
          <a:noFill/>
          <a:scene3d>
            <a:camera prst="orthographicFront">
              <a:rot lat="10800000" lon="10800000" rev="10799999"/>
            </a:camera>
            <a:lightRig rig="threePt" dir="t"/>
          </a:scene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052278" y="3318400"/>
            <a:ext cx="1886768" cy="369332"/>
          </a:xfrm>
          <a:prstGeom prst="rect">
            <a:avLst/>
          </a:prstGeom>
          <a:noFill/>
        </p:spPr>
        <p:txBody>
          <a:bodyPr wrap="square" rtlCol="0">
            <a:spAutoFit/>
          </a:bodyPr>
          <a:lstStyle/>
          <a:p>
            <a:pPr algn="ctr"/>
            <a:r>
              <a:rPr lang="en-US" altLang="ko-KR" b="1"/>
              <a:t>ISAC</a:t>
            </a:r>
            <a:endParaRPr lang="en-US" altLang="ko-KR" b="1" dirty="0"/>
          </a:p>
        </p:txBody>
      </p:sp>
      <p:sp>
        <p:nvSpPr>
          <p:cNvPr id="30" name="직사각형 29"/>
          <p:cNvSpPr/>
          <p:nvPr/>
        </p:nvSpPr>
        <p:spPr>
          <a:xfrm>
            <a:off x="721537" y="4941168"/>
            <a:ext cx="1027845" cy="461665"/>
          </a:xfrm>
          <a:prstGeom prst="rect">
            <a:avLst/>
          </a:prstGeom>
        </p:spPr>
        <p:txBody>
          <a:bodyPr wrap="none">
            <a:spAutoFit/>
          </a:bodyPr>
          <a:lstStyle/>
          <a:p>
            <a:pPr algn="ctr"/>
            <a:r>
              <a:rPr lang="en-US" altLang="ko-KR" sz="2400" b="1" dirty="0"/>
              <a:t>Client</a:t>
            </a:r>
            <a:endParaRPr lang="ko-KR" altLang="en-US" b="1" dirty="0"/>
          </a:p>
        </p:txBody>
      </p:sp>
      <p:sp>
        <p:nvSpPr>
          <p:cNvPr id="37" name="직사각형 36"/>
          <p:cNvSpPr/>
          <p:nvPr/>
        </p:nvSpPr>
        <p:spPr>
          <a:xfrm>
            <a:off x="9696400" y="4941168"/>
            <a:ext cx="1563569" cy="461665"/>
          </a:xfrm>
          <a:prstGeom prst="rect">
            <a:avLst/>
          </a:prstGeom>
        </p:spPr>
        <p:txBody>
          <a:bodyPr wrap="none">
            <a:spAutoFit/>
          </a:bodyPr>
          <a:lstStyle/>
          <a:p>
            <a:pPr algn="ctr"/>
            <a:r>
              <a:rPr lang="en-US" altLang="ko-KR" sz="2400" b="1" dirty="0"/>
              <a:t>Providers</a:t>
            </a:r>
            <a:endParaRPr lang="ko-KR" altLang="en-US" sz="2400" b="1" dirty="0"/>
          </a:p>
        </p:txBody>
      </p:sp>
      <p:cxnSp>
        <p:nvCxnSpPr>
          <p:cNvPr id="42" name="직선 화살표 연결선 41"/>
          <p:cNvCxnSpPr/>
          <p:nvPr/>
        </p:nvCxnSpPr>
        <p:spPr>
          <a:xfrm flipH="1">
            <a:off x="7142956" y="3335441"/>
            <a:ext cx="2088232" cy="34452"/>
          </a:xfrm>
          <a:prstGeom prst="straightConnector1">
            <a:avLst/>
          </a:prstGeom>
          <a:ln w="38100">
            <a:solidFill>
              <a:srgbClr val="FE6940"/>
            </a:solidFill>
            <a:headEnd type="none"/>
            <a:tailEnd type="triangle"/>
          </a:ln>
        </p:spPr>
        <p:style>
          <a:lnRef idx="1">
            <a:schemeClr val="dk1"/>
          </a:lnRef>
          <a:fillRef idx="0">
            <a:schemeClr val="dk1"/>
          </a:fillRef>
          <a:effectRef idx="0">
            <a:schemeClr val="dk1"/>
          </a:effectRef>
          <a:fontRef idx="minor">
            <a:schemeClr val="tx1"/>
          </a:fontRef>
        </p:style>
      </p:cxnSp>
      <p:cxnSp>
        <p:nvCxnSpPr>
          <p:cNvPr id="59" name="직선 화살표 연결선 58"/>
          <p:cNvCxnSpPr/>
          <p:nvPr/>
        </p:nvCxnSpPr>
        <p:spPr>
          <a:xfrm flipV="1">
            <a:off x="2539662" y="3585522"/>
            <a:ext cx="2088232" cy="34452"/>
          </a:xfrm>
          <a:prstGeom prst="straightConnector1">
            <a:avLst/>
          </a:prstGeom>
          <a:ln w="38100">
            <a:solidFill>
              <a:srgbClr val="1FC4CB"/>
            </a:solidFill>
            <a:headEnd type="none"/>
            <a:tailEnd type="triangle"/>
          </a:ln>
        </p:spPr>
        <p:style>
          <a:lnRef idx="1">
            <a:schemeClr val="dk1"/>
          </a:lnRef>
          <a:fillRef idx="0">
            <a:schemeClr val="dk1"/>
          </a:fillRef>
          <a:effectRef idx="0">
            <a:schemeClr val="dk1"/>
          </a:effectRef>
          <a:fontRef idx="minor">
            <a:schemeClr val="tx1"/>
          </a:fontRef>
        </p:style>
      </p:cxnSp>
      <p:cxnSp>
        <p:nvCxnSpPr>
          <p:cNvPr id="60" name="직선 화살표 연결선 59"/>
          <p:cNvCxnSpPr/>
          <p:nvPr/>
        </p:nvCxnSpPr>
        <p:spPr>
          <a:xfrm flipH="1">
            <a:off x="2532455" y="3366491"/>
            <a:ext cx="2088232" cy="34452"/>
          </a:xfrm>
          <a:prstGeom prst="straightConnector1">
            <a:avLst/>
          </a:prstGeom>
          <a:ln w="38100">
            <a:solidFill>
              <a:srgbClr val="FE6940"/>
            </a:solidFill>
            <a:headEnd type="none"/>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7060648" y="2866040"/>
            <a:ext cx="2252848" cy="523220"/>
          </a:xfrm>
          <a:prstGeom prst="rect">
            <a:avLst/>
          </a:prstGeom>
          <a:noFill/>
        </p:spPr>
        <p:txBody>
          <a:bodyPr wrap="square" rtlCol="0">
            <a:spAutoFit/>
          </a:bodyPr>
          <a:lstStyle/>
          <a:p>
            <a:pPr algn="ctr"/>
            <a:r>
              <a:rPr lang="en-US" altLang="ko-KR" sz="1400" dirty="0"/>
              <a:t>Individual Computing Resources</a:t>
            </a:r>
            <a:endParaRPr lang="ko-KR" altLang="en-US" sz="1400" dirty="0"/>
          </a:p>
        </p:txBody>
      </p:sp>
      <p:sp>
        <p:nvSpPr>
          <p:cNvPr id="62" name="TextBox 61"/>
          <p:cNvSpPr txBox="1"/>
          <p:nvPr/>
        </p:nvSpPr>
        <p:spPr>
          <a:xfrm>
            <a:off x="2467913" y="2877723"/>
            <a:ext cx="2252848" cy="523220"/>
          </a:xfrm>
          <a:prstGeom prst="rect">
            <a:avLst/>
          </a:prstGeom>
          <a:noFill/>
        </p:spPr>
        <p:txBody>
          <a:bodyPr wrap="square" rtlCol="0">
            <a:spAutoFit/>
          </a:bodyPr>
          <a:lstStyle/>
          <a:p>
            <a:pPr algn="ctr"/>
            <a:r>
              <a:rPr lang="en-US" altLang="ko-KR" sz="1400" dirty="0"/>
              <a:t>High Performance Computing Resources</a:t>
            </a:r>
            <a:endParaRPr lang="ko-KR" altLang="en-US" sz="1400" dirty="0"/>
          </a:p>
        </p:txBody>
      </p:sp>
      <p:sp>
        <p:nvSpPr>
          <p:cNvPr id="63" name="TextBox 62"/>
          <p:cNvSpPr txBox="1"/>
          <p:nvPr/>
        </p:nvSpPr>
        <p:spPr>
          <a:xfrm>
            <a:off x="2415216" y="3613499"/>
            <a:ext cx="2252848" cy="523220"/>
          </a:xfrm>
          <a:prstGeom prst="rect">
            <a:avLst/>
          </a:prstGeom>
          <a:noFill/>
        </p:spPr>
        <p:txBody>
          <a:bodyPr wrap="square" rtlCol="0">
            <a:spAutoFit/>
          </a:bodyPr>
          <a:lstStyle/>
          <a:p>
            <a:pPr algn="ctr"/>
            <a:r>
              <a:rPr lang="en-US" altLang="ko-KR" sz="1400" dirty="0"/>
              <a:t>Payment for Usage</a:t>
            </a:r>
          </a:p>
          <a:p>
            <a:pPr algn="ctr"/>
            <a:r>
              <a:rPr lang="en-US" altLang="ko-KR" sz="1400" dirty="0"/>
              <a:t>(Cryptocurrency)</a:t>
            </a:r>
            <a:endParaRPr lang="ko-KR" altLang="en-US" sz="1400" dirty="0"/>
          </a:p>
        </p:txBody>
      </p:sp>
      <p:sp>
        <p:nvSpPr>
          <p:cNvPr id="64" name="TextBox 63"/>
          <p:cNvSpPr txBox="1"/>
          <p:nvPr/>
        </p:nvSpPr>
        <p:spPr>
          <a:xfrm>
            <a:off x="7060648" y="3582719"/>
            <a:ext cx="2252848" cy="307777"/>
          </a:xfrm>
          <a:prstGeom prst="rect">
            <a:avLst/>
          </a:prstGeom>
          <a:noFill/>
        </p:spPr>
        <p:txBody>
          <a:bodyPr wrap="square" rtlCol="0">
            <a:spAutoFit/>
          </a:bodyPr>
          <a:lstStyle/>
          <a:p>
            <a:pPr algn="ctr"/>
            <a:r>
              <a:rPr lang="en-US" altLang="ko-KR" sz="1400" dirty="0"/>
              <a:t>Cryptocurrency</a:t>
            </a:r>
            <a:endParaRPr lang="ko-KR" altLang="en-US" sz="1400" dirty="0"/>
          </a:p>
        </p:txBody>
      </p:sp>
      <p:pic>
        <p:nvPicPr>
          <p:cNvPr id="10246" name="Picture 6" descr="안드로이드폰에 대한 이미지 검색결과"/>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556" t="3883" r="24871" b="3168"/>
          <a:stretch/>
        </p:blipFill>
        <p:spPr bwMode="auto">
          <a:xfrm>
            <a:off x="10028014" y="3164035"/>
            <a:ext cx="576064"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553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High Level Design</a:t>
            </a:r>
            <a:endParaRPr lang="ko-KR" altLang="en-US" dirty="0"/>
          </a:p>
        </p:txBody>
      </p:sp>
      <p:sp>
        <p:nvSpPr>
          <p:cNvPr id="3" name="내용 개체 틀 2"/>
          <p:cNvSpPr>
            <a:spLocks noGrp="1"/>
          </p:cNvSpPr>
          <p:nvPr>
            <p:ph idx="1"/>
          </p:nvPr>
        </p:nvSpPr>
        <p:spPr/>
        <p:txBody>
          <a:bodyPr/>
          <a:lstStyle/>
          <a:p>
            <a:r>
              <a:rPr lang="en-US" altLang="ko-KR" dirty="0"/>
              <a:t>Scenario</a:t>
            </a:r>
            <a:endParaRPr lang="ko-KR" altLang="en-US" dirty="0"/>
          </a:p>
        </p:txBody>
      </p:sp>
      <p:grpSp>
        <p:nvGrpSpPr>
          <p:cNvPr id="1033" name="그룹 1032"/>
          <p:cNvGrpSpPr/>
          <p:nvPr/>
        </p:nvGrpSpPr>
        <p:grpSpPr>
          <a:xfrm>
            <a:off x="1084829" y="1556792"/>
            <a:ext cx="1834450" cy="1755476"/>
            <a:chOff x="861202" y="2844470"/>
            <a:chExt cx="1834450" cy="1755476"/>
          </a:xfrm>
        </p:grpSpPr>
        <p:pic>
          <p:nvPicPr>
            <p:cNvPr id="1028"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524" y="2844470"/>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er에 대한 이미지 검색결과"/>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202" y="3344648"/>
              <a:ext cx="780930" cy="780930"/>
            </a:xfrm>
            <a:prstGeom prst="rect">
              <a:avLst/>
            </a:prstGeom>
            <a:noFill/>
          </p:spPr>
        </p:pic>
        <p:sp>
          <p:nvSpPr>
            <p:cNvPr id="12" name="직사각형 11"/>
            <p:cNvSpPr/>
            <p:nvPr/>
          </p:nvSpPr>
          <p:spPr>
            <a:xfrm>
              <a:off x="1303338" y="4230614"/>
              <a:ext cx="816250" cy="369332"/>
            </a:xfrm>
            <a:prstGeom prst="rect">
              <a:avLst/>
            </a:prstGeom>
          </p:spPr>
          <p:txBody>
            <a:bodyPr wrap="none">
              <a:spAutoFit/>
            </a:bodyPr>
            <a:lstStyle/>
            <a:p>
              <a:pPr algn="ctr"/>
              <a:r>
                <a:rPr lang="en-US" altLang="ko-KR" b="1" dirty="0"/>
                <a:t>Client</a:t>
              </a:r>
              <a:endParaRPr lang="ko-KR" altLang="en-US" b="1" dirty="0"/>
            </a:p>
          </p:txBody>
        </p:sp>
      </p:grpSp>
      <p:cxnSp>
        <p:nvCxnSpPr>
          <p:cNvPr id="27" name="직선 연결선 26"/>
          <p:cNvCxnSpPr>
            <a:stCxn id="51" idx="1"/>
            <a:endCxn id="1028" idx="3"/>
          </p:cNvCxnSpPr>
          <p:nvPr/>
        </p:nvCxnSpPr>
        <p:spPr>
          <a:xfrm flipH="1" flipV="1">
            <a:off x="2919279" y="2132856"/>
            <a:ext cx="3622652" cy="15916"/>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grpSp>
        <p:nvGrpSpPr>
          <p:cNvPr id="1029" name="그룹 1028"/>
          <p:cNvGrpSpPr/>
          <p:nvPr/>
        </p:nvGrpSpPr>
        <p:grpSpPr>
          <a:xfrm>
            <a:off x="4340199" y="4670414"/>
            <a:ext cx="1752318" cy="1781036"/>
            <a:chOff x="4184792" y="4702810"/>
            <a:chExt cx="1752318" cy="1781036"/>
          </a:xfrm>
        </p:grpSpPr>
        <p:pic>
          <p:nvPicPr>
            <p:cNvPr id="13"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6180" y="5360689"/>
              <a:ext cx="780930" cy="780930"/>
            </a:xfrm>
            <a:prstGeom prst="rect">
              <a:avLst/>
            </a:prstGeom>
            <a:noFill/>
          </p:spPr>
        </p:pic>
        <p:pic>
          <p:nvPicPr>
            <p:cNvPr id="18"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792" y="4702810"/>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48" name="직사각형 47"/>
            <p:cNvSpPr/>
            <p:nvPr/>
          </p:nvSpPr>
          <p:spPr>
            <a:xfrm>
              <a:off x="4298741" y="6114514"/>
              <a:ext cx="1324850" cy="369332"/>
            </a:xfrm>
            <a:prstGeom prst="rect">
              <a:avLst/>
            </a:prstGeom>
          </p:spPr>
          <p:txBody>
            <a:bodyPr wrap="none">
              <a:spAutoFit/>
            </a:bodyPr>
            <a:lstStyle/>
            <a:p>
              <a:pPr algn="ctr"/>
              <a:r>
                <a:rPr lang="en-US" altLang="ko-KR" b="1" dirty="0"/>
                <a:t>Provider 1</a:t>
              </a:r>
              <a:endParaRPr lang="ko-KR" altLang="en-US" b="1" dirty="0"/>
            </a:p>
          </p:txBody>
        </p:sp>
      </p:grpSp>
      <p:grpSp>
        <p:nvGrpSpPr>
          <p:cNvPr id="1031" name="그룹 1030"/>
          <p:cNvGrpSpPr/>
          <p:nvPr/>
        </p:nvGrpSpPr>
        <p:grpSpPr>
          <a:xfrm>
            <a:off x="6708175" y="4673126"/>
            <a:ext cx="1753914" cy="1760504"/>
            <a:chOff x="9058757" y="2795252"/>
            <a:chExt cx="1753914" cy="1760504"/>
          </a:xfrm>
        </p:grpSpPr>
        <p:pic>
          <p:nvPicPr>
            <p:cNvPr id="14"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1741" y="3441741"/>
              <a:ext cx="780930" cy="780930"/>
            </a:xfrm>
            <a:prstGeom prst="rect">
              <a:avLst/>
            </a:prstGeom>
            <a:noFill/>
          </p:spPr>
        </p:pic>
        <p:pic>
          <p:nvPicPr>
            <p:cNvPr id="17"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757" y="2795252"/>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49" name="직사각형 48"/>
            <p:cNvSpPr/>
            <p:nvPr/>
          </p:nvSpPr>
          <p:spPr>
            <a:xfrm>
              <a:off x="9174303" y="4186424"/>
              <a:ext cx="1324850" cy="369332"/>
            </a:xfrm>
            <a:prstGeom prst="rect">
              <a:avLst/>
            </a:prstGeom>
          </p:spPr>
          <p:txBody>
            <a:bodyPr wrap="none">
              <a:spAutoFit/>
            </a:bodyPr>
            <a:lstStyle/>
            <a:p>
              <a:pPr algn="ctr"/>
              <a:r>
                <a:rPr lang="en-US" altLang="ko-KR" b="1" dirty="0"/>
                <a:t>Provider 2</a:t>
              </a:r>
              <a:endParaRPr lang="ko-KR" altLang="en-US" b="1" dirty="0"/>
            </a:p>
          </p:txBody>
        </p:sp>
      </p:grpSp>
      <p:pic>
        <p:nvPicPr>
          <p:cNvPr id="51" name="Picture 2" descr="data base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1931" y="1452671"/>
            <a:ext cx="1392202" cy="1392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cker images icon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100" y="1761448"/>
            <a:ext cx="518630" cy="42977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그룹 72"/>
          <p:cNvGrpSpPr/>
          <p:nvPr/>
        </p:nvGrpSpPr>
        <p:grpSpPr>
          <a:xfrm>
            <a:off x="9043170" y="4670414"/>
            <a:ext cx="1753914" cy="1760504"/>
            <a:chOff x="9058757" y="2795252"/>
            <a:chExt cx="1753914" cy="1760504"/>
          </a:xfrm>
        </p:grpSpPr>
        <p:pic>
          <p:nvPicPr>
            <p:cNvPr id="74"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1741" y="3441741"/>
              <a:ext cx="780930" cy="780930"/>
            </a:xfrm>
            <a:prstGeom prst="rect">
              <a:avLst/>
            </a:prstGeom>
            <a:noFill/>
          </p:spPr>
        </p:pic>
        <p:pic>
          <p:nvPicPr>
            <p:cNvPr id="75"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757" y="2795252"/>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76" name="직사각형 75"/>
            <p:cNvSpPr/>
            <p:nvPr/>
          </p:nvSpPr>
          <p:spPr>
            <a:xfrm>
              <a:off x="9174303" y="4186424"/>
              <a:ext cx="1324850" cy="369332"/>
            </a:xfrm>
            <a:prstGeom prst="rect">
              <a:avLst/>
            </a:prstGeom>
          </p:spPr>
          <p:txBody>
            <a:bodyPr wrap="none">
              <a:spAutoFit/>
            </a:bodyPr>
            <a:lstStyle/>
            <a:p>
              <a:pPr algn="ctr"/>
              <a:r>
                <a:rPr lang="en-US" altLang="ko-KR" b="1" dirty="0"/>
                <a:t>Provider 3</a:t>
              </a:r>
              <a:endParaRPr lang="ko-KR" altLang="en-US" b="1" dirty="0"/>
            </a:p>
          </p:txBody>
        </p:sp>
      </p:grpSp>
      <p:cxnSp>
        <p:nvCxnSpPr>
          <p:cNvPr id="80" name="직선 연결선 79"/>
          <p:cNvCxnSpPr>
            <a:stCxn id="51" idx="2"/>
            <a:endCxn id="18" idx="0"/>
          </p:cNvCxnSpPr>
          <p:nvPr/>
        </p:nvCxnSpPr>
        <p:spPr>
          <a:xfrm flipH="1">
            <a:off x="4916263" y="2844873"/>
            <a:ext cx="2321769" cy="1825541"/>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3" name="직선 연결선 82"/>
          <p:cNvCxnSpPr>
            <a:stCxn id="51" idx="2"/>
            <a:endCxn id="17" idx="0"/>
          </p:cNvCxnSpPr>
          <p:nvPr/>
        </p:nvCxnSpPr>
        <p:spPr>
          <a:xfrm>
            <a:off x="7238032" y="2844873"/>
            <a:ext cx="46207" cy="1828253"/>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6" name="직선 연결선 85"/>
          <p:cNvCxnSpPr>
            <a:stCxn id="51" idx="2"/>
            <a:endCxn id="75" idx="0"/>
          </p:cNvCxnSpPr>
          <p:nvPr/>
        </p:nvCxnSpPr>
        <p:spPr>
          <a:xfrm>
            <a:off x="7238032" y="2844873"/>
            <a:ext cx="2381202" cy="1825541"/>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9" name="직선 연결선 88"/>
          <p:cNvCxnSpPr>
            <a:stCxn id="1028" idx="3"/>
            <a:endCxn id="18" idx="0"/>
          </p:cNvCxnSpPr>
          <p:nvPr/>
        </p:nvCxnSpPr>
        <p:spPr>
          <a:xfrm>
            <a:off x="2919279" y="2132856"/>
            <a:ext cx="1996984" cy="2537558"/>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94" name="직선 연결선 93"/>
          <p:cNvCxnSpPr>
            <a:stCxn id="1028" idx="3"/>
            <a:endCxn id="17" idx="0"/>
          </p:cNvCxnSpPr>
          <p:nvPr/>
        </p:nvCxnSpPr>
        <p:spPr>
          <a:xfrm>
            <a:off x="2919279" y="2132856"/>
            <a:ext cx="4364960" cy="2540270"/>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97" name="직선 연결선 96"/>
          <p:cNvCxnSpPr>
            <a:stCxn id="1028" idx="3"/>
            <a:endCxn id="75" idx="0"/>
          </p:cNvCxnSpPr>
          <p:nvPr/>
        </p:nvCxnSpPr>
        <p:spPr>
          <a:xfrm>
            <a:off x="2919279" y="2132856"/>
            <a:ext cx="6699955" cy="2537558"/>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grpSp>
        <p:nvGrpSpPr>
          <p:cNvPr id="1077" name="그룹 1076"/>
          <p:cNvGrpSpPr/>
          <p:nvPr/>
        </p:nvGrpSpPr>
        <p:grpSpPr>
          <a:xfrm>
            <a:off x="4548431" y="4422754"/>
            <a:ext cx="571257" cy="276999"/>
            <a:chOff x="4548431" y="4422754"/>
            <a:chExt cx="571257" cy="276999"/>
          </a:xfrm>
        </p:grpSpPr>
        <p:cxnSp>
          <p:nvCxnSpPr>
            <p:cNvPr id="1067" name="직선 화살표 연결선 1066"/>
            <p:cNvCxnSpPr>
              <a:stCxn id="18" idx="0"/>
            </p:cNvCxnSpPr>
            <p:nvPr/>
          </p:nvCxnSpPr>
          <p:spPr>
            <a:xfrm flipV="1">
              <a:off x="4916263" y="4510088"/>
              <a:ext cx="203425" cy="160326"/>
            </a:xfrm>
            <a:prstGeom prst="straightConnector1">
              <a:avLst/>
            </a:prstGeom>
            <a:ln w="38100">
              <a:solidFill>
                <a:srgbClr val="C36518"/>
              </a:solidFill>
              <a:headEnd type="none"/>
              <a:tailEnd type="triangle"/>
            </a:ln>
          </p:spPr>
          <p:style>
            <a:lnRef idx="1">
              <a:schemeClr val="dk1"/>
            </a:lnRef>
            <a:fillRef idx="0">
              <a:schemeClr val="dk1"/>
            </a:fillRef>
            <a:effectRef idx="0">
              <a:schemeClr val="dk1"/>
            </a:effectRef>
            <a:fontRef idx="minor">
              <a:schemeClr val="tx1"/>
            </a:fontRef>
          </p:style>
        </p:cxnSp>
        <p:sp>
          <p:nvSpPr>
            <p:cNvPr id="1076" name="TextBox 1075"/>
            <p:cNvSpPr txBox="1"/>
            <p:nvPr/>
          </p:nvSpPr>
          <p:spPr>
            <a:xfrm>
              <a:off x="4548431" y="4422754"/>
              <a:ext cx="489807" cy="276999"/>
            </a:xfrm>
            <a:prstGeom prst="rect">
              <a:avLst/>
            </a:prstGeom>
            <a:noFill/>
          </p:spPr>
          <p:txBody>
            <a:bodyPr wrap="square" rtlCol="0">
              <a:spAutoFit/>
            </a:bodyPr>
            <a:lstStyle/>
            <a:p>
              <a:r>
                <a:rPr lang="en-US" altLang="ko-KR" sz="1200" b="1" dirty="0"/>
                <a:t>Info</a:t>
              </a:r>
              <a:endParaRPr lang="ko-KR" altLang="en-US" sz="1200" b="1" dirty="0"/>
            </a:p>
          </p:txBody>
        </p:sp>
      </p:grpSp>
      <p:grpSp>
        <p:nvGrpSpPr>
          <p:cNvPr id="1078" name="그룹 1077"/>
          <p:cNvGrpSpPr/>
          <p:nvPr/>
        </p:nvGrpSpPr>
        <p:grpSpPr>
          <a:xfrm>
            <a:off x="7251258" y="4405313"/>
            <a:ext cx="489807" cy="318736"/>
            <a:chOff x="7251258" y="4405313"/>
            <a:chExt cx="489807" cy="318736"/>
          </a:xfrm>
        </p:grpSpPr>
        <p:cxnSp>
          <p:nvCxnSpPr>
            <p:cNvPr id="122" name="직선 화살표 연결선 121"/>
            <p:cNvCxnSpPr>
              <a:stCxn id="17" idx="0"/>
            </p:cNvCxnSpPr>
            <p:nvPr/>
          </p:nvCxnSpPr>
          <p:spPr>
            <a:xfrm flipH="1" flipV="1">
              <a:off x="7272338" y="4405313"/>
              <a:ext cx="11901" cy="267813"/>
            </a:xfrm>
            <a:prstGeom prst="straightConnector1">
              <a:avLst/>
            </a:prstGeom>
            <a:ln w="38100">
              <a:solidFill>
                <a:srgbClr val="C36518"/>
              </a:solidFill>
              <a:headEnd type="none"/>
              <a:tailEnd type="triangle"/>
            </a:ln>
          </p:spPr>
          <p:style>
            <a:lnRef idx="1">
              <a:schemeClr val="dk1"/>
            </a:lnRef>
            <a:fillRef idx="0">
              <a:schemeClr val="dk1"/>
            </a:fillRef>
            <a:effectRef idx="0">
              <a:schemeClr val="dk1"/>
            </a:effectRef>
            <a:fontRef idx="minor">
              <a:schemeClr val="tx1"/>
            </a:fontRef>
          </p:style>
        </p:cxnSp>
        <p:sp>
          <p:nvSpPr>
            <p:cNvPr id="129" name="TextBox 128"/>
            <p:cNvSpPr txBox="1"/>
            <p:nvPr/>
          </p:nvSpPr>
          <p:spPr>
            <a:xfrm>
              <a:off x="7251258" y="4447050"/>
              <a:ext cx="489807" cy="276999"/>
            </a:xfrm>
            <a:prstGeom prst="rect">
              <a:avLst/>
            </a:prstGeom>
            <a:noFill/>
          </p:spPr>
          <p:txBody>
            <a:bodyPr wrap="square" rtlCol="0">
              <a:spAutoFit/>
            </a:bodyPr>
            <a:lstStyle/>
            <a:p>
              <a:r>
                <a:rPr lang="en-US" altLang="ko-KR" sz="1200" b="1" dirty="0"/>
                <a:t>Info</a:t>
              </a:r>
              <a:endParaRPr lang="ko-KR" altLang="en-US" sz="1200" b="1" dirty="0"/>
            </a:p>
          </p:txBody>
        </p:sp>
      </p:grpSp>
      <p:grpSp>
        <p:nvGrpSpPr>
          <p:cNvPr id="1079" name="그룹 1078"/>
          <p:cNvGrpSpPr/>
          <p:nvPr/>
        </p:nvGrpSpPr>
        <p:grpSpPr>
          <a:xfrm>
            <a:off x="9424988" y="4454390"/>
            <a:ext cx="600395" cy="276999"/>
            <a:chOff x="9424988" y="4454390"/>
            <a:chExt cx="600395" cy="276999"/>
          </a:xfrm>
        </p:grpSpPr>
        <p:cxnSp>
          <p:nvCxnSpPr>
            <p:cNvPr id="125" name="직선 화살표 연결선 124"/>
            <p:cNvCxnSpPr>
              <a:stCxn id="75" idx="0"/>
            </p:cNvCxnSpPr>
            <p:nvPr/>
          </p:nvCxnSpPr>
          <p:spPr>
            <a:xfrm flipH="1" flipV="1">
              <a:off x="9424988" y="4510088"/>
              <a:ext cx="194246" cy="160326"/>
            </a:xfrm>
            <a:prstGeom prst="straightConnector1">
              <a:avLst/>
            </a:prstGeom>
            <a:ln w="38100">
              <a:solidFill>
                <a:srgbClr val="C36518"/>
              </a:solidFill>
              <a:headEnd type="none"/>
              <a:tailEnd type="triangle"/>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9535576" y="4454390"/>
              <a:ext cx="489807" cy="276999"/>
            </a:xfrm>
            <a:prstGeom prst="rect">
              <a:avLst/>
            </a:prstGeom>
            <a:noFill/>
          </p:spPr>
          <p:txBody>
            <a:bodyPr wrap="square" rtlCol="0">
              <a:spAutoFit/>
            </a:bodyPr>
            <a:lstStyle/>
            <a:p>
              <a:r>
                <a:rPr lang="en-US" altLang="ko-KR" sz="1200" b="1" dirty="0"/>
                <a:t>Info</a:t>
              </a:r>
              <a:endParaRPr lang="ko-KR" altLang="en-US" sz="1200" b="1" dirty="0"/>
            </a:p>
          </p:txBody>
        </p:sp>
      </p:grpSp>
      <p:grpSp>
        <p:nvGrpSpPr>
          <p:cNvPr id="1083" name="그룹 1082"/>
          <p:cNvGrpSpPr/>
          <p:nvPr/>
        </p:nvGrpSpPr>
        <p:grpSpPr>
          <a:xfrm>
            <a:off x="2445989" y="1687107"/>
            <a:ext cx="1523077" cy="446493"/>
            <a:chOff x="2445989" y="1687107"/>
            <a:chExt cx="1523077" cy="446493"/>
          </a:xfrm>
        </p:grpSpPr>
        <p:cxnSp>
          <p:nvCxnSpPr>
            <p:cNvPr id="135" name="직선 화살표 연결선 134"/>
            <p:cNvCxnSpPr/>
            <p:nvPr/>
          </p:nvCxnSpPr>
          <p:spPr>
            <a:xfrm>
              <a:off x="2919279" y="2130144"/>
              <a:ext cx="517341" cy="3456"/>
            </a:xfrm>
            <a:prstGeom prst="straightConnector1">
              <a:avLst/>
            </a:prstGeom>
            <a:ln w="38100">
              <a:solidFill>
                <a:srgbClr val="228099"/>
              </a:solidFill>
              <a:headEnd type="none"/>
              <a:tailEnd type="triangle"/>
            </a:ln>
          </p:spPr>
          <p:style>
            <a:lnRef idx="1">
              <a:schemeClr val="dk1"/>
            </a:lnRef>
            <a:fillRef idx="0">
              <a:schemeClr val="dk1"/>
            </a:fillRef>
            <a:effectRef idx="0">
              <a:schemeClr val="dk1"/>
            </a:effectRef>
            <a:fontRef idx="minor">
              <a:schemeClr val="tx1"/>
            </a:fontRef>
          </p:style>
        </p:cxnSp>
        <p:sp>
          <p:nvSpPr>
            <p:cNvPr id="136" name="TextBox 135"/>
            <p:cNvSpPr txBox="1"/>
            <p:nvPr/>
          </p:nvSpPr>
          <p:spPr>
            <a:xfrm>
              <a:off x="2445989" y="1687107"/>
              <a:ext cx="1523077" cy="276999"/>
            </a:xfrm>
            <a:prstGeom prst="rect">
              <a:avLst/>
            </a:prstGeom>
            <a:noFill/>
          </p:spPr>
          <p:txBody>
            <a:bodyPr wrap="square" rtlCol="0">
              <a:spAutoFit/>
            </a:bodyPr>
            <a:lstStyle/>
            <a:p>
              <a:pPr algn="ctr"/>
              <a:r>
                <a:rPr lang="en-US" altLang="ko-KR" sz="1200" dirty="0"/>
                <a:t>Request MSG</a:t>
              </a:r>
              <a:endParaRPr lang="ko-KR" altLang="en-US" sz="1200" dirty="0"/>
            </a:p>
          </p:txBody>
        </p:sp>
      </p:grpSp>
      <p:pic>
        <p:nvPicPr>
          <p:cNvPr id="77" name="Picture 6" descr="docker images icon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1017" y="1761448"/>
            <a:ext cx="518630" cy="42977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docker images icon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4493" y="1761448"/>
            <a:ext cx="518630" cy="42977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184231" y="1556791"/>
            <a:ext cx="2240617" cy="738664"/>
          </a:xfrm>
          <a:prstGeom prst="rect">
            <a:avLst/>
          </a:prstGeom>
          <a:noFill/>
        </p:spPr>
        <p:txBody>
          <a:bodyPr wrap="square" rtlCol="0">
            <a:spAutoFit/>
          </a:bodyPr>
          <a:lstStyle/>
          <a:p>
            <a:r>
              <a:rPr lang="en-US" altLang="ko-KR" sz="1400" dirty="0"/>
              <a:t>Provider 1 : Address</a:t>
            </a:r>
          </a:p>
          <a:p>
            <a:r>
              <a:rPr lang="en-US" altLang="ko-KR" sz="1400" dirty="0"/>
              <a:t>Provider 2 : Address</a:t>
            </a:r>
          </a:p>
          <a:p>
            <a:r>
              <a:rPr lang="en-US" altLang="ko-KR" sz="1400" dirty="0"/>
              <a:t>Provider 3 : Address</a:t>
            </a:r>
            <a:endParaRPr lang="ko-KR" altLang="en-US" sz="1400" dirty="0"/>
          </a:p>
        </p:txBody>
      </p:sp>
      <p:grpSp>
        <p:nvGrpSpPr>
          <p:cNvPr id="11" name="그룹 10"/>
          <p:cNvGrpSpPr/>
          <p:nvPr/>
        </p:nvGrpSpPr>
        <p:grpSpPr>
          <a:xfrm>
            <a:off x="5311587" y="1833790"/>
            <a:ext cx="1762790" cy="314320"/>
            <a:chOff x="407849" y="3998519"/>
            <a:chExt cx="1408149" cy="314320"/>
          </a:xfrm>
        </p:grpSpPr>
        <p:sp>
          <p:nvSpPr>
            <p:cNvPr id="53" name="TextBox 52"/>
            <p:cNvSpPr txBox="1"/>
            <p:nvPr/>
          </p:nvSpPr>
          <p:spPr>
            <a:xfrm>
              <a:off x="407849" y="3998519"/>
              <a:ext cx="1408149" cy="276999"/>
            </a:xfrm>
            <a:prstGeom prst="rect">
              <a:avLst/>
            </a:prstGeom>
            <a:noFill/>
          </p:spPr>
          <p:txBody>
            <a:bodyPr wrap="square" rtlCol="0">
              <a:spAutoFit/>
            </a:bodyPr>
            <a:lstStyle/>
            <a:p>
              <a:pPr algn="ctr"/>
              <a:r>
                <a:rPr lang="en-US" altLang="ko-KR" sz="1200" dirty="0"/>
                <a:t>Providers’ Address</a:t>
              </a:r>
              <a:endParaRPr lang="ko-KR" altLang="en-US" sz="1200" dirty="0"/>
            </a:p>
          </p:txBody>
        </p:sp>
        <p:cxnSp>
          <p:nvCxnSpPr>
            <p:cNvPr id="71" name="직선 화살표 연결선 70"/>
            <p:cNvCxnSpPr/>
            <p:nvPr/>
          </p:nvCxnSpPr>
          <p:spPr>
            <a:xfrm flipH="1">
              <a:off x="904474" y="4312839"/>
              <a:ext cx="490771" cy="0"/>
            </a:xfrm>
            <a:prstGeom prst="straightConnector1">
              <a:avLst/>
            </a:prstGeom>
            <a:ln w="38100">
              <a:solidFill>
                <a:srgbClr val="228099"/>
              </a:solidFill>
              <a:headEnd type="none"/>
              <a:tailEnd type="triangle"/>
            </a:ln>
          </p:spPr>
          <p:style>
            <a:lnRef idx="1">
              <a:schemeClr val="dk1"/>
            </a:lnRef>
            <a:fillRef idx="0">
              <a:schemeClr val="dk1"/>
            </a:fillRef>
            <a:effectRef idx="0">
              <a:schemeClr val="dk1"/>
            </a:effectRef>
            <a:fontRef idx="minor">
              <a:schemeClr val="tx1"/>
            </a:fontRef>
          </p:style>
        </p:cxnSp>
      </p:grpSp>
      <p:sp>
        <p:nvSpPr>
          <p:cNvPr id="72" name="TextBox 71"/>
          <p:cNvSpPr txBox="1"/>
          <p:nvPr/>
        </p:nvSpPr>
        <p:spPr>
          <a:xfrm>
            <a:off x="1143001" y="3407887"/>
            <a:ext cx="2321769" cy="738664"/>
          </a:xfrm>
          <a:prstGeom prst="rect">
            <a:avLst/>
          </a:prstGeom>
          <a:noFill/>
        </p:spPr>
        <p:txBody>
          <a:bodyPr wrap="square" rtlCol="0">
            <a:spAutoFit/>
          </a:bodyPr>
          <a:lstStyle/>
          <a:p>
            <a:r>
              <a:rPr lang="en-US" altLang="ko-KR" sz="1400" dirty="0"/>
              <a:t>Provider 1 : Address</a:t>
            </a:r>
          </a:p>
          <a:p>
            <a:r>
              <a:rPr lang="en-US" altLang="ko-KR" sz="1400" dirty="0"/>
              <a:t>Provider 2 : Address</a:t>
            </a:r>
          </a:p>
          <a:p>
            <a:r>
              <a:rPr lang="en-US" altLang="ko-KR" sz="1400" dirty="0"/>
              <a:t>Provider 3 : Address</a:t>
            </a:r>
            <a:endParaRPr lang="ko-KR" altLang="en-US" sz="1400" dirty="0"/>
          </a:p>
        </p:txBody>
      </p:sp>
    </p:spTree>
    <p:extLst>
      <p:ext uri="{BB962C8B-B14F-4D97-AF65-F5344CB8AC3E}">
        <p14:creationId xmlns:p14="http://schemas.microsoft.com/office/powerpoint/2010/main" val="2670460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17357 -0.24167 " pathEditMode="relative" rAng="0" ptsTypes="AA">
                                      <p:cBhvr>
                                        <p:cTn id="6" dur="2000" fill="hold"/>
                                        <p:tgtEl>
                                          <p:spTgt spid="1077"/>
                                        </p:tgtEl>
                                        <p:attrNameLst>
                                          <p:attrName>ppt_x</p:attrName>
                                          <p:attrName>ppt_y</p:attrName>
                                        </p:attrNameLst>
                                      </p:cBhvr>
                                      <p:rCtr x="8672" y="-12083"/>
                                    </p:animMotion>
                                  </p:childTnLst>
                                </p:cTn>
                              </p:par>
                              <p:par>
                                <p:cTn id="7" presetID="42" presetClass="path" presetSubtype="0" accel="50000" decel="50000" fill="hold" nodeType="withEffect">
                                  <p:stCondLst>
                                    <p:cond delay="0"/>
                                  </p:stCondLst>
                                  <p:childTnLst>
                                    <p:animMotion origin="layout" path="M -3.75E-6 7.40741E-7 L -0.00364 -0.22778 " pathEditMode="relative" rAng="0" ptsTypes="AA">
                                      <p:cBhvr>
                                        <p:cTn id="8" dur="2000" fill="hold"/>
                                        <p:tgtEl>
                                          <p:spTgt spid="1078"/>
                                        </p:tgtEl>
                                        <p:attrNameLst>
                                          <p:attrName>ppt_x</p:attrName>
                                          <p:attrName>ppt_y</p:attrName>
                                        </p:attrNameLst>
                                      </p:cBhvr>
                                      <p:rCtr x="-182" y="-11389"/>
                                    </p:animMotion>
                                  </p:childTnLst>
                                </p:cTn>
                              </p:par>
                              <p:par>
                                <p:cTn id="9" presetID="42" presetClass="path" presetSubtype="0" accel="50000" decel="50000" fill="hold" nodeType="withEffect">
                                  <p:stCondLst>
                                    <p:cond delay="0"/>
                                  </p:stCondLst>
                                  <p:childTnLst>
                                    <p:animMotion origin="layout" path="M 3.75E-6 4.07407E-6 L -0.17956 -0.24422 " pathEditMode="relative" rAng="0" ptsTypes="AA">
                                      <p:cBhvr>
                                        <p:cTn id="10" dur="2000" fill="hold"/>
                                        <p:tgtEl>
                                          <p:spTgt spid="1079"/>
                                        </p:tgtEl>
                                        <p:attrNameLst>
                                          <p:attrName>ppt_x</p:attrName>
                                          <p:attrName>ppt_y</p:attrName>
                                        </p:attrNameLst>
                                      </p:cBhvr>
                                      <p:rCtr x="-8984" y="-1222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1077"/>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1078"/>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79"/>
                                        </p:tgtEl>
                                        <p:attrNameLst>
                                          <p:attrName>style.visibility</p:attrName>
                                        </p:attrNameLst>
                                      </p:cBhvr>
                                      <p:to>
                                        <p:strVal val="hidden"/>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2.22222E-6 L 0.25469 -0.00023 " pathEditMode="relative" rAng="0" ptsTypes="AA">
                                      <p:cBhvr>
                                        <p:cTn id="28" dur="2000" fill="hold"/>
                                        <p:tgtEl>
                                          <p:spTgt spid="1083"/>
                                        </p:tgtEl>
                                        <p:attrNameLst>
                                          <p:attrName>ppt_x</p:attrName>
                                          <p:attrName>ppt_y</p:attrName>
                                        </p:attrNameLst>
                                      </p:cBhvr>
                                      <p:rCtr x="12734" y="-23"/>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108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2.70833E-6 2.22222E-6 L -0.24349 -0.00209 " pathEditMode="relative" rAng="0" ptsTypes="AA">
                                      <p:cBhvr>
                                        <p:cTn id="39" dur="2000" fill="hold"/>
                                        <p:tgtEl>
                                          <p:spTgt spid="11"/>
                                        </p:tgtEl>
                                        <p:attrNameLst>
                                          <p:attrName>ppt_x</p:attrName>
                                          <p:attrName>ppt_y</p:attrName>
                                        </p:attrNameLst>
                                      </p:cBhvr>
                                      <p:rCtr x="-12174" y="-116"/>
                                    </p:animMotion>
                                  </p:childTnLst>
                                </p:cTn>
                              </p:par>
                            </p:childTnLst>
                          </p:cTn>
                        </p:par>
                        <p:par>
                          <p:cTn id="40" fill="hold">
                            <p:stCondLst>
                              <p:cond delay="2000"/>
                            </p:stCondLst>
                            <p:childTnLst>
                              <p:par>
                                <p:cTn id="41" presetID="1" presetClass="exit" presetSubtype="0" fill="hold" nodeType="after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77556E-17 -4.44444E-6 L 0.20885 0.45325 " pathEditMode="relative" rAng="0" ptsTypes="AA">
                                      <p:cBhvr>
                                        <p:cTn id="57" dur="2000" fill="hold"/>
                                        <p:tgtEl>
                                          <p:spTgt spid="1030"/>
                                        </p:tgtEl>
                                        <p:attrNameLst>
                                          <p:attrName>ppt_x</p:attrName>
                                          <p:attrName>ppt_y</p:attrName>
                                        </p:attrNameLst>
                                      </p:cBhvr>
                                      <p:rCtr x="10443" y="22662"/>
                                    </p:animMotion>
                                  </p:childTnLst>
                                </p:cTn>
                              </p:par>
                              <p:par>
                                <p:cTn id="58" presetID="42" presetClass="path" presetSubtype="0" accel="50000" decel="50000" fill="hold" nodeType="withEffect">
                                  <p:stCondLst>
                                    <p:cond delay="0"/>
                                  </p:stCondLst>
                                  <p:childTnLst>
                                    <p:animMotion origin="layout" path="M 4.16667E-7 -4.44444E-6 L 0.40339 0.45811 " pathEditMode="relative" rAng="0" ptsTypes="AA">
                                      <p:cBhvr>
                                        <p:cTn id="59" dur="2000" fill="hold"/>
                                        <p:tgtEl>
                                          <p:spTgt spid="77"/>
                                        </p:tgtEl>
                                        <p:attrNameLst>
                                          <p:attrName>ppt_x</p:attrName>
                                          <p:attrName>ppt_y</p:attrName>
                                        </p:attrNameLst>
                                      </p:cBhvr>
                                      <p:rCtr x="20169" y="22894"/>
                                    </p:animMotion>
                                  </p:childTnLst>
                                </p:cTn>
                              </p:par>
                              <p:par>
                                <p:cTn id="60" presetID="42" presetClass="path" presetSubtype="0" accel="50000" decel="50000" fill="hold" nodeType="withEffect">
                                  <p:stCondLst>
                                    <p:cond delay="0"/>
                                  </p:stCondLst>
                                  <p:childTnLst>
                                    <p:animMotion origin="layout" path="M -2.08333E-7 -4.44444E-6 L 0.59492 0.45625 " pathEditMode="relative" rAng="0" ptsTypes="AA">
                                      <p:cBhvr>
                                        <p:cTn id="61" dur="2000" fill="hold"/>
                                        <p:tgtEl>
                                          <p:spTgt spid="78"/>
                                        </p:tgtEl>
                                        <p:attrNameLst>
                                          <p:attrName>ppt_x</p:attrName>
                                          <p:attrName>ppt_y</p:attrName>
                                        </p:attrNameLst>
                                      </p:cBhvr>
                                      <p:rCtr x="29740" y="22801"/>
                                    </p:animMotion>
                                  </p:childTnLst>
                                </p:cTn>
                              </p:par>
                            </p:childTnLst>
                          </p:cTn>
                        </p:par>
                        <p:par>
                          <p:cTn id="62" fill="hold">
                            <p:stCondLst>
                              <p:cond delay="2000"/>
                            </p:stCondLst>
                            <p:childTnLst>
                              <p:par>
                                <p:cTn id="63" presetID="32" presetClass="emph" presetSubtype="0" fill="hold" nodeType="afterEffect">
                                  <p:stCondLst>
                                    <p:cond delay="0"/>
                                  </p:stCondLst>
                                  <p:childTnLst>
                                    <p:animRot by="120000">
                                      <p:cBhvr>
                                        <p:cTn id="64" dur="100" fill="hold">
                                          <p:stCondLst>
                                            <p:cond delay="0"/>
                                          </p:stCondLst>
                                        </p:cTn>
                                        <p:tgtEl>
                                          <p:spTgt spid="1030"/>
                                        </p:tgtEl>
                                        <p:attrNameLst>
                                          <p:attrName>r</p:attrName>
                                        </p:attrNameLst>
                                      </p:cBhvr>
                                    </p:animRot>
                                    <p:animRot by="-240000">
                                      <p:cBhvr>
                                        <p:cTn id="65" dur="200" fill="hold">
                                          <p:stCondLst>
                                            <p:cond delay="200"/>
                                          </p:stCondLst>
                                        </p:cTn>
                                        <p:tgtEl>
                                          <p:spTgt spid="1030"/>
                                        </p:tgtEl>
                                        <p:attrNameLst>
                                          <p:attrName>r</p:attrName>
                                        </p:attrNameLst>
                                      </p:cBhvr>
                                    </p:animRot>
                                    <p:animRot by="240000">
                                      <p:cBhvr>
                                        <p:cTn id="66" dur="200" fill="hold">
                                          <p:stCondLst>
                                            <p:cond delay="400"/>
                                          </p:stCondLst>
                                        </p:cTn>
                                        <p:tgtEl>
                                          <p:spTgt spid="1030"/>
                                        </p:tgtEl>
                                        <p:attrNameLst>
                                          <p:attrName>r</p:attrName>
                                        </p:attrNameLst>
                                      </p:cBhvr>
                                    </p:animRot>
                                    <p:animRot by="-240000">
                                      <p:cBhvr>
                                        <p:cTn id="67" dur="200" fill="hold">
                                          <p:stCondLst>
                                            <p:cond delay="600"/>
                                          </p:stCondLst>
                                        </p:cTn>
                                        <p:tgtEl>
                                          <p:spTgt spid="1030"/>
                                        </p:tgtEl>
                                        <p:attrNameLst>
                                          <p:attrName>r</p:attrName>
                                        </p:attrNameLst>
                                      </p:cBhvr>
                                    </p:animRot>
                                    <p:animRot by="120000">
                                      <p:cBhvr>
                                        <p:cTn id="68" dur="200" fill="hold">
                                          <p:stCondLst>
                                            <p:cond delay="800"/>
                                          </p:stCondLst>
                                        </p:cTn>
                                        <p:tgtEl>
                                          <p:spTgt spid="1030"/>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77"/>
                                        </p:tgtEl>
                                        <p:attrNameLst>
                                          <p:attrName>r</p:attrName>
                                        </p:attrNameLst>
                                      </p:cBhvr>
                                    </p:animRot>
                                    <p:animRot by="-240000">
                                      <p:cBhvr>
                                        <p:cTn id="71" dur="200" fill="hold">
                                          <p:stCondLst>
                                            <p:cond delay="200"/>
                                          </p:stCondLst>
                                        </p:cTn>
                                        <p:tgtEl>
                                          <p:spTgt spid="77"/>
                                        </p:tgtEl>
                                        <p:attrNameLst>
                                          <p:attrName>r</p:attrName>
                                        </p:attrNameLst>
                                      </p:cBhvr>
                                    </p:animRot>
                                    <p:animRot by="240000">
                                      <p:cBhvr>
                                        <p:cTn id="72" dur="200" fill="hold">
                                          <p:stCondLst>
                                            <p:cond delay="400"/>
                                          </p:stCondLst>
                                        </p:cTn>
                                        <p:tgtEl>
                                          <p:spTgt spid="77"/>
                                        </p:tgtEl>
                                        <p:attrNameLst>
                                          <p:attrName>r</p:attrName>
                                        </p:attrNameLst>
                                      </p:cBhvr>
                                    </p:animRot>
                                    <p:animRot by="-240000">
                                      <p:cBhvr>
                                        <p:cTn id="73" dur="200" fill="hold">
                                          <p:stCondLst>
                                            <p:cond delay="600"/>
                                          </p:stCondLst>
                                        </p:cTn>
                                        <p:tgtEl>
                                          <p:spTgt spid="77"/>
                                        </p:tgtEl>
                                        <p:attrNameLst>
                                          <p:attrName>r</p:attrName>
                                        </p:attrNameLst>
                                      </p:cBhvr>
                                    </p:animRot>
                                    <p:animRot by="120000">
                                      <p:cBhvr>
                                        <p:cTn id="74" dur="200" fill="hold">
                                          <p:stCondLst>
                                            <p:cond delay="800"/>
                                          </p:stCondLst>
                                        </p:cTn>
                                        <p:tgtEl>
                                          <p:spTgt spid="77"/>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78"/>
                                        </p:tgtEl>
                                        <p:attrNameLst>
                                          <p:attrName>r</p:attrName>
                                        </p:attrNameLst>
                                      </p:cBhvr>
                                    </p:animRot>
                                    <p:animRot by="-240000">
                                      <p:cBhvr>
                                        <p:cTn id="77" dur="200" fill="hold">
                                          <p:stCondLst>
                                            <p:cond delay="200"/>
                                          </p:stCondLst>
                                        </p:cTn>
                                        <p:tgtEl>
                                          <p:spTgt spid="78"/>
                                        </p:tgtEl>
                                        <p:attrNameLst>
                                          <p:attrName>r</p:attrName>
                                        </p:attrNameLst>
                                      </p:cBhvr>
                                    </p:animRot>
                                    <p:animRot by="240000">
                                      <p:cBhvr>
                                        <p:cTn id="78" dur="200" fill="hold">
                                          <p:stCondLst>
                                            <p:cond delay="400"/>
                                          </p:stCondLst>
                                        </p:cTn>
                                        <p:tgtEl>
                                          <p:spTgt spid="78"/>
                                        </p:tgtEl>
                                        <p:attrNameLst>
                                          <p:attrName>r</p:attrName>
                                        </p:attrNameLst>
                                      </p:cBhvr>
                                    </p:animRot>
                                    <p:animRot by="-240000">
                                      <p:cBhvr>
                                        <p:cTn id="79" dur="200" fill="hold">
                                          <p:stCondLst>
                                            <p:cond delay="600"/>
                                          </p:stCondLst>
                                        </p:cTn>
                                        <p:tgtEl>
                                          <p:spTgt spid="78"/>
                                        </p:tgtEl>
                                        <p:attrNameLst>
                                          <p:attrName>r</p:attrName>
                                        </p:attrNameLst>
                                      </p:cBhvr>
                                    </p:animRot>
                                    <p:animRot by="120000">
                                      <p:cBhvr>
                                        <p:cTn id="80" dur="200" fill="hold">
                                          <p:stCondLst>
                                            <p:cond delay="800"/>
                                          </p:stCondLst>
                                        </p:cTn>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High Level Design</a:t>
            </a:r>
            <a:endParaRPr lang="ko-KR" altLang="en-US" dirty="0"/>
          </a:p>
        </p:txBody>
      </p:sp>
      <p:sp>
        <p:nvSpPr>
          <p:cNvPr id="3" name="내용 개체 틀 2"/>
          <p:cNvSpPr>
            <a:spLocks noGrp="1"/>
          </p:cNvSpPr>
          <p:nvPr>
            <p:ph idx="1"/>
          </p:nvPr>
        </p:nvSpPr>
        <p:spPr/>
        <p:txBody>
          <a:bodyPr/>
          <a:lstStyle/>
          <a:p>
            <a:r>
              <a:rPr lang="en-US" altLang="ko-KR" dirty="0"/>
              <a:t>Scenario</a:t>
            </a:r>
            <a:endParaRPr lang="ko-KR" altLang="en-US" dirty="0"/>
          </a:p>
        </p:txBody>
      </p:sp>
      <p:grpSp>
        <p:nvGrpSpPr>
          <p:cNvPr id="1033" name="그룹 1032"/>
          <p:cNvGrpSpPr/>
          <p:nvPr/>
        </p:nvGrpSpPr>
        <p:grpSpPr>
          <a:xfrm>
            <a:off x="1084829" y="1556792"/>
            <a:ext cx="1834450" cy="1755476"/>
            <a:chOff x="861202" y="2844470"/>
            <a:chExt cx="1834450" cy="1755476"/>
          </a:xfrm>
        </p:grpSpPr>
        <p:pic>
          <p:nvPicPr>
            <p:cNvPr id="1028"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524" y="2844470"/>
              <a:ext cx="1152128"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ser에 대한 이미지 검색결과"/>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202" y="3344648"/>
              <a:ext cx="780930" cy="780930"/>
            </a:xfrm>
            <a:prstGeom prst="rect">
              <a:avLst/>
            </a:prstGeom>
            <a:noFill/>
          </p:spPr>
        </p:pic>
        <p:sp>
          <p:nvSpPr>
            <p:cNvPr id="12" name="직사각형 11"/>
            <p:cNvSpPr/>
            <p:nvPr/>
          </p:nvSpPr>
          <p:spPr>
            <a:xfrm>
              <a:off x="1303338" y="4230614"/>
              <a:ext cx="816250" cy="369332"/>
            </a:xfrm>
            <a:prstGeom prst="rect">
              <a:avLst/>
            </a:prstGeom>
          </p:spPr>
          <p:txBody>
            <a:bodyPr wrap="none">
              <a:spAutoFit/>
            </a:bodyPr>
            <a:lstStyle/>
            <a:p>
              <a:pPr algn="ctr"/>
              <a:r>
                <a:rPr lang="en-US" altLang="ko-KR" b="1" dirty="0"/>
                <a:t>Client</a:t>
              </a:r>
              <a:endParaRPr lang="ko-KR" altLang="en-US" b="1" dirty="0"/>
            </a:p>
          </p:txBody>
        </p:sp>
      </p:grpSp>
      <p:cxnSp>
        <p:nvCxnSpPr>
          <p:cNvPr id="27" name="직선 연결선 26"/>
          <p:cNvCxnSpPr>
            <a:stCxn id="51" idx="1"/>
            <a:endCxn id="1028" idx="3"/>
          </p:cNvCxnSpPr>
          <p:nvPr/>
        </p:nvCxnSpPr>
        <p:spPr>
          <a:xfrm flipH="1" flipV="1">
            <a:off x="2919279" y="2132856"/>
            <a:ext cx="3622652" cy="15916"/>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grpSp>
        <p:nvGrpSpPr>
          <p:cNvPr id="1029" name="그룹 1028"/>
          <p:cNvGrpSpPr/>
          <p:nvPr/>
        </p:nvGrpSpPr>
        <p:grpSpPr>
          <a:xfrm>
            <a:off x="4340199" y="4670414"/>
            <a:ext cx="1752318" cy="1781036"/>
            <a:chOff x="4184792" y="4702810"/>
            <a:chExt cx="1752318" cy="1781036"/>
          </a:xfrm>
        </p:grpSpPr>
        <p:pic>
          <p:nvPicPr>
            <p:cNvPr id="13"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6180" y="5360689"/>
              <a:ext cx="780930" cy="780930"/>
            </a:xfrm>
            <a:prstGeom prst="rect">
              <a:avLst/>
            </a:prstGeom>
            <a:noFill/>
          </p:spPr>
        </p:pic>
        <p:pic>
          <p:nvPicPr>
            <p:cNvPr id="18"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4792" y="4702810"/>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48" name="직사각형 47"/>
            <p:cNvSpPr/>
            <p:nvPr/>
          </p:nvSpPr>
          <p:spPr>
            <a:xfrm>
              <a:off x="4298742" y="6114514"/>
              <a:ext cx="1324850" cy="369332"/>
            </a:xfrm>
            <a:prstGeom prst="rect">
              <a:avLst/>
            </a:prstGeom>
          </p:spPr>
          <p:txBody>
            <a:bodyPr wrap="none">
              <a:spAutoFit/>
            </a:bodyPr>
            <a:lstStyle/>
            <a:p>
              <a:pPr algn="ctr"/>
              <a:r>
                <a:rPr lang="en-US" altLang="ko-KR" b="1" dirty="0"/>
                <a:t>Provider 1</a:t>
              </a:r>
              <a:endParaRPr lang="ko-KR" altLang="en-US" b="1" dirty="0"/>
            </a:p>
          </p:txBody>
        </p:sp>
      </p:grpSp>
      <p:grpSp>
        <p:nvGrpSpPr>
          <p:cNvPr id="1031" name="그룹 1030"/>
          <p:cNvGrpSpPr/>
          <p:nvPr/>
        </p:nvGrpSpPr>
        <p:grpSpPr>
          <a:xfrm>
            <a:off x="6708175" y="4673126"/>
            <a:ext cx="1753914" cy="1760504"/>
            <a:chOff x="9058757" y="2795252"/>
            <a:chExt cx="1753914" cy="1760504"/>
          </a:xfrm>
        </p:grpSpPr>
        <p:pic>
          <p:nvPicPr>
            <p:cNvPr id="14"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1741" y="3441741"/>
              <a:ext cx="780930" cy="780930"/>
            </a:xfrm>
            <a:prstGeom prst="rect">
              <a:avLst/>
            </a:prstGeom>
            <a:noFill/>
          </p:spPr>
        </p:pic>
        <p:pic>
          <p:nvPicPr>
            <p:cNvPr id="17"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757" y="2795252"/>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49" name="직사각형 48"/>
            <p:cNvSpPr/>
            <p:nvPr/>
          </p:nvSpPr>
          <p:spPr>
            <a:xfrm>
              <a:off x="9174303" y="4186424"/>
              <a:ext cx="1324850" cy="369332"/>
            </a:xfrm>
            <a:prstGeom prst="rect">
              <a:avLst/>
            </a:prstGeom>
          </p:spPr>
          <p:txBody>
            <a:bodyPr wrap="none">
              <a:spAutoFit/>
            </a:bodyPr>
            <a:lstStyle/>
            <a:p>
              <a:pPr algn="ctr"/>
              <a:r>
                <a:rPr lang="en-US" altLang="ko-KR" b="1" dirty="0"/>
                <a:t>Provider 2</a:t>
              </a:r>
              <a:endParaRPr lang="ko-KR" altLang="en-US" b="1" dirty="0"/>
            </a:p>
          </p:txBody>
        </p:sp>
      </p:grpSp>
      <p:pic>
        <p:nvPicPr>
          <p:cNvPr id="51" name="Picture 2" descr="data base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1931" y="1452671"/>
            <a:ext cx="1392202" cy="1392202"/>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그룹 72"/>
          <p:cNvGrpSpPr/>
          <p:nvPr/>
        </p:nvGrpSpPr>
        <p:grpSpPr>
          <a:xfrm>
            <a:off x="9043170" y="4670414"/>
            <a:ext cx="1753914" cy="1760504"/>
            <a:chOff x="9058757" y="2795252"/>
            <a:chExt cx="1753914" cy="1760504"/>
          </a:xfrm>
        </p:grpSpPr>
        <p:pic>
          <p:nvPicPr>
            <p:cNvPr id="74" name="Picture 2" descr="user에 대한 이미지 검색결과"/>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1741" y="3441741"/>
              <a:ext cx="780930" cy="780930"/>
            </a:xfrm>
            <a:prstGeom prst="rect">
              <a:avLst/>
            </a:prstGeom>
            <a:noFill/>
          </p:spPr>
        </p:pic>
        <p:pic>
          <p:nvPicPr>
            <p:cNvPr id="75" name="Picture 4" descr="web ui icon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8757" y="2795252"/>
              <a:ext cx="1152128" cy="1152128"/>
            </a:xfrm>
            <a:prstGeom prst="rect">
              <a:avLst/>
            </a:prstGeom>
            <a:noFill/>
            <a:extLst>
              <a:ext uri="{909E8E84-426E-40DD-AFC4-6F175D3DCCD1}">
                <a14:hiddenFill xmlns:a14="http://schemas.microsoft.com/office/drawing/2010/main">
                  <a:solidFill>
                    <a:srgbClr val="FFFFFF"/>
                  </a:solidFill>
                </a14:hiddenFill>
              </a:ext>
            </a:extLst>
          </p:spPr>
        </p:pic>
        <p:sp>
          <p:nvSpPr>
            <p:cNvPr id="76" name="직사각형 75"/>
            <p:cNvSpPr/>
            <p:nvPr/>
          </p:nvSpPr>
          <p:spPr>
            <a:xfrm>
              <a:off x="9174303" y="4186424"/>
              <a:ext cx="1324850" cy="369332"/>
            </a:xfrm>
            <a:prstGeom prst="rect">
              <a:avLst/>
            </a:prstGeom>
          </p:spPr>
          <p:txBody>
            <a:bodyPr wrap="none">
              <a:spAutoFit/>
            </a:bodyPr>
            <a:lstStyle/>
            <a:p>
              <a:pPr algn="ctr"/>
              <a:r>
                <a:rPr lang="en-US" altLang="ko-KR" b="1" dirty="0"/>
                <a:t>Provider 3</a:t>
              </a:r>
              <a:endParaRPr lang="ko-KR" altLang="en-US" b="1" dirty="0"/>
            </a:p>
          </p:txBody>
        </p:sp>
      </p:grpSp>
      <p:cxnSp>
        <p:nvCxnSpPr>
          <p:cNvPr id="80" name="직선 연결선 79"/>
          <p:cNvCxnSpPr>
            <a:stCxn id="51" idx="2"/>
            <a:endCxn id="18" idx="0"/>
          </p:cNvCxnSpPr>
          <p:nvPr/>
        </p:nvCxnSpPr>
        <p:spPr>
          <a:xfrm flipH="1">
            <a:off x="4916263" y="2844873"/>
            <a:ext cx="2321769" cy="1825541"/>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3" name="직선 연결선 82"/>
          <p:cNvCxnSpPr>
            <a:stCxn id="51" idx="2"/>
            <a:endCxn id="17" idx="0"/>
          </p:cNvCxnSpPr>
          <p:nvPr/>
        </p:nvCxnSpPr>
        <p:spPr>
          <a:xfrm>
            <a:off x="7238032" y="2844873"/>
            <a:ext cx="46207" cy="1828253"/>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6" name="직선 연결선 85"/>
          <p:cNvCxnSpPr>
            <a:stCxn id="51" idx="2"/>
            <a:endCxn id="75" idx="0"/>
          </p:cNvCxnSpPr>
          <p:nvPr/>
        </p:nvCxnSpPr>
        <p:spPr>
          <a:xfrm>
            <a:off x="7238032" y="2844873"/>
            <a:ext cx="2381202" cy="1825541"/>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89" name="직선 연결선 88"/>
          <p:cNvCxnSpPr>
            <a:stCxn id="1028" idx="3"/>
            <a:endCxn id="18" idx="0"/>
          </p:cNvCxnSpPr>
          <p:nvPr/>
        </p:nvCxnSpPr>
        <p:spPr>
          <a:xfrm>
            <a:off x="2919279" y="2132856"/>
            <a:ext cx="1996984" cy="2537558"/>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94" name="직선 연결선 93"/>
          <p:cNvCxnSpPr>
            <a:stCxn id="1028" idx="3"/>
            <a:endCxn id="17" idx="0"/>
          </p:cNvCxnSpPr>
          <p:nvPr/>
        </p:nvCxnSpPr>
        <p:spPr>
          <a:xfrm>
            <a:off x="2919279" y="2132856"/>
            <a:ext cx="4364960" cy="2540270"/>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97" name="직선 연결선 96"/>
          <p:cNvCxnSpPr>
            <a:stCxn id="1028" idx="3"/>
            <a:endCxn id="75" idx="0"/>
          </p:cNvCxnSpPr>
          <p:nvPr/>
        </p:nvCxnSpPr>
        <p:spPr>
          <a:xfrm>
            <a:off x="2919279" y="2132856"/>
            <a:ext cx="6699955" cy="2537558"/>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pic>
        <p:nvPicPr>
          <p:cNvPr id="100" name="그림 99"/>
          <p:cNvPicPr>
            <a:picLocks noChangeAspect="1"/>
          </p:cNvPicPr>
          <p:nvPr/>
        </p:nvPicPr>
        <p:blipFill>
          <a:blip r:embed="rId6">
            <a:duotone>
              <a:schemeClr val="accent1">
                <a:shade val="45000"/>
                <a:satMod val="135000"/>
              </a:schemeClr>
              <a:prstClr val="white"/>
            </a:duotone>
          </a:blip>
          <a:stretch>
            <a:fillRect/>
          </a:stretch>
        </p:blipFill>
        <p:spPr>
          <a:xfrm>
            <a:off x="2150766" y="1747959"/>
            <a:ext cx="384897" cy="384897"/>
          </a:xfrm>
          <a:prstGeom prst="rect">
            <a:avLst/>
          </a:prstGeom>
        </p:spPr>
      </p:pic>
      <p:pic>
        <p:nvPicPr>
          <p:cNvPr id="101" name="그림 100"/>
          <p:cNvPicPr>
            <a:picLocks noChangeAspect="1"/>
          </p:cNvPicPr>
          <p:nvPr/>
        </p:nvPicPr>
        <p:blipFill>
          <a:blip r:embed="rId6">
            <a:duotone>
              <a:schemeClr val="accent1">
                <a:shade val="45000"/>
                <a:satMod val="135000"/>
              </a:schemeClr>
              <a:prstClr val="white"/>
            </a:duotone>
          </a:blip>
          <a:stretch>
            <a:fillRect/>
          </a:stretch>
        </p:blipFill>
        <p:spPr>
          <a:xfrm>
            <a:off x="2150765" y="1747958"/>
            <a:ext cx="384897" cy="384897"/>
          </a:xfrm>
          <a:prstGeom prst="rect">
            <a:avLst/>
          </a:prstGeom>
        </p:spPr>
      </p:pic>
      <p:pic>
        <p:nvPicPr>
          <p:cNvPr id="102" name="그림 101"/>
          <p:cNvPicPr>
            <a:picLocks noChangeAspect="1"/>
          </p:cNvPicPr>
          <p:nvPr/>
        </p:nvPicPr>
        <p:blipFill>
          <a:blip r:embed="rId6">
            <a:duotone>
              <a:schemeClr val="accent1">
                <a:shade val="45000"/>
                <a:satMod val="135000"/>
              </a:schemeClr>
              <a:prstClr val="white"/>
            </a:duotone>
          </a:blip>
          <a:stretch>
            <a:fillRect/>
          </a:stretch>
        </p:blipFill>
        <p:spPr>
          <a:xfrm>
            <a:off x="2152372" y="1751577"/>
            <a:ext cx="384897" cy="384897"/>
          </a:xfrm>
          <a:prstGeom prst="rect">
            <a:avLst/>
          </a:prstGeom>
        </p:spPr>
      </p:pic>
      <p:sp>
        <p:nvSpPr>
          <p:cNvPr id="103" name="TextBox 102"/>
          <p:cNvSpPr txBox="1"/>
          <p:nvPr/>
        </p:nvSpPr>
        <p:spPr>
          <a:xfrm>
            <a:off x="8184232" y="1556791"/>
            <a:ext cx="2488522" cy="738664"/>
          </a:xfrm>
          <a:prstGeom prst="rect">
            <a:avLst/>
          </a:prstGeom>
          <a:noFill/>
        </p:spPr>
        <p:txBody>
          <a:bodyPr wrap="square" rtlCol="0">
            <a:spAutoFit/>
          </a:bodyPr>
          <a:lstStyle/>
          <a:p>
            <a:r>
              <a:rPr lang="en-US" altLang="ko-KR" sz="1400" dirty="0"/>
              <a:t>Provider 1 : Address</a:t>
            </a:r>
          </a:p>
          <a:p>
            <a:r>
              <a:rPr lang="en-US" altLang="ko-KR" sz="1400" dirty="0"/>
              <a:t>Provider 2 : Address</a:t>
            </a:r>
          </a:p>
          <a:p>
            <a:r>
              <a:rPr lang="en-US" altLang="ko-KR" sz="1400" dirty="0"/>
              <a:t>Provider 3 : Address</a:t>
            </a:r>
            <a:endParaRPr lang="ko-KR" altLang="en-US" sz="1400" dirty="0"/>
          </a:p>
        </p:txBody>
      </p:sp>
      <p:sp>
        <p:nvSpPr>
          <p:cNvPr id="104" name="TextBox 103"/>
          <p:cNvSpPr txBox="1"/>
          <p:nvPr/>
        </p:nvSpPr>
        <p:spPr>
          <a:xfrm>
            <a:off x="8187949" y="2214079"/>
            <a:ext cx="2367284" cy="307777"/>
          </a:xfrm>
          <a:prstGeom prst="rect">
            <a:avLst/>
          </a:prstGeom>
          <a:noFill/>
        </p:spPr>
        <p:txBody>
          <a:bodyPr wrap="square" rtlCol="0">
            <a:spAutoFit/>
          </a:bodyPr>
          <a:lstStyle/>
          <a:p>
            <a:r>
              <a:rPr lang="en-US" altLang="ko-KR" sz="1400" dirty="0"/>
              <a:t>Client : Docker Image URL</a:t>
            </a:r>
          </a:p>
        </p:txBody>
      </p:sp>
      <p:pic>
        <p:nvPicPr>
          <p:cNvPr id="4" name="Picture 2" descr="관련 이미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3401" y="4869890"/>
            <a:ext cx="480709" cy="480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관련 이미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6392" y="4871664"/>
            <a:ext cx="480709" cy="480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관련 이미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81596" y="4869890"/>
            <a:ext cx="480709" cy="48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967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11111E-6 L -0.21041 -0.4537 " pathEditMode="relative" rAng="0" ptsTypes="AA">
                                      <p:cBhvr>
                                        <p:cTn id="6" dur="2000" fill="hold"/>
                                        <p:tgtEl>
                                          <p:spTgt spid="4"/>
                                        </p:tgtEl>
                                        <p:attrNameLst>
                                          <p:attrName>ppt_x</p:attrName>
                                          <p:attrName>ppt_y</p:attrName>
                                        </p:attrNameLst>
                                      </p:cBhvr>
                                      <p:rCtr x="-10560" y="-22269"/>
                                    </p:animMotion>
                                  </p:childTnLst>
                                </p:cTn>
                              </p:par>
                              <p:par>
                                <p:cTn id="7" presetID="42" presetClass="path" presetSubtype="0" accel="50000" decel="50000" fill="hold" nodeType="withEffect">
                                  <p:stCondLst>
                                    <p:cond delay="0"/>
                                  </p:stCondLst>
                                  <p:childTnLst>
                                    <p:animMotion origin="layout" path="M 3.75E-6 -3.7037E-7 L -0.40508 -0.45394 " pathEditMode="relative" rAng="0" ptsTypes="AA">
                                      <p:cBhvr>
                                        <p:cTn id="8" dur="2000" fill="hold"/>
                                        <p:tgtEl>
                                          <p:spTgt spid="41"/>
                                        </p:tgtEl>
                                        <p:attrNameLst>
                                          <p:attrName>ppt_x</p:attrName>
                                          <p:attrName>ppt_y</p:attrName>
                                        </p:attrNameLst>
                                      </p:cBhvr>
                                      <p:rCtr x="-20065" y="-22269"/>
                                    </p:animMotion>
                                  </p:childTnLst>
                                </p:cTn>
                              </p:par>
                              <p:par>
                                <p:cTn id="9" presetID="42" presetClass="path" presetSubtype="0" accel="50000" decel="50000" fill="hold" nodeType="withEffect">
                                  <p:stCondLst>
                                    <p:cond delay="0"/>
                                  </p:stCondLst>
                                  <p:childTnLst>
                                    <p:animMotion origin="layout" path="M -2.70833E-6 1.11111E-6 L -0.59661 -0.4537 " pathEditMode="relative" rAng="0" ptsTypes="AA">
                                      <p:cBhvr>
                                        <p:cTn id="10" dur="2000" fill="hold"/>
                                        <p:tgtEl>
                                          <p:spTgt spid="42"/>
                                        </p:tgtEl>
                                        <p:attrNameLst>
                                          <p:attrName>ppt_x</p:attrName>
                                          <p:attrName>ppt_y</p:attrName>
                                        </p:attrNameLst>
                                      </p:cBhvr>
                                      <p:rCtr x="-29857" y="-22269"/>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4"/>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nodeType="afterEffect">
                                  <p:stCondLst>
                                    <p:cond delay="0"/>
                                  </p:stCondLst>
                                  <p:childTnLst>
                                    <p:animMotion origin="layout" path="M 2.5E-6 -3.7037E-7 L 0.2108 0.45417 " pathEditMode="relative" rAng="0" ptsTypes="AA">
                                      <p:cBhvr>
                                        <p:cTn id="28" dur="2000" fill="hold"/>
                                        <p:tgtEl>
                                          <p:spTgt spid="100"/>
                                        </p:tgtEl>
                                        <p:attrNameLst>
                                          <p:attrName>ppt_x</p:attrName>
                                          <p:attrName>ppt_y</p:attrName>
                                        </p:attrNameLst>
                                      </p:cBhvr>
                                      <p:rCtr x="10534" y="22708"/>
                                    </p:animMotion>
                                  </p:childTnLst>
                                </p:cTn>
                              </p:par>
                              <p:par>
                                <p:cTn id="29" presetID="42" presetClass="path" presetSubtype="0" accel="50000" decel="50000" fill="hold" nodeType="withEffect">
                                  <p:stCondLst>
                                    <p:cond delay="0"/>
                                  </p:stCondLst>
                                  <p:childTnLst>
                                    <p:animMotion origin="layout" path="M 2.5E-6 -3.7037E-7 L 0.40521 0.45532 " pathEditMode="relative" rAng="0" ptsTypes="AA">
                                      <p:cBhvr>
                                        <p:cTn id="30" dur="2000" fill="hold"/>
                                        <p:tgtEl>
                                          <p:spTgt spid="101"/>
                                        </p:tgtEl>
                                        <p:attrNameLst>
                                          <p:attrName>ppt_x</p:attrName>
                                          <p:attrName>ppt_y</p:attrName>
                                        </p:attrNameLst>
                                      </p:cBhvr>
                                      <p:rCtr x="20260" y="22755"/>
                                    </p:animMotion>
                                  </p:childTnLst>
                                </p:cTn>
                              </p:par>
                              <p:par>
                                <p:cTn id="31" presetID="42" presetClass="path" presetSubtype="0" accel="50000" decel="50000" fill="hold" nodeType="withEffect">
                                  <p:stCondLst>
                                    <p:cond delay="0"/>
                                  </p:stCondLst>
                                  <p:childTnLst>
                                    <p:animMotion origin="layout" path="M 2.29167E-6 -3.33333E-6 L 0.59622 0.45672 " pathEditMode="relative" rAng="0" ptsTypes="AA">
                                      <p:cBhvr>
                                        <p:cTn id="32" dur="2000" fill="hold"/>
                                        <p:tgtEl>
                                          <p:spTgt spid="102"/>
                                        </p:tgtEl>
                                        <p:attrNameLst>
                                          <p:attrName>ppt_x</p:attrName>
                                          <p:attrName>ppt_y</p:attrName>
                                        </p:attrNameLst>
                                      </p:cBhvr>
                                      <p:rCtr x="29805" y="2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System Architecture</a:t>
            </a:r>
            <a:endParaRPr lang="ko-KR" altLang="en-US" dirty="0"/>
          </a:p>
        </p:txBody>
      </p:sp>
      <p:grpSp>
        <p:nvGrpSpPr>
          <p:cNvPr id="50" name="그룹 49"/>
          <p:cNvGrpSpPr/>
          <p:nvPr/>
        </p:nvGrpSpPr>
        <p:grpSpPr>
          <a:xfrm rot="5400000">
            <a:off x="7147622" y="3828473"/>
            <a:ext cx="585728" cy="343518"/>
            <a:chOff x="1912833" y="3501008"/>
            <a:chExt cx="983654" cy="216024"/>
          </a:xfrm>
        </p:grpSpPr>
        <p:cxnSp>
          <p:nvCxnSpPr>
            <p:cNvPr id="43" name="직선 화살표 연결선 42"/>
            <p:cNvCxnSpPr/>
            <p:nvPr/>
          </p:nvCxnSpPr>
          <p:spPr>
            <a:xfrm>
              <a:off x="1912833" y="3501008"/>
              <a:ext cx="983654" cy="0"/>
            </a:xfrm>
            <a:prstGeom prst="straightConnector1">
              <a:avLst/>
            </a:prstGeom>
            <a:ln w="57150">
              <a:solidFill>
                <a:srgbClr val="1FC4CB"/>
              </a:solidFill>
              <a:headEnd type="none"/>
              <a:tailEnd type="triangle"/>
            </a:ln>
          </p:spPr>
          <p:style>
            <a:lnRef idx="1">
              <a:schemeClr val="dk1"/>
            </a:lnRef>
            <a:fillRef idx="0">
              <a:schemeClr val="dk1"/>
            </a:fillRef>
            <a:effectRef idx="0">
              <a:schemeClr val="dk1"/>
            </a:effectRef>
            <a:fontRef idx="minor">
              <a:schemeClr val="tx1"/>
            </a:fontRef>
          </p:style>
        </p:cxnSp>
        <p:cxnSp>
          <p:nvCxnSpPr>
            <p:cNvPr id="44" name="직선 화살표 연결선 43"/>
            <p:cNvCxnSpPr/>
            <p:nvPr/>
          </p:nvCxnSpPr>
          <p:spPr>
            <a:xfrm flipH="1">
              <a:off x="1912833" y="3713421"/>
              <a:ext cx="961445" cy="3611"/>
            </a:xfrm>
            <a:prstGeom prst="straightConnector1">
              <a:avLst/>
            </a:prstGeom>
            <a:ln w="57150">
              <a:solidFill>
                <a:srgbClr val="FE6940"/>
              </a:solidFill>
              <a:headEnd type="none"/>
              <a:tailEnd type="triangle"/>
            </a:ln>
          </p:spPr>
          <p:style>
            <a:lnRef idx="1">
              <a:schemeClr val="dk1"/>
            </a:lnRef>
            <a:fillRef idx="0">
              <a:schemeClr val="dk1"/>
            </a:fillRef>
            <a:effectRef idx="0">
              <a:schemeClr val="dk1"/>
            </a:effectRef>
            <a:fontRef idx="minor">
              <a:schemeClr val="tx1"/>
            </a:fontRef>
          </p:style>
        </p:cxnSp>
      </p:grpSp>
      <p:grpSp>
        <p:nvGrpSpPr>
          <p:cNvPr id="51" name="그룹 50"/>
          <p:cNvGrpSpPr/>
          <p:nvPr/>
        </p:nvGrpSpPr>
        <p:grpSpPr>
          <a:xfrm>
            <a:off x="3071403" y="2205180"/>
            <a:ext cx="983654" cy="216024"/>
            <a:chOff x="9096288" y="3501008"/>
            <a:chExt cx="983654" cy="216024"/>
          </a:xfrm>
        </p:grpSpPr>
        <p:cxnSp>
          <p:nvCxnSpPr>
            <p:cNvPr id="48" name="직선 화살표 연결선 47"/>
            <p:cNvCxnSpPr/>
            <p:nvPr/>
          </p:nvCxnSpPr>
          <p:spPr>
            <a:xfrm>
              <a:off x="9096288" y="3501008"/>
              <a:ext cx="983654" cy="0"/>
            </a:xfrm>
            <a:prstGeom prst="straightConnector1">
              <a:avLst/>
            </a:prstGeom>
            <a:ln w="57150">
              <a:solidFill>
                <a:srgbClr val="1FC4CB"/>
              </a:solidFill>
              <a:headEnd type="none"/>
              <a:tailEnd type="triangle"/>
            </a:ln>
          </p:spPr>
          <p:style>
            <a:lnRef idx="1">
              <a:schemeClr val="dk1"/>
            </a:lnRef>
            <a:fillRef idx="0">
              <a:schemeClr val="dk1"/>
            </a:fillRef>
            <a:effectRef idx="0">
              <a:schemeClr val="dk1"/>
            </a:effectRef>
            <a:fontRef idx="minor">
              <a:schemeClr val="tx1"/>
            </a:fontRef>
          </p:style>
        </p:cxnSp>
        <p:cxnSp>
          <p:nvCxnSpPr>
            <p:cNvPr id="49" name="직선 화살표 연결선 48"/>
            <p:cNvCxnSpPr/>
            <p:nvPr/>
          </p:nvCxnSpPr>
          <p:spPr>
            <a:xfrm flipH="1">
              <a:off x="9096288" y="3713421"/>
              <a:ext cx="961445" cy="3611"/>
            </a:xfrm>
            <a:prstGeom prst="straightConnector1">
              <a:avLst/>
            </a:prstGeom>
            <a:ln w="57150">
              <a:solidFill>
                <a:srgbClr val="FE6940"/>
              </a:solidFill>
              <a:headEnd type="none"/>
              <a:tailEnd type="triangle"/>
            </a:ln>
          </p:spPr>
          <p:style>
            <a:lnRef idx="1">
              <a:schemeClr val="dk1"/>
            </a:lnRef>
            <a:fillRef idx="0">
              <a:schemeClr val="dk1"/>
            </a:fillRef>
            <a:effectRef idx="0">
              <a:schemeClr val="dk1"/>
            </a:effectRef>
            <a:fontRef idx="minor">
              <a:schemeClr val="tx1"/>
            </a:fontRef>
          </p:style>
        </p:cxnSp>
      </p:grpSp>
      <p:sp>
        <p:nvSpPr>
          <p:cNvPr id="29" name="모서리가 둥근 직사각형 28"/>
          <p:cNvSpPr/>
          <p:nvPr/>
        </p:nvSpPr>
        <p:spPr>
          <a:xfrm>
            <a:off x="4546288" y="1598585"/>
            <a:ext cx="2898690" cy="1869541"/>
          </a:xfrm>
          <a:prstGeom prst="roundRect">
            <a:avLst>
              <a:gd name="adj" fmla="val 97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 name="TextBox 54"/>
          <p:cNvSpPr txBox="1"/>
          <p:nvPr/>
        </p:nvSpPr>
        <p:spPr>
          <a:xfrm>
            <a:off x="4514243" y="1592381"/>
            <a:ext cx="2984969" cy="369332"/>
          </a:xfrm>
          <a:prstGeom prst="rect">
            <a:avLst/>
          </a:prstGeom>
          <a:noFill/>
        </p:spPr>
        <p:txBody>
          <a:bodyPr wrap="square" rtlCol="0">
            <a:spAutoFit/>
          </a:bodyPr>
          <a:lstStyle/>
          <a:p>
            <a:pPr algn="ctr"/>
            <a:r>
              <a:rPr lang="en-US" altLang="ko-KR" b="1" dirty="0"/>
              <a:t>ISAC Network</a:t>
            </a:r>
            <a:endParaRPr lang="ko-KR" altLang="en-US" b="1" dirty="0"/>
          </a:p>
        </p:txBody>
      </p:sp>
      <p:grpSp>
        <p:nvGrpSpPr>
          <p:cNvPr id="10" name="그룹 9"/>
          <p:cNvGrpSpPr/>
          <p:nvPr/>
        </p:nvGrpSpPr>
        <p:grpSpPr>
          <a:xfrm>
            <a:off x="4430406" y="5345707"/>
            <a:ext cx="6130090" cy="911642"/>
            <a:chOff x="4430406" y="5345707"/>
            <a:chExt cx="6130090" cy="911642"/>
          </a:xfrm>
        </p:grpSpPr>
        <p:pic>
          <p:nvPicPr>
            <p:cNvPr id="30" name="Picture 20"/>
            <p:cNvPicPr>
              <a:picLocks noChangeAspect="1"/>
            </p:cNvPicPr>
            <p:nvPr/>
          </p:nvPicPr>
          <p:blipFill>
            <a:blip r:embed="rId3"/>
            <a:stretch>
              <a:fillRect/>
            </a:stretch>
          </p:blipFill>
          <p:spPr>
            <a:xfrm>
              <a:off x="5915962" y="5399423"/>
              <a:ext cx="796303" cy="837106"/>
            </a:xfrm>
            <a:prstGeom prst="rect">
              <a:avLst/>
            </a:prstGeom>
            <a:noFill/>
            <a:ln>
              <a:noFill/>
            </a:ln>
          </p:spPr>
        </p:pic>
        <p:pic>
          <p:nvPicPr>
            <p:cNvPr id="32" name="Picture 7"/>
            <p:cNvPicPr>
              <a:picLocks noChangeAspect="1"/>
            </p:cNvPicPr>
            <p:nvPr/>
          </p:nvPicPr>
          <p:blipFill rotWithShape="1">
            <a:blip r:embed="rId4"/>
            <a:srcRect l="25829" t="3743" r="25888" b="5400"/>
            <a:stretch/>
          </p:blipFill>
          <p:spPr>
            <a:xfrm>
              <a:off x="7339982" y="5475262"/>
              <a:ext cx="368020" cy="685428"/>
            </a:xfrm>
            <a:prstGeom prst="rect">
              <a:avLst/>
            </a:prstGeom>
            <a:noFill/>
            <a:ln>
              <a:noFill/>
            </a:ln>
          </p:spPr>
        </p:pic>
        <p:pic>
          <p:nvPicPr>
            <p:cNvPr id="33" name="Picture 129"/>
            <p:cNvPicPr>
              <a:picLocks noChangeAspect="1"/>
            </p:cNvPicPr>
            <p:nvPr/>
          </p:nvPicPr>
          <p:blipFill>
            <a:blip r:embed="rId5"/>
            <a:stretch>
              <a:fillRect/>
            </a:stretch>
          </p:blipFill>
          <p:spPr>
            <a:xfrm>
              <a:off x="8330846" y="5369496"/>
              <a:ext cx="878745" cy="878745"/>
            </a:xfrm>
            <a:prstGeom prst="rect">
              <a:avLst/>
            </a:prstGeom>
            <a:noFill/>
            <a:ln>
              <a:noFill/>
            </a:ln>
          </p:spPr>
        </p:pic>
        <p:pic>
          <p:nvPicPr>
            <p:cNvPr id="25" name="Picture 129"/>
            <p:cNvPicPr>
              <a:picLocks noChangeAspect="1"/>
            </p:cNvPicPr>
            <p:nvPr/>
          </p:nvPicPr>
          <p:blipFill>
            <a:blip r:embed="rId5"/>
            <a:stretch>
              <a:fillRect/>
            </a:stretch>
          </p:blipFill>
          <p:spPr>
            <a:xfrm>
              <a:off x="4528325" y="5378604"/>
              <a:ext cx="878745" cy="878745"/>
            </a:xfrm>
            <a:prstGeom prst="rect">
              <a:avLst/>
            </a:prstGeom>
            <a:noFill/>
            <a:ln>
              <a:noFill/>
            </a:ln>
          </p:spPr>
        </p:pic>
        <p:pic>
          <p:nvPicPr>
            <p:cNvPr id="26" name="Picture 7"/>
            <p:cNvPicPr>
              <a:picLocks noChangeAspect="1"/>
            </p:cNvPicPr>
            <p:nvPr/>
          </p:nvPicPr>
          <p:blipFill rotWithShape="1">
            <a:blip r:embed="rId4"/>
            <a:srcRect l="25829" t="3743" r="25888" b="5400"/>
            <a:stretch/>
          </p:blipFill>
          <p:spPr>
            <a:xfrm>
              <a:off x="9832435" y="5442365"/>
              <a:ext cx="368020" cy="685428"/>
            </a:xfrm>
            <a:prstGeom prst="rect">
              <a:avLst/>
            </a:prstGeom>
            <a:noFill/>
            <a:ln>
              <a:noFill/>
            </a:ln>
          </p:spPr>
        </p:pic>
        <p:sp>
          <p:nvSpPr>
            <p:cNvPr id="35" name="Rounded Rectangle 54"/>
            <p:cNvSpPr/>
            <p:nvPr/>
          </p:nvSpPr>
          <p:spPr>
            <a:xfrm>
              <a:off x="4430406" y="5345707"/>
              <a:ext cx="6130090" cy="878745"/>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grpSp>
      <p:sp>
        <p:nvSpPr>
          <p:cNvPr id="58" name="Rounded Rectangle 54"/>
          <p:cNvSpPr/>
          <p:nvPr/>
        </p:nvSpPr>
        <p:spPr>
          <a:xfrm>
            <a:off x="4430406" y="4630813"/>
            <a:ext cx="6130090" cy="683803"/>
          </a:xfrm>
          <a:prstGeom prst="roundRect">
            <a:avLst>
              <a:gd name="adj" fmla="val 353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71" name="모서리가 둥근 직사각형 70"/>
          <p:cNvSpPr/>
          <p:nvPr/>
        </p:nvSpPr>
        <p:spPr>
          <a:xfrm>
            <a:off x="7574514" y="1598585"/>
            <a:ext cx="2841966" cy="1869540"/>
          </a:xfrm>
          <a:prstGeom prst="roundRect">
            <a:avLst>
              <a:gd name="adj" fmla="val 978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모서리가 둥근 직사각형 30"/>
          <p:cNvSpPr/>
          <p:nvPr/>
        </p:nvSpPr>
        <p:spPr>
          <a:xfrm>
            <a:off x="5110070" y="1989473"/>
            <a:ext cx="1863552" cy="647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Peer DB</a:t>
            </a:r>
            <a:endParaRPr lang="ko-KR" altLang="en-US" b="1" dirty="0">
              <a:solidFill>
                <a:schemeClr val="tx1"/>
              </a:solidFill>
            </a:endParaRPr>
          </a:p>
        </p:txBody>
      </p:sp>
      <p:sp>
        <p:nvSpPr>
          <p:cNvPr id="73" name="모서리가 둥근 직사각형 72"/>
          <p:cNvSpPr/>
          <p:nvPr/>
        </p:nvSpPr>
        <p:spPr>
          <a:xfrm>
            <a:off x="8063721" y="1967917"/>
            <a:ext cx="1863552" cy="647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Pricing Manager</a:t>
            </a:r>
            <a:endParaRPr lang="ko-KR" altLang="en-US" b="1" dirty="0">
              <a:solidFill>
                <a:schemeClr val="tx1"/>
              </a:solidFill>
            </a:endParaRPr>
          </a:p>
        </p:txBody>
      </p:sp>
      <p:sp>
        <p:nvSpPr>
          <p:cNvPr id="77" name="직사각형 76"/>
          <p:cNvSpPr/>
          <p:nvPr/>
        </p:nvSpPr>
        <p:spPr>
          <a:xfrm>
            <a:off x="6912161" y="6244072"/>
            <a:ext cx="1218795" cy="369332"/>
          </a:xfrm>
          <a:prstGeom prst="rect">
            <a:avLst/>
          </a:prstGeom>
        </p:spPr>
        <p:txBody>
          <a:bodyPr wrap="none">
            <a:spAutoFit/>
          </a:bodyPr>
          <a:lstStyle/>
          <a:p>
            <a:pPr algn="ctr"/>
            <a:r>
              <a:rPr lang="en-US" altLang="ko-KR" b="1" dirty="0"/>
              <a:t>Providers</a:t>
            </a:r>
            <a:endParaRPr lang="ko-KR" altLang="en-US" b="1" dirty="0"/>
          </a:p>
        </p:txBody>
      </p:sp>
      <p:grpSp>
        <p:nvGrpSpPr>
          <p:cNvPr id="15" name="그룹 14"/>
          <p:cNvGrpSpPr/>
          <p:nvPr/>
        </p:nvGrpSpPr>
        <p:grpSpPr>
          <a:xfrm>
            <a:off x="538782" y="5355910"/>
            <a:ext cx="2170920" cy="369332"/>
            <a:chOff x="556934" y="5128115"/>
            <a:chExt cx="2170920" cy="369332"/>
          </a:xfrm>
        </p:grpSpPr>
        <p:sp>
          <p:nvSpPr>
            <p:cNvPr id="75" name="타원 74"/>
            <p:cNvSpPr/>
            <p:nvPr/>
          </p:nvSpPr>
          <p:spPr>
            <a:xfrm>
              <a:off x="556934" y="5128115"/>
              <a:ext cx="363651" cy="363651"/>
            </a:xfrm>
            <a:prstGeom prst="ellipse">
              <a:avLst/>
            </a:prstGeom>
            <a:solidFill>
              <a:srgbClr val="1FC4C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8" name="직사각형 77"/>
            <p:cNvSpPr/>
            <p:nvPr/>
          </p:nvSpPr>
          <p:spPr>
            <a:xfrm>
              <a:off x="1025144" y="5128115"/>
              <a:ext cx="1702710" cy="369332"/>
            </a:xfrm>
            <a:prstGeom prst="rect">
              <a:avLst/>
            </a:prstGeom>
          </p:spPr>
          <p:txBody>
            <a:bodyPr wrap="none">
              <a:spAutoFit/>
            </a:bodyPr>
            <a:lstStyle/>
            <a:p>
              <a:pPr algn="ctr"/>
              <a:r>
                <a:rPr lang="en-US" altLang="ko-KR" b="1" dirty="0"/>
                <a:t>: Client Agent</a:t>
              </a:r>
              <a:endParaRPr lang="ko-KR" altLang="en-US" b="1" dirty="0"/>
            </a:p>
          </p:txBody>
        </p:sp>
      </p:grpSp>
      <p:grpSp>
        <p:nvGrpSpPr>
          <p:cNvPr id="16" name="그룹 15"/>
          <p:cNvGrpSpPr/>
          <p:nvPr/>
        </p:nvGrpSpPr>
        <p:grpSpPr>
          <a:xfrm>
            <a:off x="538781" y="5790860"/>
            <a:ext cx="2458079" cy="369332"/>
            <a:chOff x="538781" y="5555796"/>
            <a:chExt cx="2458079" cy="369332"/>
          </a:xfrm>
        </p:grpSpPr>
        <p:sp>
          <p:nvSpPr>
            <p:cNvPr id="76" name="타원 75"/>
            <p:cNvSpPr/>
            <p:nvPr/>
          </p:nvSpPr>
          <p:spPr>
            <a:xfrm>
              <a:off x="538781" y="5555796"/>
              <a:ext cx="363651" cy="363651"/>
            </a:xfrm>
            <a:prstGeom prst="ellipse">
              <a:avLst/>
            </a:prstGeom>
            <a:solidFill>
              <a:srgbClr val="FE6940">
                <a:alpha val="7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rgbClr val="FE6940"/>
                </a:solidFill>
                <a:latin typeface="Arial Unicode MS" pitchFamily="50" charset="-127"/>
                <a:ea typeface="Arial Unicode MS" pitchFamily="50" charset="-127"/>
                <a:cs typeface="Arial Unicode MS" pitchFamily="50" charset="-127"/>
              </a:endParaRPr>
            </a:p>
          </p:txBody>
        </p:sp>
        <p:sp>
          <p:nvSpPr>
            <p:cNvPr id="79" name="직사각형 78"/>
            <p:cNvSpPr/>
            <p:nvPr/>
          </p:nvSpPr>
          <p:spPr>
            <a:xfrm>
              <a:off x="1000351" y="5555796"/>
              <a:ext cx="1996509" cy="369332"/>
            </a:xfrm>
            <a:prstGeom prst="rect">
              <a:avLst/>
            </a:prstGeom>
          </p:spPr>
          <p:txBody>
            <a:bodyPr wrap="none">
              <a:spAutoFit/>
            </a:bodyPr>
            <a:lstStyle/>
            <a:p>
              <a:pPr algn="ctr"/>
              <a:r>
                <a:rPr lang="en-US" altLang="ko-KR" b="1" dirty="0"/>
                <a:t>: Provider Agent</a:t>
              </a:r>
              <a:endParaRPr lang="ko-KR" altLang="en-US" b="1" dirty="0"/>
            </a:p>
          </p:txBody>
        </p:sp>
      </p:grpSp>
      <p:sp>
        <p:nvSpPr>
          <p:cNvPr id="47" name="모서리가 둥근 직사각형 46"/>
          <p:cNvSpPr/>
          <p:nvPr/>
        </p:nvSpPr>
        <p:spPr>
          <a:xfrm>
            <a:off x="5110070" y="2709553"/>
            <a:ext cx="1863552" cy="647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Matching</a:t>
            </a:r>
          </a:p>
          <a:p>
            <a:pPr algn="ctr"/>
            <a:r>
              <a:rPr lang="en-US" altLang="ko-KR" b="1" dirty="0">
                <a:solidFill>
                  <a:schemeClr val="tx1"/>
                </a:solidFill>
              </a:rPr>
              <a:t>Manager</a:t>
            </a:r>
            <a:endParaRPr lang="ko-KR" altLang="en-US" b="1" dirty="0">
              <a:solidFill>
                <a:schemeClr val="tx1"/>
              </a:solidFill>
            </a:endParaRPr>
          </a:p>
        </p:txBody>
      </p:sp>
      <p:sp>
        <p:nvSpPr>
          <p:cNvPr id="52" name="TextBox 51"/>
          <p:cNvSpPr txBox="1"/>
          <p:nvPr/>
        </p:nvSpPr>
        <p:spPr>
          <a:xfrm>
            <a:off x="8081215" y="1586508"/>
            <a:ext cx="1838193" cy="369332"/>
          </a:xfrm>
          <a:prstGeom prst="rect">
            <a:avLst/>
          </a:prstGeom>
          <a:noFill/>
        </p:spPr>
        <p:txBody>
          <a:bodyPr wrap="square" rtlCol="0">
            <a:spAutoFit/>
          </a:bodyPr>
          <a:lstStyle/>
          <a:p>
            <a:pPr algn="ctr"/>
            <a:r>
              <a:rPr lang="en-US" altLang="ko-KR" b="1" dirty="0"/>
              <a:t>ISAC Payment</a:t>
            </a:r>
            <a:endParaRPr lang="ko-KR" altLang="en-US" b="1" dirty="0"/>
          </a:p>
        </p:txBody>
      </p:sp>
      <p:sp>
        <p:nvSpPr>
          <p:cNvPr id="54" name="모서리가 둥근 직사각형 53"/>
          <p:cNvSpPr/>
          <p:nvPr/>
        </p:nvSpPr>
        <p:spPr>
          <a:xfrm>
            <a:off x="4428937" y="1052736"/>
            <a:ext cx="6131560" cy="2539657"/>
          </a:xfrm>
          <a:prstGeom prst="roundRect">
            <a:avLst>
              <a:gd name="adj" fmla="val 978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TextBox 55"/>
          <p:cNvSpPr txBox="1"/>
          <p:nvPr/>
        </p:nvSpPr>
        <p:spPr>
          <a:xfrm>
            <a:off x="6721611" y="1070681"/>
            <a:ext cx="1721275" cy="369332"/>
          </a:xfrm>
          <a:prstGeom prst="rect">
            <a:avLst/>
          </a:prstGeom>
          <a:noFill/>
        </p:spPr>
        <p:txBody>
          <a:bodyPr wrap="square" rtlCol="0">
            <a:spAutoFit/>
          </a:bodyPr>
          <a:lstStyle/>
          <a:p>
            <a:pPr algn="ctr"/>
            <a:r>
              <a:rPr lang="en-US" altLang="ko-KR" b="1" dirty="0"/>
              <a:t>ISAC</a:t>
            </a:r>
            <a:endParaRPr lang="ko-KR" altLang="en-US" b="1" dirty="0"/>
          </a:p>
        </p:txBody>
      </p:sp>
      <p:grpSp>
        <p:nvGrpSpPr>
          <p:cNvPr id="13" name="그룹 12"/>
          <p:cNvGrpSpPr/>
          <p:nvPr/>
        </p:nvGrpSpPr>
        <p:grpSpPr>
          <a:xfrm>
            <a:off x="596931" y="4965678"/>
            <a:ext cx="2268393" cy="369332"/>
            <a:chOff x="615651" y="4648723"/>
            <a:chExt cx="2268393" cy="369332"/>
          </a:xfrm>
        </p:grpSpPr>
        <p:sp>
          <p:nvSpPr>
            <p:cNvPr id="107" name="Regular Pentagon 49"/>
            <p:cNvSpPr/>
            <p:nvPr/>
          </p:nvSpPr>
          <p:spPr>
            <a:xfrm>
              <a:off x="615651" y="4699123"/>
              <a:ext cx="281960" cy="268533"/>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09" name="직사각형 108"/>
            <p:cNvSpPr/>
            <p:nvPr/>
          </p:nvSpPr>
          <p:spPr>
            <a:xfrm>
              <a:off x="1025137" y="4648723"/>
              <a:ext cx="1858907" cy="369332"/>
            </a:xfrm>
            <a:prstGeom prst="rect">
              <a:avLst/>
            </a:prstGeom>
          </p:spPr>
          <p:txBody>
            <a:bodyPr wrap="none">
              <a:spAutoFit/>
            </a:bodyPr>
            <a:lstStyle/>
            <a:p>
              <a:pPr algn="ctr"/>
              <a:r>
                <a:rPr lang="en-US" altLang="ko-KR" b="1" dirty="0"/>
                <a:t>: Task Manager</a:t>
              </a:r>
              <a:endParaRPr lang="ko-KR" altLang="en-US" b="1" dirty="0"/>
            </a:p>
          </p:txBody>
        </p:sp>
      </p:grpSp>
      <p:grpSp>
        <p:nvGrpSpPr>
          <p:cNvPr id="14" name="그룹 13"/>
          <p:cNvGrpSpPr/>
          <p:nvPr/>
        </p:nvGrpSpPr>
        <p:grpSpPr>
          <a:xfrm>
            <a:off x="596931" y="4581128"/>
            <a:ext cx="2705227" cy="369332"/>
            <a:chOff x="629555" y="4148569"/>
            <a:chExt cx="2705227" cy="369332"/>
          </a:xfrm>
        </p:grpSpPr>
        <p:sp>
          <p:nvSpPr>
            <p:cNvPr id="108" name="Diamond 53"/>
            <p:cNvSpPr/>
            <p:nvPr/>
          </p:nvSpPr>
          <p:spPr>
            <a:xfrm>
              <a:off x="629555" y="4196095"/>
              <a:ext cx="268056" cy="246889"/>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sp>
          <p:nvSpPr>
            <p:cNvPr id="110" name="직사각형 109"/>
            <p:cNvSpPr/>
            <p:nvPr/>
          </p:nvSpPr>
          <p:spPr>
            <a:xfrm>
              <a:off x="1042616" y="4148569"/>
              <a:ext cx="2292166" cy="369332"/>
            </a:xfrm>
            <a:prstGeom prst="rect">
              <a:avLst/>
            </a:prstGeom>
          </p:spPr>
          <p:txBody>
            <a:bodyPr wrap="none">
              <a:spAutoFit/>
            </a:bodyPr>
            <a:lstStyle/>
            <a:p>
              <a:pPr algn="ctr"/>
              <a:r>
                <a:rPr lang="en-US" altLang="ko-KR" b="1" dirty="0"/>
                <a:t>: Resource Monitor</a:t>
              </a:r>
              <a:endParaRPr lang="ko-KR" altLang="en-US" b="1" dirty="0"/>
            </a:p>
          </p:txBody>
        </p:sp>
      </p:grpSp>
      <p:pic>
        <p:nvPicPr>
          <p:cNvPr id="64" name="Picture 20"/>
          <p:cNvPicPr>
            <a:picLocks noChangeAspect="1"/>
          </p:cNvPicPr>
          <p:nvPr/>
        </p:nvPicPr>
        <p:blipFill>
          <a:blip r:embed="rId3"/>
          <a:stretch>
            <a:fillRect/>
          </a:stretch>
        </p:blipFill>
        <p:spPr>
          <a:xfrm>
            <a:off x="797278" y="1754872"/>
            <a:ext cx="1077630" cy="1132848"/>
          </a:xfrm>
          <a:prstGeom prst="rect">
            <a:avLst/>
          </a:prstGeom>
          <a:noFill/>
          <a:ln>
            <a:noFill/>
          </a:ln>
        </p:spPr>
      </p:pic>
      <p:sp>
        <p:nvSpPr>
          <p:cNvPr id="66" name="직사각형 65"/>
          <p:cNvSpPr/>
          <p:nvPr/>
        </p:nvSpPr>
        <p:spPr>
          <a:xfrm>
            <a:off x="973352" y="3251403"/>
            <a:ext cx="816250" cy="369332"/>
          </a:xfrm>
          <a:prstGeom prst="rect">
            <a:avLst/>
          </a:prstGeom>
        </p:spPr>
        <p:txBody>
          <a:bodyPr wrap="none">
            <a:spAutoFit/>
          </a:bodyPr>
          <a:lstStyle/>
          <a:p>
            <a:pPr algn="ctr"/>
            <a:r>
              <a:rPr lang="en-US" altLang="ko-KR" b="1" dirty="0"/>
              <a:t>Client</a:t>
            </a:r>
            <a:endParaRPr lang="ko-KR" altLang="en-US" b="1" dirty="0"/>
          </a:p>
        </p:txBody>
      </p:sp>
      <p:sp>
        <p:nvSpPr>
          <p:cNvPr id="67" name="Rounded Rectangle 54"/>
          <p:cNvSpPr/>
          <p:nvPr/>
        </p:nvSpPr>
        <p:spPr>
          <a:xfrm>
            <a:off x="551020" y="1343716"/>
            <a:ext cx="1570146" cy="1923587"/>
          </a:xfrm>
          <a:prstGeom prst="round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sp>
        <p:nvSpPr>
          <p:cNvPr id="68" name="Rounded Rectangle 54"/>
          <p:cNvSpPr/>
          <p:nvPr/>
        </p:nvSpPr>
        <p:spPr>
          <a:xfrm>
            <a:off x="2161316" y="1343715"/>
            <a:ext cx="662424" cy="1923588"/>
          </a:xfrm>
          <a:prstGeom prst="roundRect">
            <a:avLst>
              <a:gd name="adj" fmla="val 3538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charset="0"/>
              <a:ea typeface="Arial" charset="0"/>
              <a:cs typeface="Arial" charset="0"/>
            </a:endParaRPr>
          </a:p>
        </p:txBody>
      </p:sp>
      <p:grpSp>
        <p:nvGrpSpPr>
          <p:cNvPr id="18" name="그룹 17"/>
          <p:cNvGrpSpPr/>
          <p:nvPr/>
        </p:nvGrpSpPr>
        <p:grpSpPr>
          <a:xfrm>
            <a:off x="2203316" y="2035660"/>
            <a:ext cx="578424" cy="578424"/>
            <a:chOff x="3041619" y="3377169"/>
            <a:chExt cx="578424" cy="578424"/>
          </a:xfrm>
        </p:grpSpPr>
        <p:grpSp>
          <p:nvGrpSpPr>
            <p:cNvPr id="3" name="그룹 2"/>
            <p:cNvGrpSpPr/>
            <p:nvPr/>
          </p:nvGrpSpPr>
          <p:grpSpPr>
            <a:xfrm>
              <a:off x="3041619" y="3377169"/>
              <a:ext cx="578424" cy="578424"/>
              <a:chOff x="3110836" y="3261562"/>
              <a:chExt cx="578424" cy="578424"/>
            </a:xfrm>
          </p:grpSpPr>
          <p:sp>
            <p:nvSpPr>
              <p:cNvPr id="69" name="타원 68"/>
              <p:cNvSpPr/>
              <p:nvPr/>
            </p:nvSpPr>
            <p:spPr>
              <a:xfrm>
                <a:off x="3110836" y="3261562"/>
                <a:ext cx="578424" cy="578424"/>
              </a:xfrm>
              <a:prstGeom prst="ellipse">
                <a:avLst/>
              </a:prstGeom>
              <a:solidFill>
                <a:srgbClr val="1FC4C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7"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59"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11"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grpSp>
        <p:nvGrpSpPr>
          <p:cNvPr id="112" name="그룹 111"/>
          <p:cNvGrpSpPr/>
          <p:nvPr/>
        </p:nvGrpSpPr>
        <p:grpSpPr>
          <a:xfrm>
            <a:off x="9726096" y="4683502"/>
            <a:ext cx="578424" cy="578424"/>
            <a:chOff x="3041619" y="3377169"/>
            <a:chExt cx="578424" cy="578424"/>
          </a:xfrm>
        </p:grpSpPr>
        <p:grpSp>
          <p:nvGrpSpPr>
            <p:cNvPr id="113" name="그룹 112"/>
            <p:cNvGrpSpPr/>
            <p:nvPr/>
          </p:nvGrpSpPr>
          <p:grpSpPr>
            <a:xfrm>
              <a:off x="3041619" y="3377169"/>
              <a:ext cx="578424" cy="578424"/>
              <a:chOff x="3110836" y="3261562"/>
              <a:chExt cx="578424" cy="578424"/>
            </a:xfrm>
          </p:grpSpPr>
          <p:sp>
            <p:nvSpPr>
              <p:cNvPr id="115" name="타원 114"/>
              <p:cNvSpPr/>
              <p:nvPr/>
            </p:nvSpPr>
            <p:spPr>
              <a:xfrm>
                <a:off x="3110836" y="3261562"/>
                <a:ext cx="578424" cy="578424"/>
              </a:xfrm>
              <a:prstGeom prst="ellipse">
                <a:avLst/>
              </a:prstGeom>
              <a:solidFill>
                <a:srgbClr val="FE6940">
                  <a:alpha val="7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6"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17"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14"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grpSp>
        <p:nvGrpSpPr>
          <p:cNvPr id="118" name="그룹 117"/>
          <p:cNvGrpSpPr/>
          <p:nvPr/>
        </p:nvGrpSpPr>
        <p:grpSpPr>
          <a:xfrm>
            <a:off x="4678485" y="4683502"/>
            <a:ext cx="578424" cy="578424"/>
            <a:chOff x="3041619" y="3377169"/>
            <a:chExt cx="578424" cy="578424"/>
          </a:xfrm>
        </p:grpSpPr>
        <p:grpSp>
          <p:nvGrpSpPr>
            <p:cNvPr id="119" name="그룹 118"/>
            <p:cNvGrpSpPr/>
            <p:nvPr/>
          </p:nvGrpSpPr>
          <p:grpSpPr>
            <a:xfrm>
              <a:off x="3041619" y="3377169"/>
              <a:ext cx="578424" cy="578424"/>
              <a:chOff x="3110836" y="3261562"/>
              <a:chExt cx="578424" cy="578424"/>
            </a:xfrm>
          </p:grpSpPr>
          <p:sp>
            <p:nvSpPr>
              <p:cNvPr id="121" name="타원 120"/>
              <p:cNvSpPr/>
              <p:nvPr/>
            </p:nvSpPr>
            <p:spPr>
              <a:xfrm>
                <a:off x="3110836" y="3261562"/>
                <a:ext cx="578424" cy="578424"/>
              </a:xfrm>
              <a:prstGeom prst="ellipse">
                <a:avLst/>
              </a:prstGeom>
              <a:solidFill>
                <a:srgbClr val="FE6940">
                  <a:alpha val="7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2"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23"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20"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grpSp>
        <p:nvGrpSpPr>
          <p:cNvPr id="124" name="그룹 123"/>
          <p:cNvGrpSpPr/>
          <p:nvPr/>
        </p:nvGrpSpPr>
        <p:grpSpPr>
          <a:xfrm>
            <a:off x="6020736" y="4683502"/>
            <a:ext cx="578424" cy="578424"/>
            <a:chOff x="3041619" y="3377169"/>
            <a:chExt cx="578424" cy="578424"/>
          </a:xfrm>
        </p:grpSpPr>
        <p:grpSp>
          <p:nvGrpSpPr>
            <p:cNvPr id="125" name="그룹 124"/>
            <p:cNvGrpSpPr/>
            <p:nvPr/>
          </p:nvGrpSpPr>
          <p:grpSpPr>
            <a:xfrm>
              <a:off x="3041619" y="3377169"/>
              <a:ext cx="578424" cy="578424"/>
              <a:chOff x="3110836" y="3261562"/>
              <a:chExt cx="578424" cy="578424"/>
            </a:xfrm>
          </p:grpSpPr>
          <p:sp>
            <p:nvSpPr>
              <p:cNvPr id="127" name="타원 126"/>
              <p:cNvSpPr/>
              <p:nvPr/>
            </p:nvSpPr>
            <p:spPr>
              <a:xfrm>
                <a:off x="3110836" y="3261562"/>
                <a:ext cx="578424" cy="578424"/>
              </a:xfrm>
              <a:prstGeom prst="ellipse">
                <a:avLst/>
              </a:prstGeom>
              <a:solidFill>
                <a:srgbClr val="FE6940">
                  <a:alpha val="7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8"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29"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26"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grpSp>
        <p:nvGrpSpPr>
          <p:cNvPr id="130" name="그룹 129"/>
          <p:cNvGrpSpPr/>
          <p:nvPr/>
        </p:nvGrpSpPr>
        <p:grpSpPr>
          <a:xfrm>
            <a:off x="7205505" y="4683502"/>
            <a:ext cx="578424" cy="578424"/>
            <a:chOff x="3041619" y="3377169"/>
            <a:chExt cx="578424" cy="578424"/>
          </a:xfrm>
        </p:grpSpPr>
        <p:grpSp>
          <p:nvGrpSpPr>
            <p:cNvPr id="131" name="그룹 130"/>
            <p:cNvGrpSpPr/>
            <p:nvPr/>
          </p:nvGrpSpPr>
          <p:grpSpPr>
            <a:xfrm>
              <a:off x="3041619" y="3377169"/>
              <a:ext cx="578424" cy="578424"/>
              <a:chOff x="3110836" y="3261562"/>
              <a:chExt cx="578424" cy="578424"/>
            </a:xfrm>
          </p:grpSpPr>
          <p:sp>
            <p:nvSpPr>
              <p:cNvPr id="133" name="타원 132"/>
              <p:cNvSpPr/>
              <p:nvPr/>
            </p:nvSpPr>
            <p:spPr>
              <a:xfrm>
                <a:off x="3110836" y="3261562"/>
                <a:ext cx="578424" cy="578424"/>
              </a:xfrm>
              <a:prstGeom prst="ellipse">
                <a:avLst/>
              </a:prstGeom>
              <a:solidFill>
                <a:srgbClr val="FE6940">
                  <a:alpha val="7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4"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35"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32"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grpSp>
        <p:nvGrpSpPr>
          <p:cNvPr id="136" name="그룹 135"/>
          <p:cNvGrpSpPr/>
          <p:nvPr/>
        </p:nvGrpSpPr>
        <p:grpSpPr>
          <a:xfrm>
            <a:off x="8481006" y="4683502"/>
            <a:ext cx="578424" cy="578424"/>
            <a:chOff x="3041619" y="3377169"/>
            <a:chExt cx="578424" cy="578424"/>
          </a:xfrm>
        </p:grpSpPr>
        <p:grpSp>
          <p:nvGrpSpPr>
            <p:cNvPr id="137" name="그룹 136"/>
            <p:cNvGrpSpPr/>
            <p:nvPr/>
          </p:nvGrpSpPr>
          <p:grpSpPr>
            <a:xfrm>
              <a:off x="3041619" y="3377169"/>
              <a:ext cx="578424" cy="578424"/>
              <a:chOff x="3110836" y="3261562"/>
              <a:chExt cx="578424" cy="578424"/>
            </a:xfrm>
          </p:grpSpPr>
          <p:sp>
            <p:nvSpPr>
              <p:cNvPr id="139" name="타원 138"/>
              <p:cNvSpPr/>
              <p:nvPr/>
            </p:nvSpPr>
            <p:spPr>
              <a:xfrm>
                <a:off x="3110836" y="3261562"/>
                <a:ext cx="578424" cy="578424"/>
              </a:xfrm>
              <a:prstGeom prst="ellipse">
                <a:avLst/>
              </a:prstGeom>
              <a:solidFill>
                <a:srgbClr val="FE6940">
                  <a:alpha val="7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0" name="Regular Pentagon 49"/>
              <p:cNvSpPr/>
              <p:nvPr/>
            </p:nvSpPr>
            <p:spPr>
              <a:xfrm>
                <a:off x="3313450" y="3319265"/>
                <a:ext cx="206256" cy="196434"/>
              </a:xfrm>
              <a:prstGeom prst="pentagon">
                <a:avLst/>
              </a:prstGeom>
              <a:solidFill>
                <a:srgbClr val="92D050"/>
              </a:solidFill>
              <a:ln w="6350" cap="flat" cmpd="sng" algn="ctr">
                <a:solidFill>
                  <a:schemeClr val="tx1"/>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41" name="Diamond 53"/>
              <p:cNvSpPr/>
              <p:nvPr/>
            </p:nvSpPr>
            <p:spPr>
              <a:xfrm>
                <a:off x="3160280" y="3544846"/>
                <a:ext cx="190325" cy="175296"/>
              </a:xfrm>
              <a:prstGeom prst="diamond">
                <a:avLst/>
              </a:prstGeom>
              <a:solidFill>
                <a:srgbClr val="FF0000"/>
              </a:solidFill>
              <a:ln w="6350">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en-US" sz="1350">
                  <a:solidFill>
                    <a:prstClr val="white"/>
                  </a:solidFill>
                  <a:latin typeface="Arial" charset="0"/>
                  <a:ea typeface="Arial" charset="0"/>
                  <a:cs typeface="Arial" charset="0"/>
                </a:endParaRPr>
              </a:p>
            </p:txBody>
          </p:sp>
        </p:grpSp>
        <p:sp>
          <p:nvSpPr>
            <p:cNvPr id="138" name="Rectangle 48"/>
            <p:cNvSpPr/>
            <p:nvPr/>
          </p:nvSpPr>
          <p:spPr>
            <a:xfrm>
              <a:off x="3330831" y="3676060"/>
              <a:ext cx="192727" cy="191428"/>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grpSp>
      <p:sp>
        <p:nvSpPr>
          <p:cNvPr id="142" name="Rectangle 48"/>
          <p:cNvSpPr/>
          <p:nvPr/>
        </p:nvSpPr>
        <p:spPr>
          <a:xfrm>
            <a:off x="602807" y="4207429"/>
            <a:ext cx="282595" cy="280690"/>
          </a:xfrm>
          <a:prstGeom prst="rect">
            <a:avLst/>
          </a:prstGeom>
          <a:solidFill>
            <a:srgbClr val="7030A0"/>
          </a:solidFill>
          <a:ln w="6350" cap="flat" cmpd="sng" algn="ctr">
            <a:solidFill>
              <a:sysClr val="windowText" lastClr="000000"/>
            </a:solidFill>
            <a:prstDash val="solid"/>
            <a:miter lim="800000"/>
          </a:ln>
          <a:effectLst/>
        </p:spPr>
        <p:txBody>
          <a:bodyPr rtlCol="0" anchor="ctr"/>
          <a:lstStyle/>
          <a:p>
            <a:pPr algn="ctr" latinLnBrk="1"/>
            <a:endParaRPr lang="en-US" sz="1350" kern="0">
              <a:solidFill>
                <a:prstClr val="white"/>
              </a:solidFill>
              <a:latin typeface="Arial" charset="0"/>
              <a:ea typeface="Arial" charset="0"/>
              <a:cs typeface="Arial" charset="0"/>
            </a:endParaRPr>
          </a:p>
        </p:txBody>
      </p:sp>
      <p:sp>
        <p:nvSpPr>
          <p:cNvPr id="143" name="직사각형 142"/>
          <p:cNvSpPr/>
          <p:nvPr/>
        </p:nvSpPr>
        <p:spPr>
          <a:xfrm>
            <a:off x="995340" y="4160257"/>
            <a:ext cx="2321469" cy="369332"/>
          </a:xfrm>
          <a:prstGeom prst="rect">
            <a:avLst/>
          </a:prstGeom>
        </p:spPr>
        <p:txBody>
          <a:bodyPr wrap="none">
            <a:spAutoFit/>
          </a:bodyPr>
          <a:lstStyle/>
          <a:p>
            <a:pPr algn="ctr"/>
            <a:r>
              <a:rPr lang="en-US" altLang="ko-KR" b="1" dirty="0"/>
              <a:t>: Contract Manager</a:t>
            </a:r>
            <a:endParaRPr lang="ko-KR" altLang="en-US" b="1" dirty="0"/>
          </a:p>
        </p:txBody>
      </p:sp>
      <p:sp>
        <p:nvSpPr>
          <p:cNvPr id="144" name="모서리가 둥근 직사각형 143"/>
          <p:cNvSpPr/>
          <p:nvPr/>
        </p:nvSpPr>
        <p:spPr>
          <a:xfrm>
            <a:off x="8063721" y="2705395"/>
            <a:ext cx="1863552" cy="647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rPr>
              <a:t>Unit Price Market</a:t>
            </a:r>
            <a:endParaRPr lang="ko-KR" altLang="en-US" b="1" dirty="0">
              <a:solidFill>
                <a:schemeClr val="tx1"/>
              </a:solidFill>
            </a:endParaRPr>
          </a:p>
        </p:txBody>
      </p:sp>
      <p:sp>
        <p:nvSpPr>
          <p:cNvPr id="82" name="TextBox 81">
            <a:extLst>
              <a:ext uri="{FF2B5EF4-FFF2-40B4-BE49-F238E27FC236}">
                <a16:creationId xmlns:a16="http://schemas.microsoft.com/office/drawing/2014/main" xmlns="" id="{C7EB8D63-3786-4646-97C5-39E6A3F6C9B1}"/>
              </a:ext>
            </a:extLst>
          </p:cNvPr>
          <p:cNvSpPr txBox="1"/>
          <p:nvPr/>
        </p:nvSpPr>
        <p:spPr>
          <a:xfrm>
            <a:off x="973352" y="972949"/>
            <a:ext cx="2984969" cy="369332"/>
          </a:xfrm>
          <a:prstGeom prst="rect">
            <a:avLst/>
          </a:prstGeom>
          <a:noFill/>
        </p:spPr>
        <p:txBody>
          <a:bodyPr wrap="square" rtlCol="0">
            <a:spAutoFit/>
          </a:bodyPr>
          <a:lstStyle/>
          <a:p>
            <a:pPr algn="ctr"/>
            <a:r>
              <a:rPr lang="en-US" altLang="ko-KR" b="1" dirty="0"/>
              <a:t>ISAC Agent</a:t>
            </a:r>
            <a:endParaRPr lang="ko-KR" altLang="en-US" b="1" dirty="0"/>
          </a:p>
        </p:txBody>
      </p:sp>
      <p:sp>
        <p:nvSpPr>
          <p:cNvPr id="83" name="TextBox 82">
            <a:extLst>
              <a:ext uri="{FF2B5EF4-FFF2-40B4-BE49-F238E27FC236}">
                <a16:creationId xmlns:a16="http://schemas.microsoft.com/office/drawing/2014/main" xmlns="" id="{38CFB75C-E9E8-4F53-BF09-E8CEF0A75DEA}"/>
              </a:ext>
            </a:extLst>
          </p:cNvPr>
          <p:cNvSpPr txBox="1"/>
          <p:nvPr/>
        </p:nvSpPr>
        <p:spPr>
          <a:xfrm>
            <a:off x="5952493" y="4298460"/>
            <a:ext cx="2984969" cy="369332"/>
          </a:xfrm>
          <a:prstGeom prst="rect">
            <a:avLst/>
          </a:prstGeom>
          <a:noFill/>
        </p:spPr>
        <p:txBody>
          <a:bodyPr wrap="square" rtlCol="0">
            <a:spAutoFit/>
          </a:bodyPr>
          <a:lstStyle/>
          <a:p>
            <a:pPr algn="ctr"/>
            <a:r>
              <a:rPr lang="en-US" altLang="ko-KR" b="1" dirty="0"/>
              <a:t>ISAC Agent</a:t>
            </a:r>
            <a:endParaRPr lang="ko-KR" altLang="en-US" b="1" dirty="0"/>
          </a:p>
        </p:txBody>
      </p:sp>
    </p:spTree>
    <p:extLst>
      <p:ext uri="{BB962C8B-B14F-4D97-AF65-F5344CB8AC3E}">
        <p14:creationId xmlns:p14="http://schemas.microsoft.com/office/powerpoint/2010/main" val="11616901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Sequence Diagram</a:t>
            </a:r>
            <a:endParaRPr lang="ko-KR" altLang="en-US" dirty="0"/>
          </a:p>
        </p:txBody>
      </p:sp>
      <p:sp>
        <p:nvSpPr>
          <p:cNvPr id="5" name="모서리가 둥근 직사각형 4"/>
          <p:cNvSpPr/>
          <p:nvPr/>
        </p:nvSpPr>
        <p:spPr>
          <a:xfrm>
            <a:off x="2855640" y="728700"/>
            <a:ext cx="2376264" cy="36004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ISAC Payment</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 name="모서리가 둥근 직사각형 5"/>
          <p:cNvSpPr/>
          <p:nvPr/>
        </p:nvSpPr>
        <p:spPr>
          <a:xfrm>
            <a:off x="628282" y="728700"/>
            <a:ext cx="936104" cy="36004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Client</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모서리가 둥근 직사각형 6"/>
          <p:cNvSpPr/>
          <p:nvPr/>
        </p:nvSpPr>
        <p:spPr>
          <a:xfrm>
            <a:off x="6462202" y="728700"/>
            <a:ext cx="2232248" cy="36004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ISAC Network</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모서리가 둥근 직사각형 7"/>
          <p:cNvSpPr/>
          <p:nvPr/>
        </p:nvSpPr>
        <p:spPr>
          <a:xfrm>
            <a:off x="9943386" y="728700"/>
            <a:ext cx="1349030" cy="36004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Providers</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cxnSp>
        <p:nvCxnSpPr>
          <p:cNvPr id="9" name="직선 연결선 15"/>
          <p:cNvCxnSpPr/>
          <p:nvPr/>
        </p:nvCxnSpPr>
        <p:spPr>
          <a:xfrm>
            <a:off x="1096334" y="1088740"/>
            <a:ext cx="0" cy="5436604"/>
          </a:xfrm>
          <a:prstGeom prst="line">
            <a:avLst/>
          </a:prstGeom>
          <a:ln>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10" name="직선 연결선 15"/>
          <p:cNvCxnSpPr>
            <a:stCxn id="5" idx="2"/>
          </p:cNvCxnSpPr>
          <p:nvPr/>
        </p:nvCxnSpPr>
        <p:spPr>
          <a:xfrm flipH="1">
            <a:off x="4007768" y="1088740"/>
            <a:ext cx="36004" cy="5436604"/>
          </a:xfrm>
          <a:prstGeom prst="line">
            <a:avLst/>
          </a:prstGeom>
          <a:ln>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12" name="직선 연결선 15"/>
          <p:cNvCxnSpPr>
            <a:stCxn id="7" idx="2"/>
          </p:cNvCxnSpPr>
          <p:nvPr/>
        </p:nvCxnSpPr>
        <p:spPr>
          <a:xfrm flipH="1">
            <a:off x="7536160" y="1088740"/>
            <a:ext cx="42166" cy="5436604"/>
          </a:xfrm>
          <a:prstGeom prst="line">
            <a:avLst/>
          </a:prstGeom>
          <a:ln>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15" name="직선 연결선 15"/>
          <p:cNvCxnSpPr/>
          <p:nvPr/>
        </p:nvCxnSpPr>
        <p:spPr>
          <a:xfrm>
            <a:off x="10632504" y="1088740"/>
            <a:ext cx="0" cy="5436604"/>
          </a:xfrm>
          <a:prstGeom prst="line">
            <a:avLst/>
          </a:prstGeom>
          <a:ln>
            <a:prstDash val="dash"/>
            <a:headEnd type="none"/>
            <a:tailEnd type="non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940602" y="1255096"/>
            <a:ext cx="4347675" cy="307777"/>
          </a:xfrm>
          <a:prstGeom prst="rect">
            <a:avLst/>
          </a:prstGeom>
          <a:noFill/>
        </p:spPr>
        <p:txBody>
          <a:bodyPr wrap="square" rtlCol="0">
            <a:spAutoFit/>
          </a:bodyPr>
          <a:lstStyle/>
          <a:p>
            <a:pPr algn="ctr"/>
            <a:r>
              <a:rPr lang="en-US" altLang="ko-KR" sz="1400" dirty="0"/>
              <a:t>Update Computing Resources Info</a:t>
            </a:r>
            <a:endParaRPr lang="ko-KR" altLang="en-US" sz="1400" dirty="0"/>
          </a:p>
        </p:txBody>
      </p:sp>
      <p:cxnSp>
        <p:nvCxnSpPr>
          <p:cNvPr id="17" name="직선 화살표 연결선 16"/>
          <p:cNvCxnSpPr>
            <a:cxnSpLocks/>
          </p:cNvCxnSpPr>
          <p:nvPr/>
        </p:nvCxnSpPr>
        <p:spPr>
          <a:xfrm flipH="1">
            <a:off x="7578326" y="1556792"/>
            <a:ext cx="3054178" cy="0"/>
          </a:xfrm>
          <a:prstGeom prst="straightConnector1">
            <a:avLst/>
          </a:prstGeom>
          <a:ln w="381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110938" y="1897087"/>
            <a:ext cx="6458563" cy="307777"/>
          </a:xfrm>
          <a:prstGeom prst="rect">
            <a:avLst/>
          </a:prstGeom>
          <a:noFill/>
        </p:spPr>
        <p:txBody>
          <a:bodyPr wrap="square" rtlCol="0">
            <a:spAutoFit/>
          </a:bodyPr>
          <a:lstStyle/>
          <a:p>
            <a:pPr algn="ctr"/>
            <a:r>
              <a:rPr lang="en-US" altLang="ko-KR" sz="1400" dirty="0"/>
              <a:t>Request Computing Resources</a:t>
            </a:r>
            <a:endParaRPr lang="ko-KR" altLang="en-US" sz="1400" dirty="0"/>
          </a:p>
        </p:txBody>
      </p:sp>
      <p:cxnSp>
        <p:nvCxnSpPr>
          <p:cNvPr id="31" name="직선 화살표 연결선 30"/>
          <p:cNvCxnSpPr/>
          <p:nvPr/>
        </p:nvCxnSpPr>
        <p:spPr>
          <a:xfrm>
            <a:off x="1096334" y="2204864"/>
            <a:ext cx="6439826"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grpSp>
        <p:nvGrpSpPr>
          <p:cNvPr id="34" name="그룹 33"/>
          <p:cNvGrpSpPr/>
          <p:nvPr/>
        </p:nvGrpSpPr>
        <p:grpSpPr>
          <a:xfrm flipH="1">
            <a:off x="7553394" y="2892539"/>
            <a:ext cx="433213" cy="429648"/>
            <a:chOff x="713274" y="4634086"/>
            <a:chExt cx="397142" cy="739130"/>
          </a:xfrm>
        </p:grpSpPr>
        <p:cxnSp>
          <p:nvCxnSpPr>
            <p:cNvPr id="35" name="직선 연결선 74"/>
            <p:cNvCxnSpPr/>
            <p:nvPr/>
          </p:nvCxnSpPr>
          <p:spPr>
            <a:xfrm flipH="1">
              <a:off x="713274" y="4653136"/>
              <a:ext cx="379918"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36" name="직선 연결선 77"/>
            <p:cNvCxnSpPr/>
            <p:nvPr/>
          </p:nvCxnSpPr>
          <p:spPr>
            <a:xfrm flipH="1">
              <a:off x="733737" y="4634086"/>
              <a:ext cx="1" cy="73913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37" name="직선 화살표 연결선 36"/>
            <p:cNvCxnSpPr/>
            <p:nvPr/>
          </p:nvCxnSpPr>
          <p:spPr>
            <a:xfrm>
              <a:off x="713274" y="5373216"/>
              <a:ext cx="397142"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grpSp>
      <p:sp>
        <p:nvSpPr>
          <p:cNvPr id="38" name="TextBox 37"/>
          <p:cNvSpPr txBox="1"/>
          <p:nvPr/>
        </p:nvSpPr>
        <p:spPr>
          <a:xfrm>
            <a:off x="7894958" y="2949978"/>
            <a:ext cx="2392987" cy="307777"/>
          </a:xfrm>
          <a:prstGeom prst="rect">
            <a:avLst/>
          </a:prstGeom>
          <a:noFill/>
        </p:spPr>
        <p:txBody>
          <a:bodyPr wrap="square" rtlCol="0">
            <a:spAutoFit/>
          </a:bodyPr>
          <a:lstStyle/>
          <a:p>
            <a:pPr algn="ctr"/>
            <a:r>
              <a:rPr lang="en-US" altLang="ko-KR" sz="1400" dirty="0"/>
              <a:t>Clients-Providers Matching</a:t>
            </a:r>
            <a:endParaRPr lang="ko-KR" altLang="en-US" sz="1400" dirty="0"/>
          </a:p>
        </p:txBody>
      </p:sp>
      <p:cxnSp>
        <p:nvCxnSpPr>
          <p:cNvPr id="39" name="직선 화살표 연결선 38"/>
          <p:cNvCxnSpPr/>
          <p:nvPr/>
        </p:nvCxnSpPr>
        <p:spPr>
          <a:xfrm>
            <a:off x="1089537" y="3717031"/>
            <a:ext cx="9536170" cy="0"/>
          </a:xfrm>
          <a:prstGeom prst="straightConnector1">
            <a:avLst/>
          </a:prstGeom>
          <a:ln w="38100">
            <a:solidFill>
              <a:schemeClr val="tx1"/>
            </a:solidFill>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4415060" y="3409254"/>
            <a:ext cx="2957792" cy="307777"/>
          </a:xfrm>
          <a:prstGeom prst="rect">
            <a:avLst/>
          </a:prstGeom>
          <a:noFill/>
        </p:spPr>
        <p:txBody>
          <a:bodyPr wrap="square" rtlCol="0">
            <a:spAutoFit/>
          </a:bodyPr>
          <a:lstStyle/>
          <a:p>
            <a:pPr algn="ctr"/>
            <a:r>
              <a:rPr lang="en-US" altLang="ko-KR" sz="1400" dirty="0"/>
              <a:t>Provide Task Image URL</a:t>
            </a:r>
            <a:endParaRPr lang="ko-KR" altLang="en-US" sz="1400" dirty="0"/>
          </a:p>
        </p:txBody>
      </p:sp>
      <p:cxnSp>
        <p:nvCxnSpPr>
          <p:cNvPr id="46" name="직선 화살표 연결선 45"/>
          <p:cNvCxnSpPr>
            <a:cxnSpLocks/>
          </p:cNvCxnSpPr>
          <p:nvPr/>
        </p:nvCxnSpPr>
        <p:spPr>
          <a:xfrm>
            <a:off x="1108447" y="4149080"/>
            <a:ext cx="9509450" cy="0"/>
          </a:xfrm>
          <a:prstGeom prst="straightConnector1">
            <a:avLst/>
          </a:prstGeom>
          <a:ln w="38100">
            <a:prstDash val="solid"/>
            <a:headEnd type="none"/>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1085959" y="3845896"/>
            <a:ext cx="9432049" cy="307777"/>
          </a:xfrm>
          <a:prstGeom prst="rect">
            <a:avLst/>
          </a:prstGeom>
          <a:noFill/>
        </p:spPr>
        <p:txBody>
          <a:bodyPr wrap="square" rtlCol="0">
            <a:spAutoFit/>
          </a:bodyPr>
          <a:lstStyle/>
          <a:p>
            <a:pPr algn="ctr"/>
            <a:r>
              <a:rPr lang="en-US" altLang="ko-KR" sz="1400" dirty="0"/>
              <a:t>Push Task Image</a:t>
            </a:r>
            <a:endParaRPr lang="ko-KR" altLang="en-US" sz="1400" dirty="0"/>
          </a:p>
        </p:txBody>
      </p:sp>
      <p:grpSp>
        <p:nvGrpSpPr>
          <p:cNvPr id="49" name="그룹 48"/>
          <p:cNvGrpSpPr/>
          <p:nvPr/>
        </p:nvGrpSpPr>
        <p:grpSpPr>
          <a:xfrm>
            <a:off x="10185853" y="4468445"/>
            <a:ext cx="432048" cy="429648"/>
            <a:chOff x="713274" y="4634086"/>
            <a:chExt cx="397142" cy="739130"/>
          </a:xfrm>
        </p:grpSpPr>
        <p:cxnSp>
          <p:nvCxnSpPr>
            <p:cNvPr id="50" name="직선 연결선 74"/>
            <p:cNvCxnSpPr/>
            <p:nvPr/>
          </p:nvCxnSpPr>
          <p:spPr>
            <a:xfrm flipH="1">
              <a:off x="713274" y="4653136"/>
              <a:ext cx="379918"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51" name="직선 연결선 77"/>
            <p:cNvCxnSpPr/>
            <p:nvPr/>
          </p:nvCxnSpPr>
          <p:spPr>
            <a:xfrm flipH="1">
              <a:off x="733737" y="4634086"/>
              <a:ext cx="1" cy="73913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52" name="직선 화살표 연결선 51"/>
            <p:cNvCxnSpPr/>
            <p:nvPr/>
          </p:nvCxnSpPr>
          <p:spPr>
            <a:xfrm>
              <a:off x="713274" y="5373216"/>
              <a:ext cx="397142"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9150712" y="4540807"/>
            <a:ext cx="976748" cy="307777"/>
          </a:xfrm>
          <a:prstGeom prst="rect">
            <a:avLst/>
          </a:prstGeom>
          <a:noFill/>
        </p:spPr>
        <p:txBody>
          <a:bodyPr wrap="square" rtlCol="0">
            <a:spAutoFit/>
          </a:bodyPr>
          <a:lstStyle/>
          <a:p>
            <a:pPr algn="ctr"/>
            <a:r>
              <a:rPr lang="en-US" altLang="ko-KR" sz="1400" dirty="0"/>
              <a:t>Run Tasks</a:t>
            </a:r>
            <a:endParaRPr lang="ko-KR" altLang="en-US" sz="1400" dirty="0"/>
          </a:p>
        </p:txBody>
      </p:sp>
      <p:cxnSp>
        <p:nvCxnSpPr>
          <p:cNvPr id="54" name="직선 화살표 연결선 53"/>
          <p:cNvCxnSpPr/>
          <p:nvPr/>
        </p:nvCxnSpPr>
        <p:spPr>
          <a:xfrm flipH="1">
            <a:off x="1118483" y="5176447"/>
            <a:ext cx="9484109"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163746" y="4848584"/>
            <a:ext cx="9432049" cy="307777"/>
          </a:xfrm>
          <a:prstGeom prst="rect">
            <a:avLst/>
          </a:prstGeom>
          <a:noFill/>
        </p:spPr>
        <p:txBody>
          <a:bodyPr wrap="square" rtlCol="0">
            <a:spAutoFit/>
          </a:bodyPr>
          <a:lstStyle/>
          <a:p>
            <a:pPr algn="ctr"/>
            <a:r>
              <a:rPr lang="en-US" altLang="ko-KR" sz="1400" dirty="0"/>
              <a:t>Return results</a:t>
            </a:r>
            <a:endParaRPr lang="ko-KR" altLang="en-US" sz="1400" dirty="0"/>
          </a:p>
        </p:txBody>
      </p:sp>
      <p:sp>
        <p:nvSpPr>
          <p:cNvPr id="60" name="TextBox 59"/>
          <p:cNvSpPr txBox="1"/>
          <p:nvPr/>
        </p:nvSpPr>
        <p:spPr>
          <a:xfrm>
            <a:off x="1110938" y="6035383"/>
            <a:ext cx="9506959" cy="309939"/>
          </a:xfrm>
          <a:prstGeom prst="rect">
            <a:avLst/>
          </a:prstGeom>
          <a:noFill/>
        </p:spPr>
        <p:txBody>
          <a:bodyPr wrap="square" rtlCol="0">
            <a:spAutoFit/>
          </a:bodyPr>
          <a:lstStyle/>
          <a:p>
            <a:pPr algn="ctr"/>
            <a:r>
              <a:rPr lang="en-US" altLang="ko-KR" sz="1400" dirty="0"/>
              <a:t>Payment for usage</a:t>
            </a:r>
            <a:endParaRPr lang="ko-KR" altLang="en-US" sz="1400" dirty="0"/>
          </a:p>
        </p:txBody>
      </p:sp>
      <p:cxnSp>
        <p:nvCxnSpPr>
          <p:cNvPr id="64" name="직선 화살표 연결선 63"/>
          <p:cNvCxnSpPr>
            <a:cxnSpLocks/>
          </p:cNvCxnSpPr>
          <p:nvPr/>
        </p:nvCxnSpPr>
        <p:spPr>
          <a:xfrm>
            <a:off x="1110938" y="6381328"/>
            <a:ext cx="9506963"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40" name="직선 화살표 연결선 39">
            <a:extLst>
              <a:ext uri="{FF2B5EF4-FFF2-40B4-BE49-F238E27FC236}">
                <a16:creationId xmlns:a16="http://schemas.microsoft.com/office/drawing/2014/main" xmlns="" id="{4ECF9D77-F721-4BF9-A40B-59422A864110}"/>
              </a:ext>
            </a:extLst>
          </p:cNvPr>
          <p:cNvCxnSpPr>
            <a:cxnSpLocks/>
          </p:cNvCxnSpPr>
          <p:nvPr/>
        </p:nvCxnSpPr>
        <p:spPr>
          <a:xfrm>
            <a:off x="4043772" y="2636912"/>
            <a:ext cx="3506992"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xmlns="" id="{A166C4D2-33CB-4A33-853A-6FE33E0A095D}"/>
              </a:ext>
            </a:extLst>
          </p:cNvPr>
          <p:cNvSpPr txBox="1"/>
          <p:nvPr/>
        </p:nvSpPr>
        <p:spPr>
          <a:xfrm>
            <a:off x="3909512" y="2362740"/>
            <a:ext cx="3777462" cy="307777"/>
          </a:xfrm>
          <a:prstGeom prst="rect">
            <a:avLst/>
          </a:prstGeom>
          <a:noFill/>
        </p:spPr>
        <p:txBody>
          <a:bodyPr wrap="square" rtlCol="0">
            <a:spAutoFit/>
          </a:bodyPr>
          <a:lstStyle/>
          <a:p>
            <a:pPr algn="ctr"/>
            <a:r>
              <a:rPr lang="en-US" altLang="ko-KR" sz="1400" dirty="0"/>
              <a:t>Update Unit Price of Computing Resources</a:t>
            </a:r>
            <a:endParaRPr lang="ko-KR" altLang="en-US" sz="1400" dirty="0"/>
          </a:p>
        </p:txBody>
      </p:sp>
      <p:cxnSp>
        <p:nvCxnSpPr>
          <p:cNvPr id="43" name="직선 화살표 연결선 42">
            <a:extLst>
              <a:ext uri="{FF2B5EF4-FFF2-40B4-BE49-F238E27FC236}">
                <a16:creationId xmlns:a16="http://schemas.microsoft.com/office/drawing/2014/main" xmlns="" id="{62B6664D-0AE7-44D5-966E-AB860F3853AB}"/>
              </a:ext>
            </a:extLst>
          </p:cNvPr>
          <p:cNvCxnSpPr/>
          <p:nvPr/>
        </p:nvCxnSpPr>
        <p:spPr>
          <a:xfrm>
            <a:off x="1126449" y="5624120"/>
            <a:ext cx="2899321"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xmlns="" id="{A166C4D2-33CB-4A33-853A-6FE33E0A095D}"/>
              </a:ext>
            </a:extLst>
          </p:cNvPr>
          <p:cNvSpPr txBox="1"/>
          <p:nvPr/>
        </p:nvSpPr>
        <p:spPr>
          <a:xfrm>
            <a:off x="1103132" y="5316343"/>
            <a:ext cx="2904636" cy="307777"/>
          </a:xfrm>
          <a:prstGeom prst="rect">
            <a:avLst/>
          </a:prstGeom>
          <a:noFill/>
        </p:spPr>
        <p:txBody>
          <a:bodyPr wrap="square" rtlCol="0">
            <a:spAutoFit/>
          </a:bodyPr>
          <a:lstStyle/>
          <a:p>
            <a:pPr algn="ctr"/>
            <a:r>
              <a:rPr lang="en-US" altLang="ko-KR" sz="1400" dirty="0"/>
              <a:t>Request Total Price</a:t>
            </a:r>
            <a:endParaRPr lang="ko-KR" altLang="en-US" sz="1400" dirty="0"/>
          </a:p>
        </p:txBody>
      </p:sp>
      <p:cxnSp>
        <p:nvCxnSpPr>
          <p:cNvPr id="45" name="직선 화살표 연결선 44"/>
          <p:cNvCxnSpPr/>
          <p:nvPr/>
        </p:nvCxnSpPr>
        <p:spPr>
          <a:xfrm flipH="1">
            <a:off x="1103133" y="6021288"/>
            <a:ext cx="2922637"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xmlns="" id="{A166C4D2-33CB-4A33-853A-6FE33E0A095D}"/>
              </a:ext>
            </a:extLst>
          </p:cNvPr>
          <p:cNvSpPr txBox="1"/>
          <p:nvPr/>
        </p:nvSpPr>
        <p:spPr>
          <a:xfrm>
            <a:off x="1096334" y="5713511"/>
            <a:ext cx="2911434" cy="307777"/>
          </a:xfrm>
          <a:prstGeom prst="rect">
            <a:avLst/>
          </a:prstGeom>
          <a:noFill/>
        </p:spPr>
        <p:txBody>
          <a:bodyPr wrap="square" rtlCol="0">
            <a:spAutoFit/>
          </a:bodyPr>
          <a:lstStyle/>
          <a:p>
            <a:pPr algn="ctr"/>
            <a:r>
              <a:rPr lang="en-US" altLang="ko-KR" sz="1400" dirty="0"/>
              <a:t>Total Price</a:t>
            </a:r>
            <a:endParaRPr lang="ko-KR" altLang="en-US" sz="1400" dirty="0"/>
          </a:p>
        </p:txBody>
      </p:sp>
    </p:spTree>
    <p:extLst>
      <p:ext uri="{BB962C8B-B14F-4D97-AF65-F5344CB8AC3E}">
        <p14:creationId xmlns:p14="http://schemas.microsoft.com/office/powerpoint/2010/main" val="21180202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ICO(Initial Coin Offering)</a:t>
            </a:r>
          </a:p>
          <a:p>
            <a:pPr lvl="1"/>
            <a:r>
              <a:rPr lang="en-US" altLang="ko-KR" dirty="0"/>
              <a:t>Company </a:t>
            </a:r>
            <a:r>
              <a:rPr lang="en-US" altLang="ko-KR" dirty="0">
                <a:sym typeface="Wingdings" panose="05000000000000000000" pitchFamily="2" charset="2"/>
              </a:rPr>
              <a:t> Stock</a:t>
            </a:r>
          </a:p>
          <a:p>
            <a:pPr lvl="1"/>
            <a:r>
              <a:rPr lang="en-US" altLang="ko-KR" dirty="0">
                <a:sym typeface="Wingdings" panose="05000000000000000000" pitchFamily="2" charset="2"/>
              </a:rPr>
              <a:t>A new project  </a:t>
            </a:r>
            <a:r>
              <a:rPr lang="en-US" altLang="ko-KR" dirty="0">
                <a:solidFill>
                  <a:srgbClr val="FF0000"/>
                </a:solidFill>
                <a:sym typeface="Wingdings" panose="05000000000000000000" pitchFamily="2" charset="2"/>
              </a:rPr>
              <a:t>Token(Coin)</a:t>
            </a:r>
          </a:p>
          <a:p>
            <a:pPr lvl="1"/>
            <a:endParaRPr lang="en-US" altLang="ko-KR" dirty="0">
              <a:sym typeface="Wingdings" panose="05000000000000000000" pitchFamily="2" charset="2"/>
            </a:endParaRPr>
          </a:p>
          <a:p>
            <a:pPr marL="457200" lvl="1" indent="0">
              <a:buNone/>
            </a:pPr>
            <a:endParaRPr lang="en-US" altLang="ko-KR" dirty="0">
              <a:sym typeface="Wingdings" panose="05000000000000000000" pitchFamily="2" charset="2"/>
            </a:endParaRPr>
          </a:p>
          <a:p>
            <a:pPr lvl="1"/>
            <a:endParaRPr lang="ko-KR" altLang="en-US" dirty="0"/>
          </a:p>
        </p:txBody>
      </p:sp>
      <p:sp>
        <p:nvSpPr>
          <p:cNvPr id="3" name="제목 2"/>
          <p:cNvSpPr>
            <a:spLocks noGrp="1"/>
          </p:cNvSpPr>
          <p:nvPr>
            <p:ph type="title"/>
          </p:nvPr>
        </p:nvSpPr>
        <p:spPr/>
        <p:txBody>
          <a:bodyPr/>
          <a:lstStyle/>
          <a:p>
            <a:r>
              <a:rPr lang="en-US" altLang="ko-KR" dirty="0"/>
              <a:t>Coin Market</a:t>
            </a:r>
            <a:endParaRPr lang="ko-KR" altLang="en-US" dirty="0"/>
          </a:p>
        </p:txBody>
      </p:sp>
      <p:pic>
        <p:nvPicPr>
          <p:cNvPr id="4"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1454" y="2123902"/>
            <a:ext cx="780930" cy="780930"/>
          </a:xfrm>
          <a:prstGeom prst="rect">
            <a:avLst/>
          </a:prstGeom>
          <a:noFill/>
        </p:spPr>
      </p:pic>
      <p:pic>
        <p:nvPicPr>
          <p:cNvPr id="5"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1510" y="3839943"/>
            <a:ext cx="780930" cy="780930"/>
          </a:xfrm>
          <a:prstGeom prst="rect">
            <a:avLst/>
          </a:prstGeom>
          <a:noFill/>
        </p:spPr>
      </p:pic>
      <p:pic>
        <p:nvPicPr>
          <p:cNvPr id="6"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1510" y="5603826"/>
            <a:ext cx="780930" cy="780930"/>
          </a:xfrm>
          <a:prstGeom prst="rect">
            <a:avLst/>
          </a:prstGeom>
          <a:noFill/>
        </p:spPr>
      </p:pic>
      <p:pic>
        <p:nvPicPr>
          <p:cNvPr id="7" name="그림 6">
            <a:extLst>
              <a:ext uri="{FF2B5EF4-FFF2-40B4-BE49-F238E27FC236}">
                <a16:creationId xmlns:a16="http://schemas.microsoft.com/office/drawing/2014/main" xmlns="" id="{C684FE1C-BF0E-47D3-9A44-E97244ABD3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00" t="24375" r="63884" b="42026"/>
          <a:stretch/>
        </p:blipFill>
        <p:spPr>
          <a:xfrm>
            <a:off x="8470699" y="3155734"/>
            <a:ext cx="418634" cy="406676"/>
          </a:xfrm>
          <a:prstGeom prst="rect">
            <a:avLst/>
          </a:prstGeom>
        </p:spPr>
      </p:pic>
      <p:sp>
        <p:nvSpPr>
          <p:cNvPr id="8" name="모서리가 둥근 직사각형 7"/>
          <p:cNvSpPr/>
          <p:nvPr/>
        </p:nvSpPr>
        <p:spPr>
          <a:xfrm>
            <a:off x="5295006" y="3474324"/>
            <a:ext cx="1512168" cy="15121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Unicode MS" pitchFamily="50" charset="-127"/>
                <a:ea typeface="Arial Unicode MS" pitchFamily="50" charset="-127"/>
                <a:cs typeface="Arial Unicode MS" pitchFamily="50" charset="-127"/>
              </a:rPr>
              <a:t>New</a:t>
            </a:r>
          </a:p>
          <a:p>
            <a:pPr algn="ctr"/>
            <a:r>
              <a:rPr lang="en-US" altLang="ko-KR" sz="2000" b="1" dirty="0">
                <a:solidFill>
                  <a:schemeClr val="tx1"/>
                </a:solidFill>
                <a:latin typeface="Arial Unicode MS" pitchFamily="50" charset="-127"/>
                <a:ea typeface="Arial Unicode MS" pitchFamily="50" charset="-127"/>
                <a:cs typeface="Arial Unicode MS" pitchFamily="50" charset="-127"/>
              </a:rPr>
              <a:t>Project</a:t>
            </a:r>
            <a:endParaRPr lang="ko-KR" altLang="en-US" sz="2000" b="1" dirty="0">
              <a:solidFill>
                <a:schemeClr val="tx1"/>
              </a:solidFill>
              <a:latin typeface="Arial Unicode MS" pitchFamily="50" charset="-127"/>
              <a:ea typeface="Arial Unicode MS" pitchFamily="50" charset="-127"/>
              <a:cs typeface="Arial Unicode MS" pitchFamily="50" charset="-127"/>
            </a:endParaRPr>
          </a:p>
        </p:txBody>
      </p:sp>
      <p:cxnSp>
        <p:nvCxnSpPr>
          <p:cNvPr id="10" name="직선 화살표 연결선 9"/>
          <p:cNvCxnSpPr/>
          <p:nvPr/>
        </p:nvCxnSpPr>
        <p:spPr>
          <a:xfrm flipH="1">
            <a:off x="7023198" y="2657704"/>
            <a:ext cx="2592288" cy="968053"/>
          </a:xfrm>
          <a:prstGeom prst="straightConnector1">
            <a:avLst/>
          </a:prstGeom>
          <a:ln w="38100">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p:cNvCxnSpPr/>
          <p:nvPr/>
        </p:nvCxnSpPr>
        <p:spPr>
          <a:xfrm flipV="1">
            <a:off x="7063394" y="2762640"/>
            <a:ext cx="2662161" cy="956444"/>
          </a:xfrm>
          <a:prstGeom prst="straightConnector1">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13" name="직선 화살표 연결선 12"/>
          <p:cNvCxnSpPr/>
          <p:nvPr/>
        </p:nvCxnSpPr>
        <p:spPr>
          <a:xfrm flipH="1" flipV="1">
            <a:off x="7014938" y="4835061"/>
            <a:ext cx="2676516" cy="1062273"/>
          </a:xfrm>
          <a:prstGeom prst="straightConnector1">
            <a:avLst/>
          </a:prstGeom>
          <a:ln w="38100">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cxnSp>
        <p:nvCxnSpPr>
          <p:cNvPr id="14" name="직선 화살표 연결선 13"/>
          <p:cNvCxnSpPr>
            <a:stCxn id="5" idx="1"/>
          </p:cNvCxnSpPr>
          <p:nvPr/>
        </p:nvCxnSpPr>
        <p:spPr>
          <a:xfrm flipH="1">
            <a:off x="7023198" y="4230408"/>
            <a:ext cx="2808312" cy="0"/>
          </a:xfrm>
          <a:prstGeom prst="straightConnector1">
            <a:avLst/>
          </a:prstGeom>
          <a:ln w="38100">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cxnSp>
        <p:nvCxnSpPr>
          <p:cNvPr id="22" name="직선 화살표 연결선 21"/>
          <p:cNvCxnSpPr/>
          <p:nvPr/>
        </p:nvCxnSpPr>
        <p:spPr>
          <a:xfrm>
            <a:off x="7012746" y="4967629"/>
            <a:ext cx="2678708" cy="1068350"/>
          </a:xfrm>
          <a:prstGeom prst="straightConnector1">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25" name="직선 화살표 연결선 24"/>
          <p:cNvCxnSpPr/>
          <p:nvPr/>
        </p:nvCxnSpPr>
        <p:spPr>
          <a:xfrm>
            <a:off x="7063394" y="4374424"/>
            <a:ext cx="2768116" cy="0"/>
          </a:xfrm>
          <a:prstGeom prst="straightConnector1">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pic>
        <p:nvPicPr>
          <p:cNvPr id="28" name="그림 27">
            <a:extLst>
              <a:ext uri="{FF2B5EF4-FFF2-40B4-BE49-F238E27FC236}">
                <a16:creationId xmlns:a16="http://schemas.microsoft.com/office/drawing/2014/main" xmlns="" id="{C684FE1C-BF0E-47D3-9A44-E97244ABD3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00" t="24375" r="63884" b="42026"/>
          <a:stretch/>
        </p:blipFill>
        <p:spPr>
          <a:xfrm>
            <a:off x="8470699" y="4393815"/>
            <a:ext cx="418634" cy="406676"/>
          </a:xfrm>
          <a:prstGeom prst="rect">
            <a:avLst/>
          </a:prstGeom>
        </p:spPr>
      </p:pic>
      <p:pic>
        <p:nvPicPr>
          <p:cNvPr id="29" name="그림 28">
            <a:extLst>
              <a:ext uri="{FF2B5EF4-FFF2-40B4-BE49-F238E27FC236}">
                <a16:creationId xmlns:a16="http://schemas.microsoft.com/office/drawing/2014/main" xmlns="" id="{C684FE1C-BF0E-47D3-9A44-E97244ABD3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00" t="24375" r="63884" b="42026"/>
          <a:stretch/>
        </p:blipFill>
        <p:spPr>
          <a:xfrm>
            <a:off x="8470699" y="5669676"/>
            <a:ext cx="418634" cy="406676"/>
          </a:xfrm>
          <a:prstGeom prst="rect">
            <a:avLst/>
          </a:prstGeom>
        </p:spPr>
      </p:pic>
      <p:pic>
        <p:nvPicPr>
          <p:cNvPr id="30" name="Picture 6" descr="dolla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2739" y="2740824"/>
            <a:ext cx="419361" cy="41936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dolla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2739" y="3764836"/>
            <a:ext cx="419361" cy="41936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dolla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2739" y="4803939"/>
            <a:ext cx="419361" cy="419361"/>
          </a:xfrm>
          <a:prstGeom prst="rect">
            <a:avLst/>
          </a:prstGeom>
          <a:noFill/>
          <a:extLst>
            <a:ext uri="{909E8E84-426E-40DD-AFC4-6F175D3DCCD1}">
              <a14:hiddenFill xmlns:a14="http://schemas.microsoft.com/office/drawing/2010/main">
                <a:solidFill>
                  <a:srgbClr val="FFFFFF"/>
                </a:solidFill>
              </a14:hiddenFill>
            </a:ext>
          </a:extLst>
        </p:spPr>
      </p:pic>
      <p:sp>
        <p:nvSpPr>
          <p:cNvPr id="33" name="직사각형 32"/>
          <p:cNvSpPr/>
          <p:nvPr/>
        </p:nvSpPr>
        <p:spPr>
          <a:xfrm>
            <a:off x="9671389" y="2874168"/>
            <a:ext cx="821059"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Investor</a:t>
            </a:r>
            <a:endParaRPr lang="ko-KR" altLang="en-US" sz="1400" dirty="0">
              <a:latin typeface="Arial Unicode MS" pitchFamily="50" charset="-127"/>
              <a:ea typeface="Arial Unicode MS" pitchFamily="50" charset="-127"/>
              <a:cs typeface="Arial Unicode MS" pitchFamily="50" charset="-127"/>
            </a:endParaRPr>
          </a:p>
        </p:txBody>
      </p:sp>
      <p:sp>
        <p:nvSpPr>
          <p:cNvPr id="34" name="직사각형 33"/>
          <p:cNvSpPr/>
          <p:nvPr/>
        </p:nvSpPr>
        <p:spPr>
          <a:xfrm>
            <a:off x="9811445" y="4586221"/>
            <a:ext cx="821059"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Investor</a:t>
            </a:r>
            <a:endParaRPr lang="ko-KR" altLang="en-US" sz="1400" dirty="0">
              <a:latin typeface="Arial Unicode MS" pitchFamily="50" charset="-127"/>
              <a:ea typeface="Arial Unicode MS" pitchFamily="50" charset="-127"/>
              <a:cs typeface="Arial Unicode MS" pitchFamily="50" charset="-127"/>
            </a:endParaRPr>
          </a:p>
        </p:txBody>
      </p:sp>
      <p:sp>
        <p:nvSpPr>
          <p:cNvPr id="35" name="직사각형 34"/>
          <p:cNvSpPr/>
          <p:nvPr/>
        </p:nvSpPr>
        <p:spPr>
          <a:xfrm>
            <a:off x="9811444" y="6361583"/>
            <a:ext cx="821059"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Investor</a:t>
            </a:r>
            <a:endParaRPr lang="ko-KR" altLang="en-US" sz="1400" dirty="0">
              <a:latin typeface="Arial Unicode MS" pitchFamily="50" charset="-127"/>
              <a:ea typeface="Arial Unicode MS" pitchFamily="50" charset="-127"/>
              <a:cs typeface="Arial Unicode MS" pitchFamily="50" charset="-127"/>
            </a:endParaRPr>
          </a:p>
        </p:txBody>
      </p:sp>
      <p:sp>
        <p:nvSpPr>
          <p:cNvPr id="37" name="TextBox 36"/>
          <p:cNvSpPr txBox="1"/>
          <p:nvPr/>
        </p:nvSpPr>
        <p:spPr>
          <a:xfrm>
            <a:off x="1934971" y="3147444"/>
            <a:ext cx="981014" cy="523220"/>
          </a:xfrm>
          <a:prstGeom prst="rect">
            <a:avLst/>
          </a:prstGeom>
          <a:noFill/>
        </p:spPr>
        <p:txBody>
          <a:bodyPr wrap="square" rtlCol="0">
            <a:spAutoFit/>
          </a:bodyPr>
          <a:lstStyle/>
          <a:p>
            <a:pPr algn="ctr"/>
            <a:r>
              <a:rPr lang="en-US" altLang="ko-KR" sz="2800" b="1" dirty="0"/>
              <a:t>ICO</a:t>
            </a:r>
            <a:endParaRPr lang="ko-KR" altLang="en-US" sz="2800" b="1" dirty="0"/>
          </a:p>
        </p:txBody>
      </p:sp>
      <p:sp>
        <p:nvSpPr>
          <p:cNvPr id="38" name="TextBox 37"/>
          <p:cNvSpPr txBox="1"/>
          <p:nvPr/>
        </p:nvSpPr>
        <p:spPr>
          <a:xfrm>
            <a:off x="1415480" y="4563125"/>
            <a:ext cx="2019996" cy="954107"/>
          </a:xfrm>
          <a:prstGeom prst="rect">
            <a:avLst/>
          </a:prstGeom>
          <a:noFill/>
        </p:spPr>
        <p:txBody>
          <a:bodyPr wrap="square" rtlCol="0">
            <a:spAutoFit/>
          </a:bodyPr>
          <a:lstStyle/>
          <a:p>
            <a:pPr algn="ctr"/>
            <a:r>
              <a:rPr lang="en-US" altLang="ko-KR" sz="2800" b="1" dirty="0"/>
              <a:t>Project Financing</a:t>
            </a:r>
            <a:endParaRPr lang="ko-KR" altLang="en-US" sz="2800" b="1" dirty="0"/>
          </a:p>
        </p:txBody>
      </p:sp>
      <p:grpSp>
        <p:nvGrpSpPr>
          <p:cNvPr id="42" name="그룹 41"/>
          <p:cNvGrpSpPr/>
          <p:nvPr/>
        </p:nvGrpSpPr>
        <p:grpSpPr>
          <a:xfrm>
            <a:off x="2309907" y="3933955"/>
            <a:ext cx="144085" cy="340011"/>
            <a:chOff x="2207499" y="4014384"/>
            <a:chExt cx="122486" cy="484027"/>
          </a:xfrm>
        </p:grpSpPr>
        <p:sp>
          <p:nvSpPr>
            <p:cNvPr id="39" name="직사각형 38"/>
            <p:cNvSpPr/>
            <p:nvPr/>
          </p:nvSpPr>
          <p:spPr>
            <a:xfrm>
              <a:off x="2207499" y="4014384"/>
              <a:ext cx="45719" cy="484027"/>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1" name="직사각형 40"/>
            <p:cNvSpPr/>
            <p:nvPr/>
          </p:nvSpPr>
          <p:spPr>
            <a:xfrm>
              <a:off x="2284266" y="4014384"/>
              <a:ext cx="45719" cy="484027"/>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Tree>
    <p:extLst>
      <p:ext uri="{BB962C8B-B14F-4D97-AF65-F5344CB8AC3E}">
        <p14:creationId xmlns:p14="http://schemas.microsoft.com/office/powerpoint/2010/main" val="4056836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dirty="0"/>
          </a:p>
        </p:txBody>
      </p:sp>
      <p:sp>
        <p:nvSpPr>
          <p:cNvPr id="3" name="제목 2"/>
          <p:cNvSpPr>
            <a:spLocks noGrp="1"/>
          </p:cNvSpPr>
          <p:nvPr>
            <p:ph type="title"/>
          </p:nvPr>
        </p:nvSpPr>
        <p:spPr/>
        <p:txBody>
          <a:bodyPr/>
          <a:lstStyle/>
          <a:p>
            <a:r>
              <a:rPr lang="en-US" altLang="ko-KR" dirty="0"/>
              <a:t>ISAC Coin Market</a:t>
            </a:r>
            <a:endParaRPr lang="ko-KR" altLang="en-US" dirty="0"/>
          </a:p>
        </p:txBody>
      </p:sp>
      <p:grpSp>
        <p:nvGrpSpPr>
          <p:cNvPr id="5" name="그룹 4"/>
          <p:cNvGrpSpPr/>
          <p:nvPr/>
        </p:nvGrpSpPr>
        <p:grpSpPr>
          <a:xfrm>
            <a:off x="2625429" y="1660015"/>
            <a:ext cx="6149029" cy="4688626"/>
            <a:chOff x="3465516" y="437654"/>
            <a:chExt cx="5150764" cy="3927450"/>
          </a:xfrm>
        </p:grpSpPr>
        <p:pic>
          <p:nvPicPr>
            <p:cNvPr id="15" name="그림 14"/>
            <p:cNvPicPr>
              <a:picLocks noChangeAspect="1"/>
            </p:cNvPicPr>
            <p:nvPr/>
          </p:nvPicPr>
          <p:blipFill>
            <a:blip r:embed="rId2"/>
            <a:stretch>
              <a:fillRect/>
            </a:stretch>
          </p:blipFill>
          <p:spPr>
            <a:xfrm>
              <a:off x="3593241" y="3147289"/>
              <a:ext cx="886707" cy="886707"/>
            </a:xfrm>
            <a:prstGeom prst="rect">
              <a:avLst/>
            </a:prstGeom>
          </p:spPr>
        </p:pic>
        <p:grpSp>
          <p:nvGrpSpPr>
            <p:cNvPr id="16" name="그룹 15"/>
            <p:cNvGrpSpPr/>
            <p:nvPr/>
          </p:nvGrpSpPr>
          <p:grpSpPr>
            <a:xfrm>
              <a:off x="5872345" y="3278915"/>
              <a:ext cx="2308736" cy="852125"/>
              <a:chOff x="5968623" y="5097155"/>
              <a:chExt cx="2308736" cy="852125"/>
            </a:xfrm>
          </p:grpSpPr>
          <p:pic>
            <p:nvPicPr>
              <p:cNvPr id="52" name="Picture 7"/>
              <p:cNvPicPr>
                <a:picLocks noChangeAspect="1"/>
              </p:cNvPicPr>
              <p:nvPr/>
            </p:nvPicPr>
            <p:blipFill rotWithShape="1">
              <a:blip r:embed="rId3"/>
              <a:srcRect l="25829" t="3743" r="25888" b="5400"/>
              <a:stretch/>
            </p:blipFill>
            <p:spPr>
              <a:xfrm>
                <a:off x="7840831" y="5116705"/>
                <a:ext cx="436528" cy="813024"/>
              </a:xfrm>
              <a:prstGeom prst="rect">
                <a:avLst/>
              </a:prstGeom>
              <a:noFill/>
              <a:ln>
                <a:noFill/>
              </a:ln>
            </p:spPr>
          </p:pic>
          <p:pic>
            <p:nvPicPr>
              <p:cNvPr id="53" name="Picture 129"/>
              <p:cNvPicPr>
                <a:picLocks noChangeAspect="1"/>
              </p:cNvPicPr>
              <p:nvPr/>
            </p:nvPicPr>
            <p:blipFill>
              <a:blip r:embed="rId4"/>
              <a:stretch>
                <a:fillRect/>
              </a:stretch>
            </p:blipFill>
            <p:spPr>
              <a:xfrm>
                <a:off x="5968623" y="5097156"/>
                <a:ext cx="852124" cy="852124"/>
              </a:xfrm>
              <a:prstGeom prst="rect">
                <a:avLst/>
              </a:prstGeom>
              <a:noFill/>
              <a:ln>
                <a:noFill/>
              </a:ln>
            </p:spPr>
          </p:pic>
          <p:pic>
            <p:nvPicPr>
              <p:cNvPr id="54" name="Picture 20"/>
              <p:cNvPicPr>
                <a:picLocks noChangeAspect="1"/>
              </p:cNvPicPr>
              <p:nvPr/>
            </p:nvPicPr>
            <p:blipFill>
              <a:blip r:embed="rId5"/>
              <a:stretch>
                <a:fillRect/>
              </a:stretch>
            </p:blipFill>
            <p:spPr>
              <a:xfrm>
                <a:off x="6820747" y="5097155"/>
                <a:ext cx="810589" cy="852125"/>
              </a:xfrm>
              <a:prstGeom prst="rect">
                <a:avLst/>
              </a:prstGeom>
              <a:noFill/>
              <a:ln>
                <a:noFill/>
              </a:ln>
            </p:spPr>
          </p:pic>
        </p:grpSp>
        <p:grpSp>
          <p:nvGrpSpPr>
            <p:cNvPr id="17" name="그룹 16"/>
            <p:cNvGrpSpPr/>
            <p:nvPr/>
          </p:nvGrpSpPr>
          <p:grpSpPr>
            <a:xfrm>
              <a:off x="3644523" y="452945"/>
              <a:ext cx="2834493" cy="1398910"/>
              <a:chOff x="3339821" y="2564904"/>
              <a:chExt cx="3376494" cy="1657284"/>
            </a:xfrm>
          </p:grpSpPr>
          <p:grpSp>
            <p:nvGrpSpPr>
              <p:cNvPr id="39" name="그룹 38"/>
              <p:cNvGrpSpPr/>
              <p:nvPr/>
            </p:nvGrpSpPr>
            <p:grpSpPr>
              <a:xfrm>
                <a:off x="4257447" y="2564904"/>
                <a:ext cx="1512168" cy="1657284"/>
                <a:chOff x="1487488" y="1931192"/>
                <a:chExt cx="2664296" cy="2869736"/>
              </a:xfrm>
            </p:grpSpPr>
            <p:grpSp>
              <p:nvGrpSpPr>
                <p:cNvPr id="41" name="그룹 40"/>
                <p:cNvGrpSpPr/>
                <p:nvPr/>
              </p:nvGrpSpPr>
              <p:grpSpPr>
                <a:xfrm>
                  <a:off x="1487488" y="1931192"/>
                  <a:ext cx="2664296" cy="2869736"/>
                  <a:chOff x="1487488" y="1931192"/>
                  <a:chExt cx="2664296" cy="2869736"/>
                </a:xfrm>
              </p:grpSpPr>
              <p:grpSp>
                <p:nvGrpSpPr>
                  <p:cNvPr id="46" name="그룹 45"/>
                  <p:cNvGrpSpPr/>
                  <p:nvPr/>
                </p:nvGrpSpPr>
                <p:grpSpPr>
                  <a:xfrm>
                    <a:off x="1487488" y="1931192"/>
                    <a:ext cx="2664296" cy="1872208"/>
                    <a:chOff x="1487488" y="1916832"/>
                    <a:chExt cx="2664296" cy="1872208"/>
                  </a:xfrm>
                </p:grpSpPr>
                <p:sp>
                  <p:nvSpPr>
                    <p:cNvPr id="50" name="모서리가 둥근 직사각형 49"/>
                    <p:cNvSpPr/>
                    <p:nvPr/>
                  </p:nvSpPr>
                  <p:spPr>
                    <a:xfrm>
                      <a:off x="1487488" y="1916832"/>
                      <a:ext cx="2664296" cy="1872208"/>
                    </a:xfrm>
                    <a:prstGeom prst="roundRect">
                      <a:avLst>
                        <a:gd name="adj" fmla="val 8897"/>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1" name="직사각형 50"/>
                    <p:cNvSpPr/>
                    <p:nvPr/>
                  </p:nvSpPr>
                  <p:spPr>
                    <a:xfrm>
                      <a:off x="1703512" y="2132856"/>
                      <a:ext cx="2232248" cy="144016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47" name="직사각형 46"/>
                  <p:cNvSpPr/>
                  <p:nvPr/>
                </p:nvSpPr>
                <p:spPr>
                  <a:xfrm>
                    <a:off x="2567608" y="3601736"/>
                    <a:ext cx="504056" cy="57606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8" name="모서리가 둥근 직사각형 47"/>
                  <p:cNvSpPr/>
                  <p:nvPr/>
                </p:nvSpPr>
                <p:spPr>
                  <a:xfrm>
                    <a:off x="2027548" y="4019424"/>
                    <a:ext cx="1584176" cy="648072"/>
                  </a:xfrm>
                  <a:prstGeom prst="roundRect">
                    <a:avLst>
                      <a:gd name="adj" fmla="val 39343"/>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9" name="직사각형 48"/>
                  <p:cNvSpPr/>
                  <p:nvPr/>
                </p:nvSpPr>
                <p:spPr>
                  <a:xfrm>
                    <a:off x="2017158" y="4301896"/>
                    <a:ext cx="1656184" cy="49903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42" name="오른쪽 화살표 41"/>
                <p:cNvSpPr/>
                <p:nvPr/>
              </p:nvSpPr>
              <p:spPr>
                <a:xfrm rot="18851124">
                  <a:off x="2681306" y="2641023"/>
                  <a:ext cx="1143715" cy="456798"/>
                </a:xfrm>
                <a:prstGeom prst="rightArrow">
                  <a:avLst>
                    <a:gd name="adj1" fmla="val 50000"/>
                    <a:gd name="adj2" fmla="val 74282"/>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3" name="직사각형 42"/>
                <p:cNvSpPr/>
                <p:nvPr/>
              </p:nvSpPr>
              <p:spPr>
                <a:xfrm rot="2556110">
                  <a:off x="2377917" y="2918720"/>
                  <a:ext cx="718238" cy="2151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4" name="직사각형 43"/>
                <p:cNvSpPr/>
                <p:nvPr/>
              </p:nvSpPr>
              <p:spPr>
                <a:xfrm rot="7981566">
                  <a:off x="1956096" y="2870014"/>
                  <a:ext cx="718238" cy="215124"/>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5" name="이등변 삼각형 44"/>
                <p:cNvSpPr/>
                <p:nvPr/>
              </p:nvSpPr>
              <p:spPr>
                <a:xfrm rot="18626213">
                  <a:off x="1871353" y="3138152"/>
                  <a:ext cx="385626" cy="216024"/>
                </a:xfrm>
                <a:prstGeom prst="triangl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40" name="Rectangle 106"/>
              <p:cNvSpPr/>
              <p:nvPr/>
            </p:nvSpPr>
            <p:spPr>
              <a:xfrm>
                <a:off x="3339821" y="3979419"/>
                <a:ext cx="3376494" cy="216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Cryptocurrency</a:t>
                </a:r>
                <a:r>
                  <a:rPr kumimoji="0" lang="en-US" sz="1200" b="1" i="0" u="none" strike="noStrike" kern="1200" cap="none" spc="0" normalizeH="0" noProof="0" dirty="0">
                    <a:ln>
                      <a:noFill/>
                    </a:ln>
                    <a:solidFill>
                      <a:prstClr val="black"/>
                    </a:solidFill>
                    <a:effectLst/>
                    <a:uLnTx/>
                    <a:uFillTx/>
                    <a:latin typeface="Arial" charset="0"/>
                    <a:ea typeface="Arial" charset="0"/>
                    <a:cs typeface="Arial" charset="0"/>
                  </a:rPr>
                  <a:t> Exchange</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sp>
          <p:nvSpPr>
            <p:cNvPr id="18" name="Rectangle 106"/>
            <p:cNvSpPr/>
            <p:nvPr/>
          </p:nvSpPr>
          <p:spPr>
            <a:xfrm>
              <a:off x="3465516" y="4062328"/>
              <a:ext cx="1142156" cy="234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Clients</a:t>
              </a:r>
            </a:p>
          </p:txBody>
        </p:sp>
        <p:sp>
          <p:nvSpPr>
            <p:cNvPr id="19" name="Rectangle 106"/>
            <p:cNvSpPr/>
            <p:nvPr/>
          </p:nvSpPr>
          <p:spPr>
            <a:xfrm>
              <a:off x="6558685" y="4131040"/>
              <a:ext cx="1142156" cy="234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Providers</a:t>
              </a:r>
            </a:p>
          </p:txBody>
        </p:sp>
        <p:cxnSp>
          <p:nvCxnSpPr>
            <p:cNvPr id="20" name="직선 화살표 연결선 19"/>
            <p:cNvCxnSpPr/>
            <p:nvPr/>
          </p:nvCxnSpPr>
          <p:spPr>
            <a:xfrm>
              <a:off x="4607672" y="3723353"/>
              <a:ext cx="1387593" cy="0"/>
            </a:xfrm>
            <a:prstGeom prst="straightConnector1">
              <a:avLst/>
            </a:prstGeom>
            <a:ln w="38100">
              <a:solidFill>
                <a:srgbClr val="FD4D8E"/>
              </a:solidFill>
              <a:prstDash val="sysDash"/>
              <a:headEnd type="none"/>
              <a:tailEnd type="triangle"/>
            </a:ln>
          </p:spPr>
          <p:style>
            <a:lnRef idx="1">
              <a:schemeClr val="dk1"/>
            </a:lnRef>
            <a:fillRef idx="0">
              <a:schemeClr val="dk1"/>
            </a:fillRef>
            <a:effectRef idx="0">
              <a:schemeClr val="dk1"/>
            </a:effectRef>
            <a:fontRef idx="minor">
              <a:schemeClr val="tx1"/>
            </a:fontRef>
          </p:style>
        </p:cxnSp>
        <p:grpSp>
          <p:nvGrpSpPr>
            <p:cNvPr id="21" name="그룹 20"/>
            <p:cNvGrpSpPr/>
            <p:nvPr/>
          </p:nvGrpSpPr>
          <p:grpSpPr>
            <a:xfrm rot="21243478">
              <a:off x="4046270" y="2041228"/>
              <a:ext cx="896103" cy="1308501"/>
              <a:chOff x="3809589" y="4398911"/>
              <a:chExt cx="896103" cy="1308501"/>
            </a:xfrm>
          </p:grpSpPr>
          <p:cxnSp>
            <p:nvCxnSpPr>
              <p:cNvPr id="35" name="직선 화살표 연결선 34"/>
              <p:cNvCxnSpPr/>
              <p:nvPr/>
            </p:nvCxnSpPr>
            <p:spPr>
              <a:xfrm flipV="1">
                <a:off x="3809589" y="4398911"/>
                <a:ext cx="775161" cy="1020408"/>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cxnSp>
            <p:nvCxnSpPr>
              <p:cNvPr id="36" name="직선 화살표 연결선 35"/>
              <p:cNvCxnSpPr/>
              <p:nvPr/>
            </p:nvCxnSpPr>
            <p:spPr>
              <a:xfrm flipH="1">
                <a:off x="3936704" y="4488504"/>
                <a:ext cx="768988" cy="1012283"/>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sp>
            <p:nvSpPr>
              <p:cNvPr id="37" name="Rectangle 106"/>
              <p:cNvSpPr/>
              <p:nvPr/>
            </p:nvSpPr>
            <p:spPr>
              <a:xfrm rot="18445532">
                <a:off x="3791757" y="4749854"/>
                <a:ext cx="617017" cy="200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defRPr/>
                </a:pPr>
                <a:r>
                  <a:rPr lang="en-US" altLang="ko-KR" sz="1200" b="1" dirty="0">
                    <a:solidFill>
                      <a:schemeClr val="tx1"/>
                    </a:solidFill>
                    <a:latin typeface="Calibri" panose="020F0502020204030204" pitchFamily="34" charset="0"/>
                  </a:rPr>
                  <a:t>①</a:t>
                </a:r>
                <a:r>
                  <a:rPr lang="en-US" altLang="ko-KR" sz="1200" b="1" dirty="0">
                    <a:latin typeface="Calibri" panose="020F0502020204030204" pitchFamily="34" charset="0"/>
                  </a:rPr>
                  <a:t> </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38" name="Rectangle 106"/>
              <p:cNvSpPr/>
              <p:nvPr/>
            </p:nvSpPr>
            <p:spPr>
              <a:xfrm rot="18445532">
                <a:off x="3785063" y="4974098"/>
                <a:ext cx="1237338" cy="229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altLang="ko-KR" sz="1200" b="1" dirty="0">
                    <a:solidFill>
                      <a:prstClr val="black"/>
                    </a:solidFill>
                    <a:latin typeface="Calibri" panose="020F0502020204030204" pitchFamily="34" charset="0"/>
                    <a:ea typeface="Arial" charset="0"/>
                    <a:cs typeface="Arial" charset="0"/>
                  </a:rPr>
                  <a:t> ⑤</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grpSp>
          <p:nvGrpSpPr>
            <p:cNvPr id="22" name="그룹 21"/>
            <p:cNvGrpSpPr/>
            <p:nvPr/>
          </p:nvGrpSpPr>
          <p:grpSpPr>
            <a:xfrm rot="311836" flipV="1">
              <a:off x="5288992" y="1907509"/>
              <a:ext cx="863663" cy="1465270"/>
              <a:chOff x="3809589" y="4240052"/>
              <a:chExt cx="896103" cy="1399527"/>
            </a:xfrm>
          </p:grpSpPr>
          <p:cxnSp>
            <p:nvCxnSpPr>
              <p:cNvPr id="31" name="직선 화살표 연결선 30"/>
              <p:cNvCxnSpPr/>
              <p:nvPr/>
            </p:nvCxnSpPr>
            <p:spPr>
              <a:xfrm flipV="1">
                <a:off x="3809589" y="4398911"/>
                <a:ext cx="775161" cy="1020408"/>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cxnSp>
            <p:nvCxnSpPr>
              <p:cNvPr id="32" name="직선 화살표 연결선 31"/>
              <p:cNvCxnSpPr/>
              <p:nvPr/>
            </p:nvCxnSpPr>
            <p:spPr>
              <a:xfrm flipH="1">
                <a:off x="3936704" y="4488504"/>
                <a:ext cx="768988" cy="1012283"/>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sp>
            <p:nvSpPr>
              <p:cNvPr id="33" name="Rectangle 106"/>
              <p:cNvSpPr/>
              <p:nvPr/>
            </p:nvSpPr>
            <p:spPr>
              <a:xfrm rot="7542552">
                <a:off x="3497331" y="4737802"/>
                <a:ext cx="1228082" cy="23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Arial" charset="0"/>
                    <a:cs typeface="Arial" charset="0"/>
                  </a:rPr>
                  <a:t>④</a:t>
                </a:r>
                <a:endParaRPr kumimoji="0" lang="en-US" sz="1200" b="1"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34" name="Rectangle 106"/>
              <p:cNvSpPr/>
              <p:nvPr/>
            </p:nvSpPr>
            <p:spPr>
              <a:xfrm rot="7459191">
                <a:off x="3834994" y="4902263"/>
                <a:ext cx="1189831" cy="284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kumimoji="0" lang="en-US" sz="1200" b="1" i="0" u="none" strike="noStrike" kern="1200" cap="none" spc="0" normalizeH="0" baseline="0" noProof="0" dirty="0">
                    <a:ln>
                      <a:noFill/>
                    </a:ln>
                    <a:solidFill>
                      <a:schemeClr val="tx1"/>
                    </a:solidFill>
                    <a:effectLst/>
                    <a:uLnTx/>
                    <a:uFillTx/>
                    <a:latin typeface="Calibri" panose="020F0502020204030204" pitchFamily="34" charset="0"/>
                    <a:ea typeface="Arial" charset="0"/>
                    <a:cs typeface="Arial" charset="0"/>
                  </a:rPr>
                  <a:t>②</a:t>
                </a:r>
                <a:endParaRPr kumimoji="0" lang="en-US" sz="1200" b="1"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grpSp>
        <p:grpSp>
          <p:nvGrpSpPr>
            <p:cNvPr id="23" name="그룹 22"/>
            <p:cNvGrpSpPr/>
            <p:nvPr/>
          </p:nvGrpSpPr>
          <p:grpSpPr>
            <a:xfrm>
              <a:off x="7420901" y="437654"/>
              <a:ext cx="1195379" cy="1312600"/>
              <a:chOff x="6241482" y="73231"/>
              <a:chExt cx="1195379" cy="1312600"/>
            </a:xfrm>
          </p:grpSpPr>
          <p:pic>
            <p:nvPicPr>
              <p:cNvPr id="29" name="Picture 8" descr="investor icon에 대한 이미지 검색결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5376" y="73231"/>
                <a:ext cx="1061485" cy="106148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106"/>
              <p:cNvSpPr/>
              <p:nvPr/>
            </p:nvSpPr>
            <p:spPr>
              <a:xfrm>
                <a:off x="6241482" y="1151767"/>
                <a:ext cx="1142156" cy="234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Investors</a:t>
                </a:r>
              </a:p>
            </p:txBody>
          </p:sp>
        </p:grpSp>
        <p:sp>
          <p:nvSpPr>
            <p:cNvPr id="24" name="Rectangle 106"/>
            <p:cNvSpPr/>
            <p:nvPr/>
          </p:nvSpPr>
          <p:spPr>
            <a:xfrm rot="10800000" flipV="1">
              <a:off x="5872113" y="563810"/>
              <a:ext cx="1784172" cy="274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altLang="ko-KR" sz="1200" b="1" dirty="0">
                  <a:solidFill>
                    <a:schemeClr val="tx1"/>
                  </a:solidFill>
                  <a:latin typeface="Calibri" panose="020F0502020204030204" pitchFamily="34" charset="0"/>
                </a:rPr>
                <a:t>①</a:t>
              </a:r>
              <a:r>
                <a:rPr lang="en-US" altLang="ko-KR" sz="1200" b="1" dirty="0">
                  <a:latin typeface="Calibri" panose="020F0502020204030204" pitchFamily="34" charset="0"/>
                </a:rPr>
                <a:t> </a:t>
              </a:r>
              <a:r>
                <a:rPr lang="en-US" altLang="ko-KR" sz="1200" b="1" dirty="0">
                  <a:solidFill>
                    <a:prstClr val="black"/>
                  </a:solidFill>
                  <a:latin typeface="Arial" charset="0"/>
                  <a:ea typeface="Arial" charset="0"/>
                  <a:cs typeface="Arial" charset="0"/>
                </a:rPr>
                <a:t>/ </a:t>
              </a:r>
              <a:r>
                <a:rPr lang="en-US" altLang="ko-KR" sz="1200" b="1" dirty="0">
                  <a:solidFill>
                    <a:schemeClr val="tx1"/>
                  </a:solidFill>
                  <a:latin typeface="Calibri" panose="020F0502020204030204" pitchFamily="34" charset="0"/>
                  <a:ea typeface="Arial" charset="0"/>
                  <a:cs typeface="Arial" charset="0"/>
                </a:rPr>
                <a:t>②</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5" name="Rectangle 106"/>
            <p:cNvSpPr/>
            <p:nvPr/>
          </p:nvSpPr>
          <p:spPr>
            <a:xfrm>
              <a:off x="4557892" y="3492943"/>
              <a:ext cx="1362725" cy="20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altLang="ko-KR" sz="1200" b="1" dirty="0">
                  <a:solidFill>
                    <a:schemeClr val="tx1"/>
                  </a:solidFill>
                  <a:latin typeface="Calibri" panose="020F0502020204030204" pitchFamily="34" charset="0"/>
                  <a:ea typeface="Arial" charset="0"/>
                  <a:cs typeface="Arial" charset="0"/>
                </a:rPr>
                <a:t>③</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cxnSp>
          <p:nvCxnSpPr>
            <p:cNvPr id="26" name="직선 화살표 연결선 25"/>
            <p:cNvCxnSpPr/>
            <p:nvPr/>
          </p:nvCxnSpPr>
          <p:spPr>
            <a:xfrm flipH="1">
              <a:off x="5927126" y="846389"/>
              <a:ext cx="1607932" cy="0"/>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cxnSp>
          <p:nvCxnSpPr>
            <p:cNvPr id="27" name="직선 화살표 연결선 26"/>
            <p:cNvCxnSpPr/>
            <p:nvPr/>
          </p:nvCxnSpPr>
          <p:spPr>
            <a:xfrm>
              <a:off x="5958196" y="1064315"/>
              <a:ext cx="1576862" cy="0"/>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sp>
          <p:nvSpPr>
            <p:cNvPr id="28" name="Rectangle 106"/>
            <p:cNvSpPr/>
            <p:nvPr/>
          </p:nvSpPr>
          <p:spPr>
            <a:xfrm rot="10800000" flipV="1">
              <a:off x="5861142" y="1061627"/>
              <a:ext cx="1784172" cy="274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defRPr/>
              </a:pPr>
              <a:r>
                <a:rPr lang="en-US" altLang="ko-KR" sz="1200" b="1" dirty="0">
                  <a:solidFill>
                    <a:prstClr val="black"/>
                  </a:solidFill>
                  <a:latin typeface="Calibri" panose="020F0502020204030204" pitchFamily="34" charset="0"/>
                  <a:ea typeface="Arial" charset="0"/>
                  <a:cs typeface="Arial" charset="0"/>
                </a:rPr>
                <a:t>⑤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Arial" charset="0"/>
                </a:rPr>
                <a:t>/ </a:t>
              </a:r>
              <a:r>
                <a:rPr lang="en-US" altLang="ko-KR" sz="1200" b="1" dirty="0">
                  <a:solidFill>
                    <a:schemeClr val="tx1"/>
                  </a:solidFill>
                  <a:latin typeface="Calibri" panose="020F0502020204030204" pitchFamily="34" charset="0"/>
                  <a:ea typeface="Arial" charset="0"/>
                  <a:cs typeface="Arial" charset="0"/>
                </a:rPr>
                <a:t>④</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grpSp>
        <p:nvGrpSpPr>
          <p:cNvPr id="6" name="그룹 5"/>
          <p:cNvGrpSpPr/>
          <p:nvPr/>
        </p:nvGrpSpPr>
        <p:grpSpPr>
          <a:xfrm>
            <a:off x="7618015" y="3495767"/>
            <a:ext cx="3941499" cy="1247225"/>
            <a:chOff x="523194" y="5010401"/>
            <a:chExt cx="3941499" cy="1247225"/>
          </a:xfrm>
        </p:grpSpPr>
        <p:grpSp>
          <p:nvGrpSpPr>
            <p:cNvPr id="7" name="그룹 6"/>
            <p:cNvGrpSpPr/>
            <p:nvPr/>
          </p:nvGrpSpPr>
          <p:grpSpPr>
            <a:xfrm>
              <a:off x="523194" y="5010401"/>
              <a:ext cx="3941499" cy="508561"/>
              <a:chOff x="4792427" y="5631705"/>
              <a:chExt cx="3941499" cy="508561"/>
            </a:xfrm>
          </p:grpSpPr>
          <p:cxnSp>
            <p:nvCxnSpPr>
              <p:cNvPr id="11" name="직선 화살표 연결선 10"/>
              <p:cNvCxnSpPr/>
              <p:nvPr/>
            </p:nvCxnSpPr>
            <p:spPr>
              <a:xfrm>
                <a:off x="4792427" y="5733256"/>
                <a:ext cx="412040" cy="0"/>
              </a:xfrm>
              <a:prstGeom prst="straightConnector1">
                <a:avLst/>
              </a:prstGeom>
              <a:ln w="38100">
                <a:solidFill>
                  <a:srgbClr val="0070C0"/>
                </a:solidFill>
                <a:headEnd type="none"/>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p:cNvCxnSpPr/>
              <p:nvPr/>
            </p:nvCxnSpPr>
            <p:spPr>
              <a:xfrm>
                <a:off x="4795107" y="6021288"/>
                <a:ext cx="409360" cy="0"/>
              </a:xfrm>
              <a:prstGeom prst="straightConnector1">
                <a:avLst/>
              </a:prstGeom>
              <a:ln w="38100">
                <a:solidFill>
                  <a:srgbClr val="FD4D8E"/>
                </a:solidFill>
                <a:prstDash val="sysDash"/>
                <a:headEnd type="none"/>
                <a:tailEnd type="triangle"/>
              </a:ln>
            </p:spPr>
            <p:style>
              <a:lnRef idx="1">
                <a:schemeClr val="dk1"/>
              </a:lnRef>
              <a:fillRef idx="0">
                <a:schemeClr val="dk1"/>
              </a:fillRef>
              <a:effectRef idx="0">
                <a:schemeClr val="dk1"/>
              </a:effectRef>
              <a:fontRef idx="minor">
                <a:schemeClr val="tx1"/>
              </a:fontRef>
            </p:style>
          </p:cxnSp>
          <p:sp>
            <p:nvSpPr>
              <p:cNvPr id="13" name="Rectangle 106"/>
              <p:cNvSpPr/>
              <p:nvPr/>
            </p:nvSpPr>
            <p:spPr>
              <a:xfrm>
                <a:off x="5142044" y="5631705"/>
                <a:ext cx="3228580" cy="20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rial" charset="0"/>
                    <a:ea typeface="Arial" charset="0"/>
                    <a:cs typeface="Arial" charset="0"/>
                  </a:rPr>
                  <a:t>: Transactions in cryptocurrency market</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14" name="Rectangle 106"/>
              <p:cNvSpPr/>
              <p:nvPr/>
            </p:nvSpPr>
            <p:spPr>
              <a:xfrm>
                <a:off x="5142044" y="5899414"/>
                <a:ext cx="3591882" cy="240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rial" charset="0"/>
                    <a:ea typeface="Arial" charset="0"/>
                    <a:cs typeface="Arial" charset="0"/>
                  </a:rPr>
                  <a:t>: Transactions in computing resource market</a:t>
                </a:r>
                <a:endPar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grpSp>
        <p:grpSp>
          <p:nvGrpSpPr>
            <p:cNvPr id="8" name="그룹 7"/>
            <p:cNvGrpSpPr/>
            <p:nvPr/>
          </p:nvGrpSpPr>
          <p:grpSpPr>
            <a:xfrm>
              <a:off x="729214" y="5518962"/>
              <a:ext cx="3390183" cy="738664"/>
              <a:chOff x="3598235" y="5497130"/>
              <a:chExt cx="3390183" cy="738664"/>
            </a:xfrm>
          </p:grpSpPr>
          <p:sp>
            <p:nvSpPr>
              <p:cNvPr id="9" name="TextBox 8"/>
              <p:cNvSpPr txBox="1"/>
              <p:nvPr/>
            </p:nvSpPr>
            <p:spPr>
              <a:xfrm>
                <a:off x="3598235" y="5497130"/>
                <a:ext cx="1839083" cy="738664"/>
              </a:xfrm>
              <a:prstGeom prst="rect">
                <a:avLst/>
              </a:prstGeom>
              <a:noFill/>
            </p:spPr>
            <p:txBody>
              <a:bodyPr wrap="square" rtlCol="0">
                <a:spAutoFit/>
              </a:bodyPr>
              <a:lstStyle/>
              <a:p>
                <a:r>
                  <a:rPr lang="en-US" altLang="ko-KR" sz="1400" b="1" dirty="0">
                    <a:latin typeface="Calibri" panose="020F0502020204030204" pitchFamily="34" charset="0"/>
                  </a:rPr>
                  <a:t>① : Buy ISAC coin</a:t>
                </a:r>
              </a:p>
              <a:p>
                <a:r>
                  <a:rPr lang="en-US" altLang="ko-KR" sz="1400" b="1" dirty="0">
                    <a:latin typeface="Calibri" panose="020F0502020204030204" pitchFamily="34" charset="0"/>
                  </a:rPr>
                  <a:t>② : Sell ISAC coin</a:t>
                </a:r>
              </a:p>
              <a:p>
                <a:r>
                  <a:rPr lang="en-US" altLang="ko-KR" sz="1400" b="1" dirty="0">
                    <a:latin typeface="Calibri" panose="020F0502020204030204" pitchFamily="34" charset="0"/>
                  </a:rPr>
                  <a:t>③ : Pay ISAC coin</a:t>
                </a:r>
              </a:p>
            </p:txBody>
          </p:sp>
          <p:sp>
            <p:nvSpPr>
              <p:cNvPr id="10" name="TextBox 9"/>
              <p:cNvSpPr txBox="1"/>
              <p:nvPr/>
            </p:nvSpPr>
            <p:spPr>
              <a:xfrm>
                <a:off x="5149335" y="5498280"/>
                <a:ext cx="1839083" cy="523220"/>
              </a:xfrm>
              <a:prstGeom prst="rect">
                <a:avLst/>
              </a:prstGeom>
              <a:noFill/>
            </p:spPr>
            <p:txBody>
              <a:bodyPr wrap="square" rtlCol="0">
                <a:spAutoFit/>
              </a:bodyPr>
              <a:lstStyle/>
              <a:p>
                <a:r>
                  <a:rPr lang="en-US" altLang="ko-KR" sz="1400" b="1" dirty="0">
                    <a:latin typeface="Calibri" panose="020F0502020204030204" pitchFamily="34" charset="0"/>
                  </a:rPr>
                  <a:t>④ : Cash</a:t>
                </a:r>
              </a:p>
              <a:p>
                <a:r>
                  <a:rPr lang="en-US" altLang="ko-KR" sz="1400" b="1" dirty="0">
                    <a:latin typeface="Calibri" panose="020F0502020204030204" pitchFamily="34" charset="0"/>
                  </a:rPr>
                  <a:t>⑤ : ISAC coin</a:t>
                </a:r>
                <a:endParaRPr lang="ko-KR" altLang="en-US" sz="1200" b="1" dirty="0"/>
              </a:p>
            </p:txBody>
          </p:sp>
        </p:grpSp>
      </p:grpSp>
    </p:spTree>
    <p:extLst>
      <p:ext uri="{BB962C8B-B14F-4D97-AF65-F5344CB8AC3E}">
        <p14:creationId xmlns:p14="http://schemas.microsoft.com/office/powerpoint/2010/main" val="42946069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Usage-Based Pricing</a:t>
            </a:r>
          </a:p>
          <a:p>
            <a:pPr lvl="1"/>
            <a:r>
              <a:rPr lang="en-US" altLang="ko-KR" dirty="0"/>
              <a:t>Pay for usage based on resource usage</a:t>
            </a:r>
          </a:p>
          <a:p>
            <a:pPr lvl="1"/>
            <a:r>
              <a:rPr lang="en-US" altLang="ko-KR" dirty="0"/>
              <a:t>Can lower cost for consumers as they pay in proportion to their consumption</a:t>
            </a:r>
          </a:p>
          <a:p>
            <a:r>
              <a:rPr lang="en-US" altLang="ko-KR" dirty="0"/>
              <a:t>Time-Dependent Pricing</a:t>
            </a:r>
          </a:p>
          <a:p>
            <a:pPr lvl="1"/>
            <a:r>
              <a:rPr lang="en-US" altLang="ko-KR" dirty="0"/>
              <a:t>Divides the day into peak and off-peak hours</a:t>
            </a:r>
          </a:p>
          <a:p>
            <a:pPr lvl="1"/>
            <a:r>
              <a:rPr lang="en-US" altLang="ko-KR" dirty="0"/>
              <a:t>Shifts demand from congested periods to off-peak times</a:t>
            </a:r>
          </a:p>
          <a:p>
            <a:r>
              <a:rPr lang="en-US" altLang="ko-KR" dirty="0"/>
              <a:t>Auction-Based Pricing</a:t>
            </a:r>
          </a:p>
          <a:p>
            <a:pPr lvl="1"/>
            <a:r>
              <a:rPr lang="en-US" altLang="ko-KR" dirty="0"/>
              <a:t>Introduces a model of users choosing their usage time based on congestion, price offers, and preferences.</a:t>
            </a:r>
          </a:p>
          <a:p>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spTree>
    <p:extLst>
      <p:ext uri="{BB962C8B-B14F-4D97-AF65-F5344CB8AC3E}">
        <p14:creationId xmlns:p14="http://schemas.microsoft.com/office/powerpoint/2010/main" val="32358301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직사각형 17"/>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ctrTitle"/>
          </p:nvPr>
        </p:nvSpPr>
        <p:spPr>
          <a:xfrm>
            <a:off x="1617134" y="609776"/>
            <a:ext cx="2365218" cy="1470025"/>
          </a:xfrm>
        </p:spPr>
        <p:txBody>
          <a:bodyPr>
            <a:noAutofit/>
          </a:bodyPr>
          <a:lstStyle/>
          <a:p>
            <a:pPr algn="l"/>
            <a:r>
              <a:rPr lang="en-US" altLang="ko-KR" sz="3200" dirty="0">
                <a:latin typeface="Arial" pitchFamily="34" charset="0"/>
                <a:cs typeface="Arial" pitchFamily="34" charset="0"/>
              </a:rPr>
              <a:t>Table of </a:t>
            </a:r>
            <a:br>
              <a:rPr lang="en-US" altLang="ko-KR" sz="3200" dirty="0">
                <a:latin typeface="Arial" pitchFamily="34" charset="0"/>
                <a:cs typeface="Arial" pitchFamily="34" charset="0"/>
              </a:rPr>
            </a:br>
            <a:r>
              <a:rPr lang="en-US" altLang="ko-KR" sz="3200" dirty="0">
                <a:latin typeface="Arial" pitchFamily="34" charset="0"/>
                <a:cs typeface="Arial" pitchFamily="34" charset="0"/>
              </a:rPr>
              <a:t>Contents</a:t>
            </a:r>
            <a:endParaRPr lang="ko-KR" altLang="en-US" sz="3200" dirty="0">
              <a:latin typeface="Arial" pitchFamily="34" charset="0"/>
              <a:cs typeface="Arial" pitchFamily="34" charset="0"/>
            </a:endParaRPr>
          </a:p>
        </p:txBody>
      </p:sp>
      <p:sp>
        <p:nvSpPr>
          <p:cNvPr id="10" name="부제목 2"/>
          <p:cNvSpPr txBox="1">
            <a:spLocks/>
          </p:cNvSpPr>
          <p:nvPr/>
        </p:nvSpPr>
        <p:spPr>
          <a:xfrm>
            <a:off x="5375920" y="609776"/>
            <a:ext cx="3456384" cy="5185512"/>
          </a:xfrm>
          <a:prstGeom prst="rect">
            <a:avLst/>
          </a:prstGeom>
        </p:spPr>
        <p:txBody>
          <a:bodyPr vert="horz" lIns="91440" tIns="45720" rIns="91440" bIns="45720" rtlCol="0">
            <a:noAutofit/>
          </a:bodyPr>
          <a:lstStyle/>
          <a:p>
            <a:pPr indent="-342900" fontAlgn="auto">
              <a:lnSpc>
                <a:spcPct val="150000"/>
              </a:lnSpc>
              <a:spcBef>
                <a:spcPts val="1200"/>
              </a:spcBef>
              <a:spcAft>
                <a:spcPts val="0"/>
              </a:spcAft>
              <a:buFont typeface="Arial" panose="020B0604020202020204" pitchFamily="34" charset="0"/>
              <a:buChar char="•"/>
              <a:defRPr/>
            </a:pPr>
            <a:r>
              <a:rPr lang="en-US" altLang="ko-KR" sz="2400" b="1" spc="-20" dirty="0">
                <a:solidFill>
                  <a:schemeClr val="bg1"/>
                </a:solidFill>
                <a:latin typeface="Arial" pitchFamily="34" charset="0"/>
                <a:ea typeface="나눔고딕" pitchFamily="50" charset="-127"/>
                <a:cs typeface="Arial" pitchFamily="34" charset="0"/>
              </a:rPr>
              <a:t>Introduction</a:t>
            </a:r>
            <a:endParaRPr kumimoji="0" lang="en-US" altLang="ko-KR" sz="1000" b="1"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r>
              <a:rPr lang="en-US" altLang="ko-KR" sz="2400" b="1" spc="-20" dirty="0">
                <a:solidFill>
                  <a:schemeClr val="bg1"/>
                </a:solidFill>
                <a:latin typeface="Arial" pitchFamily="34" charset="0"/>
                <a:ea typeface="나눔고딕" pitchFamily="50" charset="-127"/>
                <a:cs typeface="Arial" pitchFamily="34" charset="0"/>
              </a:rPr>
              <a:t>Related Work</a:t>
            </a:r>
            <a:endParaRPr kumimoji="0" lang="en-US" altLang="ko-KR" sz="1000" b="1"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r>
              <a:rPr lang="en-US" altLang="ko-KR" sz="2400" b="1" spc="-20" dirty="0">
                <a:solidFill>
                  <a:schemeClr val="bg1"/>
                </a:solidFill>
                <a:latin typeface="Arial" pitchFamily="34" charset="0"/>
                <a:ea typeface="나눔고딕" pitchFamily="50" charset="-127"/>
                <a:cs typeface="Arial" pitchFamily="34" charset="0"/>
              </a:rPr>
              <a:t>Design</a:t>
            </a:r>
            <a:endParaRPr kumimoji="0" lang="en-US" altLang="ko-KR" sz="2400" b="1" spc="-20" dirty="0">
              <a:solidFill>
                <a:schemeClr val="bg1"/>
              </a:solidFill>
              <a:latin typeface="Arial" pitchFamily="34" charset="0"/>
              <a:ea typeface="나눔고딕" pitchFamily="50" charset="-127"/>
              <a:cs typeface="Arial" pitchFamily="34" charset="0"/>
            </a:endParaRPr>
          </a:p>
          <a:p>
            <a:pPr indent="-342900" fontAlgn="auto">
              <a:lnSpc>
                <a:spcPct val="150000"/>
              </a:lnSpc>
              <a:spcBef>
                <a:spcPts val="1200"/>
              </a:spcBef>
              <a:spcAft>
                <a:spcPts val="0"/>
              </a:spcAft>
              <a:buFont typeface="Arial" panose="020B0604020202020204" pitchFamily="34" charset="0"/>
              <a:buChar char="•"/>
              <a:defRPr/>
            </a:pPr>
            <a:r>
              <a:rPr lang="en-US" altLang="ko-KR" sz="2400" b="1" spc="-20" dirty="0">
                <a:solidFill>
                  <a:schemeClr val="bg1"/>
                </a:solidFill>
                <a:latin typeface="Arial" pitchFamily="34" charset="0"/>
                <a:ea typeface="나눔고딕" pitchFamily="50" charset="-127"/>
                <a:cs typeface="Arial" pitchFamily="34" charset="0"/>
              </a:rPr>
              <a:t>Implementation</a:t>
            </a:r>
          </a:p>
          <a:p>
            <a:pPr indent="-342900" fontAlgn="auto">
              <a:lnSpc>
                <a:spcPct val="150000"/>
              </a:lnSpc>
              <a:spcBef>
                <a:spcPts val="1200"/>
              </a:spcBef>
              <a:spcAft>
                <a:spcPts val="0"/>
              </a:spcAft>
              <a:buFont typeface="Arial" panose="020B0604020202020204" pitchFamily="34" charset="0"/>
              <a:buChar char="•"/>
              <a:defRPr/>
            </a:pPr>
            <a:r>
              <a:rPr lang="en-US" altLang="ko-KR" sz="2400" b="1" spc="-20" dirty="0">
                <a:solidFill>
                  <a:schemeClr val="bg1"/>
                </a:solidFill>
                <a:latin typeface="Arial" pitchFamily="34" charset="0"/>
                <a:ea typeface="나눔고딕" pitchFamily="50" charset="-127"/>
                <a:cs typeface="Arial" pitchFamily="34" charset="0"/>
              </a:rPr>
              <a:t>Evaluation</a:t>
            </a:r>
          </a:p>
          <a:p>
            <a:pPr indent="-342900" fontAlgn="auto">
              <a:lnSpc>
                <a:spcPct val="150000"/>
              </a:lnSpc>
              <a:spcBef>
                <a:spcPts val="1200"/>
              </a:spcBef>
              <a:spcAft>
                <a:spcPts val="0"/>
              </a:spcAft>
              <a:buFont typeface="Arial" panose="020B0604020202020204" pitchFamily="34" charset="0"/>
              <a:buChar char="•"/>
              <a:defRPr/>
            </a:pPr>
            <a:r>
              <a:rPr kumimoji="0" lang="en-US" altLang="ko-KR" sz="2400" b="1" spc="-20" dirty="0">
                <a:solidFill>
                  <a:schemeClr val="bg1"/>
                </a:solidFill>
                <a:latin typeface="Arial" pitchFamily="34" charset="0"/>
                <a:ea typeface="나눔고딕" pitchFamily="50" charset="-127"/>
                <a:cs typeface="Arial" pitchFamily="34" charset="0"/>
              </a:rPr>
              <a:t>Conclusio</a:t>
            </a:r>
            <a:r>
              <a:rPr lang="en-US" altLang="ko-KR" sz="2400" b="1" spc="-20" dirty="0">
                <a:solidFill>
                  <a:schemeClr val="bg1"/>
                </a:solidFill>
                <a:latin typeface="Arial" pitchFamily="34" charset="0"/>
                <a:ea typeface="나눔고딕" pitchFamily="50" charset="-127"/>
                <a:cs typeface="Arial" pitchFamily="34" charset="0"/>
              </a:rPr>
              <a:t>n</a:t>
            </a:r>
            <a:endParaRPr kumimoji="0" lang="en-US" altLang="ko-KR" sz="2400" b="1" spc="-20" dirty="0">
              <a:solidFill>
                <a:schemeClr val="bg1"/>
              </a:solidFill>
              <a:latin typeface="Arial" pitchFamily="34" charset="0"/>
              <a:ea typeface="나눔고딕" pitchFamily="50" charset="-127"/>
              <a:cs typeface="Arial" pitchFamily="34" charset="0"/>
            </a:endParaRPr>
          </a:p>
        </p:txBody>
      </p:sp>
    </p:spTree>
    <p:extLst>
      <p:ext uri="{BB962C8B-B14F-4D97-AF65-F5344CB8AC3E}">
        <p14:creationId xmlns:p14="http://schemas.microsoft.com/office/powerpoint/2010/main" val="172016005"/>
      </p:ext>
    </p:extLst>
  </p:cSld>
  <p:clrMapOvr>
    <a:masterClrMapping/>
  </p:clrMapOvr>
  <p:transition advTm="45977">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Usage-Based Pricing</a:t>
            </a:r>
          </a:p>
          <a:p>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1633686"/>
            <a:ext cx="7610475" cy="4819650"/>
          </a:xfrm>
          <a:prstGeom prst="rect">
            <a:avLst/>
          </a:prstGeom>
        </p:spPr>
      </p:pic>
    </p:spTree>
    <p:extLst>
      <p:ext uri="{BB962C8B-B14F-4D97-AF65-F5344CB8AC3E}">
        <p14:creationId xmlns:p14="http://schemas.microsoft.com/office/powerpoint/2010/main" val="9387999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Usage-Based Pricing</a:t>
            </a:r>
          </a:p>
          <a:p>
            <a:pPr lvl="1"/>
            <a:r>
              <a:rPr lang="en-US" altLang="ko-KR" dirty="0"/>
              <a:t>Assume that the number of cores and the Memory size have been agreed with providers.</a:t>
            </a:r>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pic>
        <p:nvPicPr>
          <p:cNvPr id="4" name="그림 3">
            <a:extLst>
              <a:ext uri="{FF2B5EF4-FFF2-40B4-BE49-F238E27FC236}">
                <a16:creationId xmlns:a16="http://schemas.microsoft.com/office/drawing/2014/main" xmlns="" id="{64A9A7E8-2D51-45F6-8001-1234B75A66D8}"/>
              </a:ext>
            </a:extLst>
          </p:cNvPr>
          <p:cNvPicPr>
            <a:picLocks noChangeAspect="1"/>
          </p:cNvPicPr>
          <p:nvPr/>
        </p:nvPicPr>
        <p:blipFill>
          <a:blip r:embed="rId2"/>
          <a:stretch>
            <a:fillRect/>
          </a:stretch>
        </p:blipFill>
        <p:spPr>
          <a:xfrm>
            <a:off x="3090862" y="2348880"/>
            <a:ext cx="6010275" cy="3124200"/>
          </a:xfrm>
          <a:prstGeom prst="rect">
            <a:avLst/>
          </a:prstGeom>
        </p:spPr>
      </p:pic>
    </p:spTree>
    <p:extLst>
      <p:ext uri="{BB962C8B-B14F-4D97-AF65-F5344CB8AC3E}">
        <p14:creationId xmlns:p14="http://schemas.microsoft.com/office/powerpoint/2010/main" val="31804623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500795" y="3056236"/>
            <a:ext cx="3456384" cy="12241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 name="직사각형 7"/>
          <p:cNvSpPr/>
          <p:nvPr/>
        </p:nvSpPr>
        <p:spPr>
          <a:xfrm>
            <a:off x="1515596" y="3056236"/>
            <a:ext cx="2880320" cy="122413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 name="직사각형 6"/>
          <p:cNvSpPr/>
          <p:nvPr/>
        </p:nvSpPr>
        <p:spPr>
          <a:xfrm>
            <a:off x="1500795" y="3056236"/>
            <a:ext cx="2232248" cy="122413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 name="직사각형 5"/>
          <p:cNvSpPr/>
          <p:nvPr/>
        </p:nvSpPr>
        <p:spPr>
          <a:xfrm>
            <a:off x="1500795" y="3056236"/>
            <a:ext cx="1728192" cy="122413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 name="직사각형 4"/>
          <p:cNvSpPr/>
          <p:nvPr/>
        </p:nvSpPr>
        <p:spPr>
          <a:xfrm>
            <a:off x="1500796" y="3056236"/>
            <a:ext cx="1080120" cy="1224136"/>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3" name="제목 2"/>
          <p:cNvSpPr>
            <a:spLocks noGrp="1"/>
          </p:cNvSpPr>
          <p:nvPr>
            <p:ph type="title"/>
          </p:nvPr>
        </p:nvSpPr>
        <p:spPr/>
        <p:txBody>
          <a:bodyPr/>
          <a:lstStyle/>
          <a:p>
            <a:r>
              <a:rPr lang="en-US" altLang="ko-KR" dirty="0"/>
              <a:t>Incentive Model</a:t>
            </a:r>
            <a:endParaRPr lang="ko-KR" altLang="en-US" dirty="0"/>
          </a:p>
        </p:txBody>
      </p:sp>
      <p:cxnSp>
        <p:nvCxnSpPr>
          <p:cNvPr id="10" name="직선 화살표 연결선 9"/>
          <p:cNvCxnSpPr/>
          <p:nvPr/>
        </p:nvCxnSpPr>
        <p:spPr>
          <a:xfrm>
            <a:off x="7359584" y="3356992"/>
            <a:ext cx="2160240" cy="0"/>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p:cNvCxnSpPr/>
          <p:nvPr/>
        </p:nvCxnSpPr>
        <p:spPr>
          <a:xfrm flipV="1">
            <a:off x="7359584" y="1628800"/>
            <a:ext cx="0" cy="1738564"/>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4" name="직선 연결선 13"/>
          <p:cNvCxnSpPr/>
          <p:nvPr/>
        </p:nvCxnSpPr>
        <p:spPr>
          <a:xfrm>
            <a:off x="7359584" y="2276872"/>
            <a:ext cx="2016224"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112224" y="3367364"/>
            <a:ext cx="1440160" cy="369332"/>
          </a:xfrm>
          <a:prstGeom prst="rect">
            <a:avLst/>
          </a:prstGeom>
          <a:noFill/>
        </p:spPr>
        <p:txBody>
          <a:bodyPr wrap="square" rtlCol="0">
            <a:spAutoFit/>
          </a:bodyPr>
          <a:lstStyle/>
          <a:p>
            <a:r>
              <a:rPr lang="en-US" altLang="ko-KR" sz="1200" dirty="0"/>
              <a:t>Time(h</a:t>
            </a:r>
            <a:r>
              <a:rPr lang="en-US" altLang="ko-KR" dirty="0"/>
              <a:t>)</a:t>
            </a:r>
            <a:endParaRPr lang="ko-KR" altLang="en-US" dirty="0"/>
          </a:p>
        </p:txBody>
      </p:sp>
      <p:sp>
        <p:nvSpPr>
          <p:cNvPr id="17" name="TextBox 16"/>
          <p:cNvSpPr txBox="1"/>
          <p:nvPr/>
        </p:nvSpPr>
        <p:spPr>
          <a:xfrm rot="16200000">
            <a:off x="6324848" y="2246384"/>
            <a:ext cx="1512168" cy="276999"/>
          </a:xfrm>
          <a:prstGeom prst="rect">
            <a:avLst/>
          </a:prstGeom>
          <a:noFill/>
        </p:spPr>
        <p:txBody>
          <a:bodyPr wrap="square" rtlCol="0">
            <a:spAutoFit/>
          </a:bodyPr>
          <a:lstStyle/>
          <a:p>
            <a:r>
              <a:rPr lang="en-US" altLang="ko-KR" sz="1200" dirty="0"/>
              <a:t>CPU cost/hour ($)</a:t>
            </a:r>
            <a:endParaRPr lang="ko-KR" altLang="en-US" sz="1200" dirty="0"/>
          </a:p>
        </p:txBody>
      </p:sp>
      <p:cxnSp>
        <p:nvCxnSpPr>
          <p:cNvPr id="18" name="직선 화살표 연결선 17"/>
          <p:cNvCxnSpPr/>
          <p:nvPr/>
        </p:nvCxnSpPr>
        <p:spPr>
          <a:xfrm>
            <a:off x="7359584" y="5850613"/>
            <a:ext cx="2160240" cy="0"/>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19" name="직선 화살표 연결선 18"/>
          <p:cNvCxnSpPr/>
          <p:nvPr/>
        </p:nvCxnSpPr>
        <p:spPr>
          <a:xfrm flipV="1">
            <a:off x="7359584" y="4122421"/>
            <a:ext cx="0" cy="1738564"/>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cxnSp>
        <p:nvCxnSpPr>
          <p:cNvPr id="20" name="직선 연결선 19"/>
          <p:cNvCxnSpPr/>
          <p:nvPr/>
        </p:nvCxnSpPr>
        <p:spPr>
          <a:xfrm flipV="1">
            <a:off x="7359584" y="4797152"/>
            <a:ext cx="752640" cy="1053462"/>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8112224" y="5860985"/>
            <a:ext cx="1440160" cy="369332"/>
          </a:xfrm>
          <a:prstGeom prst="rect">
            <a:avLst/>
          </a:prstGeom>
          <a:noFill/>
        </p:spPr>
        <p:txBody>
          <a:bodyPr wrap="square" rtlCol="0">
            <a:spAutoFit/>
          </a:bodyPr>
          <a:lstStyle/>
          <a:p>
            <a:r>
              <a:rPr lang="en-US" altLang="ko-KR" sz="1200" dirty="0"/>
              <a:t>Time(h</a:t>
            </a:r>
            <a:r>
              <a:rPr lang="en-US" altLang="ko-KR" dirty="0"/>
              <a:t>)</a:t>
            </a:r>
            <a:endParaRPr lang="ko-KR" altLang="en-US" dirty="0"/>
          </a:p>
        </p:txBody>
      </p:sp>
      <p:sp>
        <p:nvSpPr>
          <p:cNvPr id="22" name="TextBox 21"/>
          <p:cNvSpPr txBox="1"/>
          <p:nvPr/>
        </p:nvSpPr>
        <p:spPr>
          <a:xfrm rot="16200000">
            <a:off x="6324848" y="4740005"/>
            <a:ext cx="1512168" cy="276999"/>
          </a:xfrm>
          <a:prstGeom prst="rect">
            <a:avLst/>
          </a:prstGeom>
          <a:noFill/>
        </p:spPr>
        <p:txBody>
          <a:bodyPr wrap="square" rtlCol="0">
            <a:spAutoFit/>
          </a:bodyPr>
          <a:lstStyle/>
          <a:p>
            <a:r>
              <a:rPr lang="en-US" altLang="ko-KR" sz="1200" dirty="0"/>
              <a:t>CPU cost/hour ($)</a:t>
            </a:r>
            <a:endParaRPr lang="ko-KR" altLang="en-US" sz="1200" dirty="0"/>
          </a:p>
        </p:txBody>
      </p:sp>
      <p:cxnSp>
        <p:nvCxnSpPr>
          <p:cNvPr id="26" name="직선 연결선 25"/>
          <p:cNvCxnSpPr/>
          <p:nvPr/>
        </p:nvCxnSpPr>
        <p:spPr>
          <a:xfrm flipH="1">
            <a:off x="8558074" y="4338674"/>
            <a:ext cx="659918" cy="1067827"/>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flipH="1" flipV="1">
            <a:off x="8109264" y="4797152"/>
            <a:ext cx="451772" cy="62955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33" name="내용 개체 틀 1"/>
          <p:cNvSpPr>
            <a:spLocks noGrp="1"/>
          </p:cNvSpPr>
          <p:nvPr>
            <p:ph idx="1"/>
          </p:nvPr>
        </p:nvSpPr>
        <p:spPr>
          <a:xfrm>
            <a:off x="338667" y="836712"/>
            <a:ext cx="11514667" cy="5616624"/>
          </a:xfrm>
        </p:spPr>
        <p:txBody>
          <a:bodyPr/>
          <a:lstStyle/>
          <a:p>
            <a:r>
              <a:rPr lang="en-US" altLang="ko-KR" dirty="0"/>
              <a:t>Usage-Based Pricing</a:t>
            </a:r>
          </a:p>
          <a:p>
            <a:endParaRPr lang="ko-KR" altLang="en-US" dirty="0"/>
          </a:p>
        </p:txBody>
      </p:sp>
    </p:spTree>
    <p:extLst>
      <p:ext uri="{BB962C8B-B14F-4D97-AF65-F5344CB8AC3E}">
        <p14:creationId xmlns:p14="http://schemas.microsoft.com/office/powerpoint/2010/main" val="1412548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500"/>
                            </p:stCondLst>
                            <p:childTnLst>
                              <p:par>
                                <p:cTn id="17" presetID="1" presetClass="exit" presetSubtype="0" fill="hold" grpId="1" nodeType="afterEffect">
                                  <p:stCondLst>
                                    <p:cond delay="50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2000"/>
                            </p:stCondLst>
                            <p:childTnLst>
                              <p:par>
                                <p:cTn id="20" presetID="1" presetClass="exit" presetSubtype="0" fill="hold" grpId="1" nodeType="afterEffect">
                                  <p:stCondLst>
                                    <p:cond delay="50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grpId="1" nodeType="afterEffect">
                                  <p:stCondLst>
                                    <p:cond delay="50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3000"/>
                            </p:stCondLst>
                            <p:childTnLst>
                              <p:par>
                                <p:cTn id="26" presetID="1" presetClass="entr" presetSubtype="0" fill="hold" grpId="2" nodeType="afterEffect">
                                  <p:stCondLst>
                                    <p:cond delay="5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2" nodeType="afterEffect">
                                  <p:stCondLst>
                                    <p:cond delay="5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7" grpId="2" animBg="1"/>
      <p:bldP spid="6" grpId="0" animBg="1"/>
      <p:bldP spid="6" grpId="1" animBg="1"/>
      <p:bldP spid="6" grpId="2"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Time-Dependent Pricing</a:t>
            </a:r>
          </a:p>
          <a:p>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pic>
        <p:nvPicPr>
          <p:cNvPr id="2050" name="Picture 2" descr="https://tctechcrunch2011.files.wordpress.com/2011/11/financial-times-desktop-tablet-mobile.jpg?w=640&amp;h=445"/>
          <p:cNvPicPr>
            <a:picLocks noChangeAspect="1" noChangeArrowheads="1"/>
          </p:cNvPicPr>
          <p:nvPr/>
        </p:nvPicPr>
        <p:blipFill rotWithShape="1">
          <a:blip r:embed="rId2">
            <a:extLst>
              <a:ext uri="{28A0092B-C50C-407E-A947-70E740481C1C}">
                <a14:useLocalDpi xmlns:a14="http://schemas.microsoft.com/office/drawing/2010/main" val="0"/>
              </a:ext>
            </a:extLst>
          </a:blip>
          <a:srcRect t="42709"/>
          <a:stretch/>
        </p:blipFill>
        <p:spPr bwMode="auto">
          <a:xfrm>
            <a:off x="1451484" y="2060848"/>
            <a:ext cx="9289032" cy="3700327"/>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0" y="6705491"/>
            <a:ext cx="2255912" cy="169277"/>
          </a:xfrm>
          <a:prstGeom prst="rect">
            <a:avLst/>
          </a:prstGeom>
        </p:spPr>
        <p:txBody>
          <a:bodyPr wrap="square">
            <a:spAutoFit/>
          </a:bodyPr>
          <a:lstStyle/>
          <a:p>
            <a:r>
              <a:rPr lang="en-US" altLang="ko-KR" sz="500" dirty="0"/>
              <a:t>Source: </a:t>
            </a:r>
            <a:r>
              <a:rPr lang="ko-KR" altLang="en-US" sz="500" dirty="0"/>
              <a:t>https://techcrunch.com/2011/11/18/financial-times-mobile/</a:t>
            </a:r>
          </a:p>
        </p:txBody>
      </p:sp>
      <p:pic>
        <p:nvPicPr>
          <p:cNvPr id="2052" name="Picture 4" descr="https://tctechcrunch2011.files.wordpress.com/2011/11/financial-times-desktop-tablet-mobile.jpg?w=640&amp;h=445"/>
          <p:cNvPicPr>
            <a:picLocks noChangeAspect="1" noChangeArrowheads="1"/>
          </p:cNvPicPr>
          <p:nvPr/>
        </p:nvPicPr>
        <p:blipFill rotWithShape="1">
          <a:blip r:embed="rId2">
            <a:extLst>
              <a:ext uri="{28A0092B-C50C-407E-A947-70E740481C1C}">
                <a14:useLocalDpi xmlns:a14="http://schemas.microsoft.com/office/drawing/2010/main" val="0"/>
              </a:ext>
            </a:extLst>
          </a:blip>
          <a:srcRect t="20150" r="63976" b="62862"/>
          <a:stretch/>
        </p:blipFill>
        <p:spPr bwMode="auto">
          <a:xfrm>
            <a:off x="7608168" y="1196752"/>
            <a:ext cx="2196009" cy="7200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p:nvPr/>
        </p:nvCxnSpPr>
        <p:spPr>
          <a:xfrm>
            <a:off x="3816127" y="5814789"/>
            <a:ext cx="0" cy="360040"/>
          </a:xfrm>
          <a:prstGeom prst="line">
            <a:avLst/>
          </a:prstGeom>
          <a:ln w="38100">
            <a:solidFill>
              <a:srgbClr val="FF0000"/>
            </a:solidFill>
            <a:headEnd type="none"/>
            <a:tailEnd type="none"/>
          </a:ln>
        </p:spPr>
        <p:style>
          <a:lnRef idx="1">
            <a:schemeClr val="dk1"/>
          </a:lnRef>
          <a:fillRef idx="0">
            <a:schemeClr val="dk1"/>
          </a:fillRef>
          <a:effectRef idx="0">
            <a:schemeClr val="dk1"/>
          </a:effectRef>
          <a:fontRef idx="minor">
            <a:schemeClr val="tx1"/>
          </a:fontRef>
        </p:style>
      </p:cxnSp>
      <p:cxnSp>
        <p:nvCxnSpPr>
          <p:cNvPr id="11" name="직선 연결선 10"/>
          <p:cNvCxnSpPr/>
          <p:nvPr/>
        </p:nvCxnSpPr>
        <p:spPr>
          <a:xfrm>
            <a:off x="9120336" y="5805264"/>
            <a:ext cx="0" cy="360040"/>
          </a:xfrm>
          <a:prstGeom prst="line">
            <a:avLst/>
          </a:prstGeom>
          <a:ln w="38100">
            <a:solidFill>
              <a:srgbClr val="FF0000"/>
            </a:solidFill>
            <a:headEnd type="none"/>
            <a:tailEnd type="none"/>
          </a:ln>
        </p:spPr>
        <p:style>
          <a:lnRef idx="1">
            <a:schemeClr val="dk1"/>
          </a:lnRef>
          <a:fillRef idx="0">
            <a:schemeClr val="dk1"/>
          </a:fillRef>
          <a:effectRef idx="0">
            <a:schemeClr val="dk1"/>
          </a:effectRef>
          <a:fontRef idx="minor">
            <a:schemeClr val="tx1"/>
          </a:fontRef>
        </p:style>
      </p:cxnSp>
      <p:cxnSp>
        <p:nvCxnSpPr>
          <p:cNvPr id="10" name="직선 화살표 연결선 9"/>
          <p:cNvCxnSpPr/>
          <p:nvPr/>
        </p:nvCxnSpPr>
        <p:spPr>
          <a:xfrm>
            <a:off x="3816127" y="5994809"/>
            <a:ext cx="5304209"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Rectangle 106"/>
          <p:cNvSpPr/>
          <p:nvPr/>
        </p:nvSpPr>
        <p:spPr>
          <a:xfrm>
            <a:off x="4776309" y="6075242"/>
            <a:ext cx="3383844" cy="21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Peak</a:t>
            </a:r>
          </a:p>
        </p:txBody>
      </p:sp>
      <p:cxnSp>
        <p:nvCxnSpPr>
          <p:cNvPr id="18" name="직선 연결선 17"/>
          <p:cNvCxnSpPr/>
          <p:nvPr/>
        </p:nvCxnSpPr>
        <p:spPr>
          <a:xfrm>
            <a:off x="2200275" y="5797615"/>
            <a:ext cx="0" cy="360040"/>
          </a:xfrm>
          <a:prstGeom prst="line">
            <a:avLst/>
          </a:prstGeom>
          <a:ln w="38100">
            <a:solidFill>
              <a:srgbClr val="0000FF"/>
            </a:solidFill>
            <a:headEnd type="none"/>
            <a:tailEnd type="none"/>
          </a:ln>
        </p:spPr>
        <p:style>
          <a:lnRef idx="1">
            <a:schemeClr val="dk1"/>
          </a:lnRef>
          <a:fillRef idx="0">
            <a:schemeClr val="dk1"/>
          </a:fillRef>
          <a:effectRef idx="0">
            <a:schemeClr val="dk1"/>
          </a:effectRef>
          <a:fontRef idx="minor">
            <a:schemeClr val="tx1"/>
          </a:fontRef>
        </p:style>
      </p:cxnSp>
      <p:cxnSp>
        <p:nvCxnSpPr>
          <p:cNvPr id="19" name="직선 연결선 18"/>
          <p:cNvCxnSpPr/>
          <p:nvPr/>
        </p:nvCxnSpPr>
        <p:spPr>
          <a:xfrm>
            <a:off x="9796612" y="5799323"/>
            <a:ext cx="0" cy="360040"/>
          </a:xfrm>
          <a:prstGeom prst="line">
            <a:avLst/>
          </a:prstGeom>
          <a:ln w="38100">
            <a:solidFill>
              <a:srgbClr val="0000FF"/>
            </a:solidFill>
            <a:headEnd type="none"/>
            <a:tailEnd type="none"/>
          </a:ln>
        </p:spPr>
        <p:style>
          <a:lnRef idx="1">
            <a:schemeClr val="dk1"/>
          </a:lnRef>
          <a:fillRef idx="0">
            <a:schemeClr val="dk1"/>
          </a:fillRef>
          <a:effectRef idx="0">
            <a:schemeClr val="dk1"/>
          </a:effectRef>
          <a:fontRef idx="minor">
            <a:schemeClr val="tx1"/>
          </a:fontRef>
        </p:style>
      </p:cxnSp>
      <p:cxnSp>
        <p:nvCxnSpPr>
          <p:cNvPr id="20" name="직선 화살표 연결선 19"/>
          <p:cNvCxnSpPr/>
          <p:nvPr/>
        </p:nvCxnSpPr>
        <p:spPr>
          <a:xfrm flipV="1">
            <a:off x="9120336" y="5990195"/>
            <a:ext cx="676276" cy="4614"/>
          </a:xfrm>
          <a:prstGeom prst="straightConnector1">
            <a:avLst/>
          </a:prstGeom>
          <a:ln w="38100">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4" name="직선 화살표 연결선 23"/>
          <p:cNvCxnSpPr/>
          <p:nvPr/>
        </p:nvCxnSpPr>
        <p:spPr>
          <a:xfrm flipV="1">
            <a:off x="2200275" y="5990195"/>
            <a:ext cx="1581419" cy="1030"/>
          </a:xfrm>
          <a:prstGeom prst="straightConnector1">
            <a:avLst/>
          </a:prstGeom>
          <a:ln w="38100">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sp>
        <p:nvSpPr>
          <p:cNvPr id="27" name="Rectangle 106"/>
          <p:cNvSpPr/>
          <p:nvPr/>
        </p:nvSpPr>
        <p:spPr>
          <a:xfrm>
            <a:off x="2469878" y="6098290"/>
            <a:ext cx="1008112" cy="17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Off Peak</a:t>
            </a:r>
          </a:p>
        </p:txBody>
      </p:sp>
      <p:sp>
        <p:nvSpPr>
          <p:cNvPr id="28" name="Rectangle 106"/>
          <p:cNvSpPr/>
          <p:nvPr/>
        </p:nvSpPr>
        <p:spPr>
          <a:xfrm>
            <a:off x="8954416" y="6098290"/>
            <a:ext cx="1008112" cy="17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Off Peak</a:t>
            </a:r>
          </a:p>
        </p:txBody>
      </p:sp>
    </p:spTree>
    <p:extLst>
      <p:ext uri="{BB962C8B-B14F-4D97-AF65-F5344CB8AC3E}">
        <p14:creationId xmlns:p14="http://schemas.microsoft.com/office/powerpoint/2010/main" val="296908036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Auction-Based Pricing</a:t>
            </a:r>
          </a:p>
          <a:p>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pic>
        <p:nvPicPr>
          <p:cNvPr id="4"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6029" y="3828706"/>
            <a:ext cx="884638" cy="884638"/>
          </a:xfrm>
          <a:prstGeom prst="rect">
            <a:avLst/>
          </a:prstGeom>
          <a:noFill/>
        </p:spPr>
      </p:pic>
      <p:pic>
        <p:nvPicPr>
          <p:cNvPr id="5"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6813" y="3828706"/>
            <a:ext cx="884638" cy="884638"/>
          </a:xfrm>
          <a:prstGeom prst="rect">
            <a:avLst/>
          </a:prstGeom>
          <a:noFill/>
        </p:spPr>
      </p:pic>
      <p:pic>
        <p:nvPicPr>
          <p:cNvPr id="6"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7597" y="3828706"/>
            <a:ext cx="884638" cy="884638"/>
          </a:xfrm>
          <a:prstGeom prst="rect">
            <a:avLst/>
          </a:prstGeom>
          <a:noFill/>
        </p:spPr>
      </p:pic>
      <p:pic>
        <p:nvPicPr>
          <p:cNvPr id="7"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7304" y="3828706"/>
            <a:ext cx="884638" cy="884638"/>
          </a:xfrm>
          <a:prstGeom prst="rect">
            <a:avLst/>
          </a:prstGeom>
          <a:noFill/>
        </p:spPr>
      </p:pic>
      <p:pic>
        <p:nvPicPr>
          <p:cNvPr id="8"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88088" y="3828706"/>
            <a:ext cx="884638" cy="884638"/>
          </a:xfrm>
          <a:prstGeom prst="rect">
            <a:avLst/>
          </a:prstGeom>
          <a:noFill/>
        </p:spPr>
      </p:pic>
      <p:pic>
        <p:nvPicPr>
          <p:cNvPr id="9"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06519" y="3828709"/>
            <a:ext cx="884638" cy="884638"/>
          </a:xfrm>
          <a:prstGeom prst="rect">
            <a:avLst/>
          </a:prstGeom>
          <a:noFill/>
        </p:spPr>
      </p:pic>
      <p:pic>
        <p:nvPicPr>
          <p:cNvPr id="1028" name="Picture 4" descr="깃발 아이콘에 대한 이미지 검색결과">
            <a:extLst>
              <a:ext uri="{FF2B5EF4-FFF2-40B4-BE49-F238E27FC236}">
                <a16:creationId xmlns:a16="http://schemas.microsoft.com/office/drawing/2014/main" xmlns="" id="{C03C36C2-2122-4021-8161-DBAF67F965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9915" y="2781065"/>
            <a:ext cx="884638" cy="8846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깃발 아이콘에 대한 이미지 검색결과">
            <a:extLst>
              <a:ext uri="{FF2B5EF4-FFF2-40B4-BE49-F238E27FC236}">
                <a16:creationId xmlns:a16="http://schemas.microsoft.com/office/drawing/2014/main" xmlns="" id="{FF91BCC3-427C-4D84-B6B8-BCF5F706C1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274" y="2780930"/>
            <a:ext cx="884638" cy="8846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깃발 아이콘에 대한 이미지 검색결과">
            <a:extLst>
              <a:ext uri="{FF2B5EF4-FFF2-40B4-BE49-F238E27FC236}">
                <a16:creationId xmlns:a16="http://schemas.microsoft.com/office/drawing/2014/main" xmlns="" id="{F4757BFC-450E-4053-B9DB-BA8E18061C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4815" y="2780930"/>
            <a:ext cx="884638" cy="8846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깃발 아이콘에 대한 이미지 검색결과">
            <a:extLst>
              <a:ext uri="{FF2B5EF4-FFF2-40B4-BE49-F238E27FC236}">
                <a16:creationId xmlns:a16="http://schemas.microsoft.com/office/drawing/2014/main" xmlns="" id="{D7A38A2B-5986-416F-ABB1-99EF9F9482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9622" y="2131586"/>
            <a:ext cx="884638" cy="884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깃발 아이콘에 대한 이미지 검색결과">
            <a:extLst>
              <a:ext uri="{FF2B5EF4-FFF2-40B4-BE49-F238E27FC236}">
                <a16:creationId xmlns:a16="http://schemas.microsoft.com/office/drawing/2014/main" xmlns="" id="{81DB42B3-A18B-45F0-A0F7-688B0BEE21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8842" y="2780930"/>
            <a:ext cx="884638" cy="8846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E1053E9-3BB0-49EE-B32A-55BE49639306}"/>
              </a:ext>
            </a:extLst>
          </p:cNvPr>
          <p:cNvSpPr txBox="1"/>
          <p:nvPr/>
        </p:nvSpPr>
        <p:spPr>
          <a:xfrm>
            <a:off x="1353135" y="2886100"/>
            <a:ext cx="795373" cy="400110"/>
          </a:xfrm>
          <a:prstGeom prst="rect">
            <a:avLst/>
          </a:prstGeom>
          <a:noFill/>
        </p:spPr>
        <p:txBody>
          <a:bodyPr wrap="square" rtlCol="0">
            <a:spAutoFit/>
          </a:bodyPr>
          <a:lstStyle/>
          <a:p>
            <a:pPr algn="ctr"/>
            <a:r>
              <a:rPr lang="en-US" altLang="ko-KR" sz="2000" b="1" dirty="0"/>
              <a:t>$10</a:t>
            </a:r>
            <a:endParaRPr lang="ko-KR" altLang="en-US" sz="2000" b="1" dirty="0"/>
          </a:p>
        </p:txBody>
      </p:sp>
      <p:grpSp>
        <p:nvGrpSpPr>
          <p:cNvPr id="17" name="그룹 16">
            <a:extLst>
              <a:ext uri="{FF2B5EF4-FFF2-40B4-BE49-F238E27FC236}">
                <a16:creationId xmlns:a16="http://schemas.microsoft.com/office/drawing/2014/main" xmlns="" id="{979C9691-00CD-430A-9960-3FFDB3712435}"/>
              </a:ext>
            </a:extLst>
          </p:cNvPr>
          <p:cNvGrpSpPr/>
          <p:nvPr/>
        </p:nvGrpSpPr>
        <p:grpSpPr>
          <a:xfrm>
            <a:off x="2889131" y="2132856"/>
            <a:ext cx="884638" cy="884638"/>
            <a:chOff x="2889131" y="2780930"/>
            <a:chExt cx="884638" cy="884638"/>
          </a:xfrm>
        </p:grpSpPr>
        <p:pic>
          <p:nvPicPr>
            <p:cNvPr id="12" name="Picture 4" descr="깃발 아이콘에 대한 이미지 검색결과">
              <a:extLst>
                <a:ext uri="{FF2B5EF4-FFF2-40B4-BE49-F238E27FC236}">
                  <a16:creationId xmlns:a16="http://schemas.microsoft.com/office/drawing/2014/main" xmlns="" id="{664D99F6-C650-4485-8652-DD209B03A4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131" y="2780930"/>
              <a:ext cx="884638" cy="88463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BD94094F-B1CB-4081-9EC0-10E8F3EACA05}"/>
                </a:ext>
              </a:extLst>
            </p:cNvPr>
            <p:cNvSpPr txBox="1"/>
            <p:nvPr/>
          </p:nvSpPr>
          <p:spPr>
            <a:xfrm>
              <a:off x="2930881" y="2886100"/>
              <a:ext cx="795373" cy="400110"/>
            </a:xfrm>
            <a:prstGeom prst="rect">
              <a:avLst/>
            </a:prstGeom>
            <a:noFill/>
          </p:spPr>
          <p:txBody>
            <a:bodyPr wrap="square" rtlCol="0">
              <a:spAutoFit/>
            </a:bodyPr>
            <a:lstStyle/>
            <a:p>
              <a:pPr algn="ctr"/>
              <a:r>
                <a:rPr lang="en-US" altLang="ko-KR" sz="2000" b="1" dirty="0"/>
                <a:t>$12</a:t>
              </a:r>
              <a:endParaRPr lang="ko-KR" altLang="en-US" sz="2000" b="1" dirty="0"/>
            </a:p>
          </p:txBody>
        </p:sp>
      </p:grpSp>
      <p:sp>
        <p:nvSpPr>
          <p:cNvPr id="20" name="TextBox 19">
            <a:extLst>
              <a:ext uri="{FF2B5EF4-FFF2-40B4-BE49-F238E27FC236}">
                <a16:creationId xmlns:a16="http://schemas.microsoft.com/office/drawing/2014/main" xmlns="" id="{16967476-D7DD-4940-A050-96EF1EFFF3A0}"/>
              </a:ext>
            </a:extLst>
          </p:cNvPr>
          <p:cNvSpPr txBox="1"/>
          <p:nvPr/>
        </p:nvSpPr>
        <p:spPr>
          <a:xfrm>
            <a:off x="4495777" y="2886100"/>
            <a:ext cx="795373" cy="400110"/>
          </a:xfrm>
          <a:prstGeom prst="rect">
            <a:avLst/>
          </a:prstGeom>
          <a:noFill/>
        </p:spPr>
        <p:txBody>
          <a:bodyPr wrap="square" rtlCol="0">
            <a:spAutoFit/>
          </a:bodyPr>
          <a:lstStyle/>
          <a:p>
            <a:pPr algn="ctr"/>
            <a:r>
              <a:rPr lang="en-US" altLang="ko-KR" sz="2000" b="1" dirty="0"/>
              <a:t>$3</a:t>
            </a:r>
            <a:endParaRPr lang="ko-KR" altLang="en-US" sz="2000" b="1" dirty="0"/>
          </a:p>
        </p:txBody>
      </p:sp>
      <p:cxnSp>
        <p:nvCxnSpPr>
          <p:cNvPr id="21" name="직선 연결선 20">
            <a:extLst>
              <a:ext uri="{FF2B5EF4-FFF2-40B4-BE49-F238E27FC236}">
                <a16:creationId xmlns:a16="http://schemas.microsoft.com/office/drawing/2014/main" xmlns="" id="{8C8FF653-A43B-44FE-A7CF-F1018A76DB64}"/>
              </a:ext>
            </a:extLst>
          </p:cNvPr>
          <p:cNvCxnSpPr/>
          <p:nvPr/>
        </p:nvCxnSpPr>
        <p:spPr>
          <a:xfrm>
            <a:off x="2906474" y="3001714"/>
            <a:ext cx="0" cy="648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24" name="Rectangle 106">
            <a:extLst>
              <a:ext uri="{FF2B5EF4-FFF2-40B4-BE49-F238E27FC236}">
                <a16:creationId xmlns:a16="http://schemas.microsoft.com/office/drawing/2014/main" xmlns="" id="{34D901C6-4CC0-4D19-937E-5E3761817B5F}"/>
              </a:ext>
            </a:extLst>
          </p:cNvPr>
          <p:cNvSpPr/>
          <p:nvPr/>
        </p:nvSpPr>
        <p:spPr>
          <a:xfrm>
            <a:off x="1937800" y="5976599"/>
            <a:ext cx="1902661" cy="42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Arial" charset="0"/>
                <a:cs typeface="Arial" charset="0"/>
              </a:rPr>
              <a:t> &lt; Clients &gt;</a:t>
            </a:r>
          </a:p>
        </p:txBody>
      </p:sp>
      <p:sp>
        <p:nvSpPr>
          <p:cNvPr id="25" name="TextBox 24">
            <a:extLst>
              <a:ext uri="{FF2B5EF4-FFF2-40B4-BE49-F238E27FC236}">
                <a16:creationId xmlns:a16="http://schemas.microsoft.com/office/drawing/2014/main" xmlns="" id="{D428DB62-A597-44BD-8C6B-38768A7A4BDA}"/>
              </a:ext>
            </a:extLst>
          </p:cNvPr>
          <p:cNvSpPr txBox="1"/>
          <p:nvPr/>
        </p:nvSpPr>
        <p:spPr>
          <a:xfrm>
            <a:off x="7377215" y="2886100"/>
            <a:ext cx="795373" cy="400110"/>
          </a:xfrm>
          <a:prstGeom prst="rect">
            <a:avLst/>
          </a:prstGeom>
          <a:noFill/>
        </p:spPr>
        <p:txBody>
          <a:bodyPr wrap="square" rtlCol="0">
            <a:spAutoFit/>
          </a:bodyPr>
          <a:lstStyle/>
          <a:p>
            <a:pPr algn="ctr"/>
            <a:r>
              <a:rPr lang="en-US" altLang="ko-KR" sz="2000" b="1" dirty="0"/>
              <a:t>$12</a:t>
            </a:r>
            <a:endParaRPr lang="ko-KR" altLang="en-US" sz="2000" b="1" dirty="0"/>
          </a:p>
        </p:txBody>
      </p:sp>
      <p:sp>
        <p:nvSpPr>
          <p:cNvPr id="26" name="TextBox 25">
            <a:extLst>
              <a:ext uri="{FF2B5EF4-FFF2-40B4-BE49-F238E27FC236}">
                <a16:creationId xmlns:a16="http://schemas.microsoft.com/office/drawing/2014/main" xmlns="" id="{33F72251-4D93-4AB6-9D78-6D20A7B5FB0F}"/>
              </a:ext>
            </a:extLst>
          </p:cNvPr>
          <p:cNvSpPr txBox="1"/>
          <p:nvPr/>
        </p:nvSpPr>
        <p:spPr>
          <a:xfrm>
            <a:off x="8928979" y="2238026"/>
            <a:ext cx="795373" cy="400110"/>
          </a:xfrm>
          <a:prstGeom prst="rect">
            <a:avLst/>
          </a:prstGeom>
          <a:noFill/>
        </p:spPr>
        <p:txBody>
          <a:bodyPr wrap="square" rtlCol="0">
            <a:spAutoFit/>
          </a:bodyPr>
          <a:lstStyle/>
          <a:p>
            <a:pPr algn="ctr"/>
            <a:r>
              <a:rPr lang="en-US" altLang="ko-KR" sz="2000" b="1" dirty="0"/>
              <a:t>$5</a:t>
            </a:r>
            <a:endParaRPr lang="ko-KR" altLang="en-US" sz="2000" b="1" dirty="0"/>
          </a:p>
        </p:txBody>
      </p:sp>
      <p:sp>
        <p:nvSpPr>
          <p:cNvPr id="27" name="TextBox 26">
            <a:extLst>
              <a:ext uri="{FF2B5EF4-FFF2-40B4-BE49-F238E27FC236}">
                <a16:creationId xmlns:a16="http://schemas.microsoft.com/office/drawing/2014/main" xmlns="" id="{F195B43F-CC81-435A-A040-BF7E40E3D0EA}"/>
              </a:ext>
            </a:extLst>
          </p:cNvPr>
          <p:cNvSpPr txBox="1"/>
          <p:nvPr/>
        </p:nvSpPr>
        <p:spPr>
          <a:xfrm>
            <a:off x="10493470" y="2881048"/>
            <a:ext cx="795373" cy="400110"/>
          </a:xfrm>
          <a:prstGeom prst="rect">
            <a:avLst/>
          </a:prstGeom>
          <a:noFill/>
        </p:spPr>
        <p:txBody>
          <a:bodyPr wrap="square" rtlCol="0">
            <a:spAutoFit/>
          </a:bodyPr>
          <a:lstStyle/>
          <a:p>
            <a:pPr algn="ctr"/>
            <a:r>
              <a:rPr lang="en-US" altLang="ko-KR" sz="2000" b="1" dirty="0"/>
              <a:t>$10</a:t>
            </a:r>
            <a:endParaRPr lang="ko-KR" altLang="en-US" sz="2000" b="1" dirty="0"/>
          </a:p>
        </p:txBody>
      </p:sp>
      <p:cxnSp>
        <p:nvCxnSpPr>
          <p:cNvPr id="28" name="직선 연결선 27">
            <a:extLst>
              <a:ext uri="{FF2B5EF4-FFF2-40B4-BE49-F238E27FC236}">
                <a16:creationId xmlns:a16="http://schemas.microsoft.com/office/drawing/2014/main" xmlns="" id="{FD2CAFAE-5EBE-4C72-AB3A-ABEEEE4FB076}"/>
              </a:ext>
            </a:extLst>
          </p:cNvPr>
          <p:cNvCxnSpPr/>
          <p:nvPr/>
        </p:nvCxnSpPr>
        <p:spPr>
          <a:xfrm>
            <a:off x="8908672" y="2990222"/>
            <a:ext cx="0" cy="648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29" name="Rectangle 106">
            <a:extLst>
              <a:ext uri="{FF2B5EF4-FFF2-40B4-BE49-F238E27FC236}">
                <a16:creationId xmlns:a16="http://schemas.microsoft.com/office/drawing/2014/main" xmlns="" id="{512EBF5E-992E-45A8-8F7B-609B9A376240}"/>
              </a:ext>
            </a:extLst>
          </p:cNvPr>
          <p:cNvSpPr/>
          <p:nvPr/>
        </p:nvSpPr>
        <p:spPr>
          <a:xfrm>
            <a:off x="7671068" y="5976599"/>
            <a:ext cx="2515822" cy="42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Arial" charset="0"/>
                <a:cs typeface="Arial" charset="0"/>
              </a:rPr>
              <a:t> &lt; Providers &gt;</a:t>
            </a:r>
          </a:p>
        </p:txBody>
      </p:sp>
      <p:grpSp>
        <p:nvGrpSpPr>
          <p:cNvPr id="30" name="그룹 29">
            <a:extLst>
              <a:ext uri="{FF2B5EF4-FFF2-40B4-BE49-F238E27FC236}">
                <a16:creationId xmlns:a16="http://schemas.microsoft.com/office/drawing/2014/main" xmlns="" id="{448B15E4-8572-49E7-9788-13C47577BEA9}"/>
              </a:ext>
            </a:extLst>
          </p:cNvPr>
          <p:cNvGrpSpPr/>
          <p:nvPr/>
        </p:nvGrpSpPr>
        <p:grpSpPr>
          <a:xfrm>
            <a:off x="2525994" y="4864968"/>
            <a:ext cx="760959" cy="76200"/>
            <a:chOff x="2525994" y="4797152"/>
            <a:chExt cx="760959" cy="76200"/>
          </a:xfrm>
        </p:grpSpPr>
        <p:cxnSp>
          <p:nvCxnSpPr>
            <p:cNvPr id="23" name="직선 연결선 22">
              <a:extLst>
                <a:ext uri="{FF2B5EF4-FFF2-40B4-BE49-F238E27FC236}">
                  <a16:creationId xmlns:a16="http://schemas.microsoft.com/office/drawing/2014/main" xmlns="" id="{AC4C5638-995A-447C-ABF0-31DF902B43ED}"/>
                </a:ext>
              </a:extLst>
            </p:cNvPr>
            <p:cNvCxnSpPr/>
            <p:nvPr/>
          </p:nvCxnSpPr>
          <p:spPr>
            <a:xfrm>
              <a:off x="2525994" y="4797152"/>
              <a:ext cx="76095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32" name="직선 연결선 31">
              <a:extLst>
                <a:ext uri="{FF2B5EF4-FFF2-40B4-BE49-F238E27FC236}">
                  <a16:creationId xmlns:a16="http://schemas.microsoft.com/office/drawing/2014/main" xmlns="" id="{CBA37898-E9DE-4962-9406-BC9BDB5489ED}"/>
                </a:ext>
              </a:extLst>
            </p:cNvPr>
            <p:cNvCxnSpPr/>
            <p:nvPr/>
          </p:nvCxnSpPr>
          <p:spPr>
            <a:xfrm>
              <a:off x="2525994" y="4873352"/>
              <a:ext cx="76095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grpSp>
      <p:grpSp>
        <p:nvGrpSpPr>
          <p:cNvPr id="34" name="그룹 33">
            <a:extLst>
              <a:ext uri="{FF2B5EF4-FFF2-40B4-BE49-F238E27FC236}">
                <a16:creationId xmlns:a16="http://schemas.microsoft.com/office/drawing/2014/main" xmlns="" id="{C3B3FBB5-2A3C-4C4B-BA31-1BC25A2E6CD6}"/>
              </a:ext>
            </a:extLst>
          </p:cNvPr>
          <p:cNvGrpSpPr/>
          <p:nvPr/>
        </p:nvGrpSpPr>
        <p:grpSpPr>
          <a:xfrm>
            <a:off x="8544272" y="4864968"/>
            <a:ext cx="760959" cy="76200"/>
            <a:chOff x="2525994" y="4797152"/>
            <a:chExt cx="760959" cy="76200"/>
          </a:xfrm>
        </p:grpSpPr>
        <p:cxnSp>
          <p:nvCxnSpPr>
            <p:cNvPr id="35" name="직선 연결선 34">
              <a:extLst>
                <a:ext uri="{FF2B5EF4-FFF2-40B4-BE49-F238E27FC236}">
                  <a16:creationId xmlns:a16="http://schemas.microsoft.com/office/drawing/2014/main" xmlns="" id="{FA2CDDA3-7F9F-43AA-B6F2-5E57199A6145}"/>
                </a:ext>
              </a:extLst>
            </p:cNvPr>
            <p:cNvCxnSpPr/>
            <p:nvPr/>
          </p:nvCxnSpPr>
          <p:spPr>
            <a:xfrm>
              <a:off x="2525994" y="4797152"/>
              <a:ext cx="76095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36" name="직선 연결선 35">
              <a:extLst>
                <a:ext uri="{FF2B5EF4-FFF2-40B4-BE49-F238E27FC236}">
                  <a16:creationId xmlns:a16="http://schemas.microsoft.com/office/drawing/2014/main" xmlns="" id="{7A2E49A3-6356-4C58-93A0-42A195D29191}"/>
                </a:ext>
              </a:extLst>
            </p:cNvPr>
            <p:cNvCxnSpPr/>
            <p:nvPr/>
          </p:nvCxnSpPr>
          <p:spPr>
            <a:xfrm>
              <a:off x="2525994" y="4873352"/>
              <a:ext cx="76095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2575430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Implementation</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1422114514"/>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Implementation</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a:t>Hardware</a:t>
            </a:r>
          </a:p>
          <a:p>
            <a:pPr lvl="1"/>
            <a:r>
              <a:rPr lang="en-US" altLang="ko-KR" dirty="0"/>
              <a:t>Linux Ubuntu machine</a:t>
            </a:r>
          </a:p>
          <a:p>
            <a:r>
              <a:rPr lang="en-US" altLang="ko-KR" dirty="0"/>
              <a:t>Software</a:t>
            </a:r>
          </a:p>
          <a:p>
            <a:pPr lvl="1"/>
            <a:r>
              <a:rPr lang="en-US" altLang="ko-KR" dirty="0"/>
              <a:t>Docker</a:t>
            </a:r>
          </a:p>
          <a:p>
            <a:pPr lvl="2"/>
            <a:r>
              <a:rPr lang="en-US" altLang="ko-KR" dirty="0"/>
              <a:t>An open-source software that packages applications in containers</a:t>
            </a:r>
          </a:p>
          <a:p>
            <a:pPr lvl="1"/>
            <a:r>
              <a:rPr lang="en-US" altLang="ko-KR" dirty="0"/>
              <a:t>Kubernetes</a:t>
            </a:r>
          </a:p>
          <a:p>
            <a:pPr lvl="2"/>
            <a:r>
              <a:rPr lang="en-US" altLang="ko-KR" dirty="0"/>
              <a:t>An open-source system for automating deployment, scaling and management of containerized applications</a:t>
            </a:r>
          </a:p>
          <a:p>
            <a:pPr lvl="2"/>
            <a:r>
              <a:rPr lang="en-US" altLang="ko-KR" dirty="0"/>
              <a:t>Be used to manage Docker images and failover recovery</a:t>
            </a:r>
          </a:p>
          <a:p>
            <a:pPr lvl="1"/>
            <a:r>
              <a:rPr lang="en-US" altLang="ko-KR" dirty="0"/>
              <a:t>XAMPP</a:t>
            </a:r>
          </a:p>
          <a:p>
            <a:pPr lvl="2"/>
            <a:r>
              <a:rPr lang="en-US" altLang="ko-KR" dirty="0"/>
              <a:t>An open-source cross-platform web server solution</a:t>
            </a:r>
          </a:p>
          <a:p>
            <a:pPr lvl="2"/>
            <a:endParaRPr lang="en-US" altLang="ko-KR" dirty="0"/>
          </a:p>
          <a:p>
            <a:r>
              <a:rPr lang="en-US" altLang="ko-KR" dirty="0"/>
              <a:t>Others</a:t>
            </a:r>
          </a:p>
          <a:p>
            <a:pPr lvl="1"/>
            <a:r>
              <a:rPr lang="en-US" altLang="ko-KR" dirty="0" err="1"/>
              <a:t>Ethereum</a:t>
            </a:r>
            <a:endParaRPr lang="en-US" altLang="ko-KR" dirty="0"/>
          </a:p>
          <a:p>
            <a:pPr lvl="2"/>
            <a:r>
              <a:rPr lang="en-US" altLang="ko-KR" dirty="0"/>
              <a:t>The second most valuable digital currency</a:t>
            </a:r>
          </a:p>
          <a:p>
            <a:pPr lvl="1"/>
            <a:r>
              <a:rPr lang="en-US" altLang="ko-KR" dirty="0"/>
              <a:t>Solidity</a:t>
            </a:r>
          </a:p>
          <a:p>
            <a:pPr lvl="2"/>
            <a:r>
              <a:rPr lang="en-US" altLang="ko-KR" dirty="0"/>
              <a:t>A contract-oriented programming language for writing smart contracts</a:t>
            </a:r>
          </a:p>
          <a:p>
            <a:pPr lvl="1"/>
            <a:r>
              <a:rPr lang="en-US" altLang="ko-KR" dirty="0" err="1"/>
              <a:t>Ethereum</a:t>
            </a:r>
            <a:r>
              <a:rPr lang="en-US" altLang="ko-KR" dirty="0"/>
              <a:t> Virtual Machine (EVM) </a:t>
            </a:r>
            <a:r>
              <a:rPr lang="en-US" altLang="ko-KR" dirty="0">
                <a:sym typeface="Wingdings" panose="05000000000000000000" pitchFamily="2" charset="2"/>
              </a:rPr>
              <a:t> </a:t>
            </a:r>
            <a:r>
              <a:rPr lang="en-US" altLang="ko-KR" dirty="0" err="1">
                <a:solidFill>
                  <a:srgbClr val="FF0000"/>
                </a:solidFill>
                <a:sym typeface="Wingdings" panose="05000000000000000000" pitchFamily="2" charset="2"/>
              </a:rPr>
              <a:t>Geth</a:t>
            </a:r>
            <a:endParaRPr lang="en-US" altLang="ko-KR" dirty="0">
              <a:solidFill>
                <a:srgbClr val="FF0000"/>
              </a:solidFill>
            </a:endParaRPr>
          </a:p>
          <a:p>
            <a:pPr lvl="2"/>
            <a:r>
              <a:rPr lang="en-US" altLang="ko-KR" dirty="0"/>
              <a:t>The </a:t>
            </a:r>
            <a:r>
              <a:rPr lang="en-US" altLang="ko-KR" dirty="0" err="1"/>
              <a:t>Ethereum</a:t>
            </a:r>
            <a:r>
              <a:rPr lang="en-US" altLang="ko-KR" dirty="0"/>
              <a:t> smart contracts byte-code execution environment</a:t>
            </a:r>
          </a:p>
          <a:p>
            <a:pPr lvl="2"/>
            <a:r>
              <a:rPr lang="en-US" altLang="ko-KR" dirty="0"/>
              <a:t>Solidity is compiled to bytecode that is executable on the EVM</a:t>
            </a:r>
          </a:p>
          <a:p>
            <a:endParaRPr lang="en-US" altLang="ko-KR" dirty="0"/>
          </a:p>
        </p:txBody>
      </p:sp>
      <p:pic>
        <p:nvPicPr>
          <p:cNvPr id="4" name="그림 3"/>
          <p:cNvPicPr>
            <a:picLocks noChangeAspect="1"/>
          </p:cNvPicPr>
          <p:nvPr/>
        </p:nvPicPr>
        <p:blipFill>
          <a:blip r:embed="rId3"/>
          <a:stretch>
            <a:fillRect/>
          </a:stretch>
        </p:blipFill>
        <p:spPr>
          <a:xfrm>
            <a:off x="8616280" y="3637012"/>
            <a:ext cx="3147678" cy="2030760"/>
          </a:xfrm>
          <a:prstGeom prst="rect">
            <a:avLst/>
          </a:prstGeom>
        </p:spPr>
      </p:pic>
    </p:spTree>
    <p:extLst>
      <p:ext uri="{BB962C8B-B14F-4D97-AF65-F5344CB8AC3E}">
        <p14:creationId xmlns:p14="http://schemas.microsoft.com/office/powerpoint/2010/main" val="17517100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ISAC platform</a:t>
            </a:r>
            <a:endParaRPr lang="ko-KR" altLang="en-US" dirty="0"/>
          </a:p>
        </p:txBody>
      </p:sp>
      <p:sp>
        <p:nvSpPr>
          <p:cNvPr id="3" name="제목 2"/>
          <p:cNvSpPr>
            <a:spLocks noGrp="1"/>
          </p:cNvSpPr>
          <p:nvPr>
            <p:ph type="title"/>
          </p:nvPr>
        </p:nvSpPr>
        <p:spPr/>
        <p:txBody>
          <a:bodyPr/>
          <a:lstStyle/>
          <a:p>
            <a:r>
              <a:rPr lang="en-US" altLang="ko-KR" dirty="0"/>
              <a:t>Implementation</a:t>
            </a:r>
            <a:endParaRPr lang="ko-KR" altLang="en-US" dirty="0"/>
          </a:p>
        </p:txBody>
      </p:sp>
      <p:pic>
        <p:nvPicPr>
          <p:cNvPr id="5"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43472" y="1916832"/>
            <a:ext cx="884638" cy="884638"/>
          </a:xfrm>
          <a:prstGeom prst="rect">
            <a:avLst/>
          </a:prstGeom>
          <a:noFill/>
        </p:spPr>
      </p:pic>
      <p:cxnSp>
        <p:nvCxnSpPr>
          <p:cNvPr id="6" name="직선 화살표 연결선 5"/>
          <p:cNvCxnSpPr/>
          <p:nvPr/>
        </p:nvCxnSpPr>
        <p:spPr>
          <a:xfrm>
            <a:off x="2351584" y="2359151"/>
            <a:ext cx="2592288"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pic>
        <p:nvPicPr>
          <p:cNvPr id="2052" name="Picture 4" descr="docker hub에 대한 이미지 검색결과"/>
          <p:cNvPicPr>
            <a:picLocks noChangeAspect="1" noChangeArrowheads="1"/>
          </p:cNvPicPr>
          <p:nvPr/>
        </p:nvPicPr>
        <p:blipFill rotWithShape="1">
          <a:blip r:embed="rId4">
            <a:extLst>
              <a:ext uri="{28A0092B-C50C-407E-A947-70E740481C1C}">
                <a14:useLocalDpi xmlns:a14="http://schemas.microsoft.com/office/drawing/2010/main" val="0"/>
              </a:ext>
            </a:extLst>
          </a:blip>
          <a:srcRect b="37487"/>
          <a:stretch/>
        </p:blipFill>
        <p:spPr bwMode="auto">
          <a:xfrm>
            <a:off x="5067346" y="1370438"/>
            <a:ext cx="2581275" cy="14409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37903" y="2811392"/>
            <a:ext cx="1440160" cy="369332"/>
          </a:xfrm>
          <a:prstGeom prst="rect">
            <a:avLst/>
          </a:prstGeom>
          <a:noFill/>
        </p:spPr>
        <p:txBody>
          <a:bodyPr wrap="square" rtlCol="0">
            <a:spAutoFit/>
          </a:bodyPr>
          <a:lstStyle/>
          <a:p>
            <a:pPr algn="ctr"/>
            <a:r>
              <a:rPr lang="en-US" altLang="ko-KR" dirty="0"/>
              <a:t>Docker Hub</a:t>
            </a:r>
            <a:endParaRPr lang="ko-KR" altLang="en-US" dirty="0"/>
          </a:p>
        </p:txBody>
      </p:sp>
      <p:sp>
        <p:nvSpPr>
          <p:cNvPr id="10" name="TextBox 9"/>
          <p:cNvSpPr txBox="1"/>
          <p:nvPr/>
        </p:nvSpPr>
        <p:spPr>
          <a:xfrm>
            <a:off x="1065711" y="2811392"/>
            <a:ext cx="1440160" cy="369332"/>
          </a:xfrm>
          <a:prstGeom prst="rect">
            <a:avLst/>
          </a:prstGeom>
          <a:noFill/>
        </p:spPr>
        <p:txBody>
          <a:bodyPr wrap="square" rtlCol="0">
            <a:spAutoFit/>
          </a:bodyPr>
          <a:lstStyle/>
          <a:p>
            <a:pPr algn="ctr"/>
            <a:r>
              <a:rPr lang="en-US" altLang="ko-KR" b="1" dirty="0"/>
              <a:t>Client</a:t>
            </a:r>
            <a:endParaRPr lang="ko-KR" altLang="en-US" b="1" dirty="0"/>
          </a:p>
        </p:txBody>
      </p:sp>
      <p:sp>
        <p:nvSpPr>
          <p:cNvPr id="11" name="TextBox 10"/>
          <p:cNvSpPr txBox="1"/>
          <p:nvPr/>
        </p:nvSpPr>
        <p:spPr>
          <a:xfrm>
            <a:off x="2783632" y="2051374"/>
            <a:ext cx="1728192" cy="307777"/>
          </a:xfrm>
          <a:prstGeom prst="rect">
            <a:avLst/>
          </a:prstGeom>
          <a:noFill/>
        </p:spPr>
        <p:txBody>
          <a:bodyPr wrap="square" rtlCol="0">
            <a:spAutoFit/>
          </a:bodyPr>
          <a:lstStyle/>
          <a:p>
            <a:pPr algn="ctr"/>
            <a:r>
              <a:rPr lang="en-US" altLang="ko-KR" sz="1400" b="1" dirty="0"/>
              <a:t>Docker Container</a:t>
            </a:r>
            <a:endParaRPr lang="ko-KR" altLang="en-US" sz="1400" b="1" dirty="0"/>
          </a:p>
        </p:txBody>
      </p:sp>
      <p:pic>
        <p:nvPicPr>
          <p:cNvPr id="12"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1269" y="5805493"/>
            <a:ext cx="884638" cy="884638"/>
          </a:xfrm>
          <a:prstGeom prst="rect">
            <a:avLst/>
          </a:prstGeom>
          <a:noFill/>
        </p:spPr>
      </p:pic>
      <p:pic>
        <p:nvPicPr>
          <p:cNvPr id="13"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5392" y="5805493"/>
            <a:ext cx="884638" cy="884638"/>
          </a:xfrm>
          <a:prstGeom prst="rect">
            <a:avLst/>
          </a:prstGeom>
          <a:noFill/>
        </p:spPr>
      </p:pic>
      <p:pic>
        <p:nvPicPr>
          <p:cNvPr id="14" name="Picture 2" descr="user에 대한 이미지 검색결과"/>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8248" y="5805493"/>
            <a:ext cx="884638" cy="884638"/>
          </a:xfrm>
          <a:prstGeom prst="rect">
            <a:avLst/>
          </a:prstGeom>
          <a:noFill/>
        </p:spPr>
      </p:pic>
      <p:cxnSp>
        <p:nvCxnSpPr>
          <p:cNvPr id="15" name="직선 화살표 연결선 14"/>
          <p:cNvCxnSpPr/>
          <p:nvPr/>
        </p:nvCxnSpPr>
        <p:spPr>
          <a:xfrm flipV="1">
            <a:off x="6312024" y="3284984"/>
            <a:ext cx="0" cy="1440160"/>
          </a:xfrm>
          <a:prstGeom prst="straightConnector1">
            <a:avLst/>
          </a:prstGeom>
          <a:ln w="38100">
            <a:headEnd type="triangle"/>
            <a:tailEnd type="none"/>
          </a:ln>
        </p:spPr>
        <p:style>
          <a:lnRef idx="1">
            <a:schemeClr val="dk1"/>
          </a:lnRef>
          <a:fillRef idx="0">
            <a:schemeClr val="dk1"/>
          </a:fillRef>
          <a:effectRef idx="0">
            <a:schemeClr val="dk1"/>
          </a:effectRef>
          <a:fontRef idx="minor">
            <a:schemeClr val="tx1"/>
          </a:fontRef>
        </p:style>
      </p:cxnSp>
      <p:cxnSp>
        <p:nvCxnSpPr>
          <p:cNvPr id="18" name="직선 화살표 연결선 17"/>
          <p:cNvCxnSpPr/>
          <p:nvPr/>
        </p:nvCxnSpPr>
        <p:spPr>
          <a:xfrm flipV="1">
            <a:off x="4295800" y="3284984"/>
            <a:ext cx="1573905" cy="1450479"/>
          </a:xfrm>
          <a:prstGeom prst="straightConnector1">
            <a:avLst/>
          </a:prstGeom>
          <a:ln w="38100">
            <a:headEnd type="triangle"/>
            <a:tailEnd type="none"/>
          </a:ln>
        </p:spPr>
        <p:style>
          <a:lnRef idx="1">
            <a:schemeClr val="dk1"/>
          </a:lnRef>
          <a:fillRef idx="0">
            <a:schemeClr val="dk1"/>
          </a:fillRef>
          <a:effectRef idx="0">
            <a:schemeClr val="dk1"/>
          </a:effectRef>
          <a:fontRef idx="minor">
            <a:schemeClr val="tx1"/>
          </a:fontRef>
        </p:style>
      </p:cxnSp>
      <p:cxnSp>
        <p:nvCxnSpPr>
          <p:cNvPr id="21" name="직선 화살표 연결선 20"/>
          <p:cNvCxnSpPr/>
          <p:nvPr/>
        </p:nvCxnSpPr>
        <p:spPr>
          <a:xfrm flipH="1" flipV="1">
            <a:off x="6816080" y="3284984"/>
            <a:ext cx="1512168" cy="1395847"/>
          </a:xfrm>
          <a:prstGeom prst="straightConnector1">
            <a:avLst/>
          </a:prstGeom>
          <a:ln w="38100">
            <a:headEnd type="triangle"/>
            <a:tailEnd type="non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rot="19175726">
            <a:off x="3961362" y="3808368"/>
            <a:ext cx="1728192" cy="307777"/>
          </a:xfrm>
          <a:prstGeom prst="rect">
            <a:avLst/>
          </a:prstGeom>
          <a:noFill/>
        </p:spPr>
        <p:txBody>
          <a:bodyPr wrap="square" rtlCol="0">
            <a:spAutoFit/>
          </a:bodyPr>
          <a:lstStyle/>
          <a:p>
            <a:pPr algn="ctr"/>
            <a:r>
              <a:rPr lang="en-US" altLang="ko-KR" sz="1400" b="1" dirty="0"/>
              <a:t>Docker Container</a:t>
            </a:r>
            <a:endParaRPr lang="ko-KR" altLang="en-US" sz="1400" b="1" dirty="0"/>
          </a:p>
        </p:txBody>
      </p:sp>
      <p:sp>
        <p:nvSpPr>
          <p:cNvPr id="25" name="TextBox 24"/>
          <p:cNvSpPr txBox="1"/>
          <p:nvPr/>
        </p:nvSpPr>
        <p:spPr>
          <a:xfrm rot="2556342">
            <a:off x="7001368" y="3889445"/>
            <a:ext cx="1728192" cy="307777"/>
          </a:xfrm>
          <a:prstGeom prst="rect">
            <a:avLst/>
          </a:prstGeom>
          <a:noFill/>
        </p:spPr>
        <p:txBody>
          <a:bodyPr wrap="square" rtlCol="0">
            <a:spAutoFit/>
          </a:bodyPr>
          <a:lstStyle/>
          <a:p>
            <a:pPr algn="ctr"/>
            <a:r>
              <a:rPr lang="en-US" altLang="ko-KR" sz="1400" b="1" dirty="0"/>
              <a:t>Docker Container</a:t>
            </a:r>
            <a:endParaRPr lang="ko-KR" altLang="en-US" sz="1400" b="1" dirty="0"/>
          </a:p>
        </p:txBody>
      </p:sp>
      <p:sp>
        <p:nvSpPr>
          <p:cNvPr id="26" name="TextBox 25"/>
          <p:cNvSpPr txBox="1"/>
          <p:nvPr/>
        </p:nvSpPr>
        <p:spPr>
          <a:xfrm>
            <a:off x="5278619" y="3990736"/>
            <a:ext cx="1067684" cy="523220"/>
          </a:xfrm>
          <a:prstGeom prst="rect">
            <a:avLst/>
          </a:prstGeom>
          <a:noFill/>
        </p:spPr>
        <p:txBody>
          <a:bodyPr wrap="square" rtlCol="0">
            <a:spAutoFit/>
          </a:bodyPr>
          <a:lstStyle/>
          <a:p>
            <a:pPr algn="r"/>
            <a:r>
              <a:rPr lang="en-US" altLang="ko-KR" sz="1400" b="1" dirty="0"/>
              <a:t>Docker </a:t>
            </a:r>
          </a:p>
          <a:p>
            <a:pPr algn="r"/>
            <a:r>
              <a:rPr lang="en-US" altLang="ko-KR" sz="1400" b="1" dirty="0"/>
              <a:t>Container</a:t>
            </a:r>
            <a:endParaRPr lang="ko-KR" altLang="en-US" sz="1400" b="1" dirty="0"/>
          </a:p>
        </p:txBody>
      </p:sp>
      <p:pic>
        <p:nvPicPr>
          <p:cNvPr id="2054" name="Picture 6" descr="docker containe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0754" y="4752119"/>
            <a:ext cx="598585" cy="5985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docker containe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731" y="4752119"/>
            <a:ext cx="598585" cy="5985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docker containe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4708" y="4749804"/>
            <a:ext cx="598585" cy="598585"/>
          </a:xfrm>
          <a:prstGeom prst="rect">
            <a:avLst/>
          </a:prstGeom>
          <a:noFill/>
          <a:extLst>
            <a:ext uri="{909E8E84-426E-40DD-AFC4-6F175D3DCCD1}">
              <a14:hiddenFill xmlns:a14="http://schemas.microsoft.com/office/drawing/2010/main">
                <a:solidFill>
                  <a:srgbClr val="FFFFFF"/>
                </a:solidFill>
              </a14:hiddenFill>
            </a:ext>
          </a:extLst>
        </p:spPr>
      </p:pic>
      <p:sp>
        <p:nvSpPr>
          <p:cNvPr id="22" name="모서리가 둥근 직사각형 21"/>
          <p:cNvSpPr/>
          <p:nvPr/>
        </p:nvSpPr>
        <p:spPr>
          <a:xfrm>
            <a:off x="3617243" y="4747467"/>
            <a:ext cx="5432690" cy="603237"/>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36" name="모서리가 둥근 직사각형 35"/>
          <p:cNvSpPr/>
          <p:nvPr/>
        </p:nvSpPr>
        <p:spPr>
          <a:xfrm>
            <a:off x="3625392" y="5397239"/>
            <a:ext cx="5424540" cy="393961"/>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Unicode MS" pitchFamily="50" charset="-127"/>
                <a:ea typeface="Arial Unicode MS" pitchFamily="50" charset="-127"/>
                <a:cs typeface="Arial Unicode MS" pitchFamily="50" charset="-127"/>
              </a:rPr>
              <a:t>Application</a:t>
            </a:r>
            <a:endParaRPr lang="ko-KR" altLang="en-US" sz="2000" b="1" dirty="0">
              <a:solidFill>
                <a:schemeClr val="tx1"/>
              </a:solidFill>
              <a:latin typeface="Arial Unicode MS" pitchFamily="50" charset="-127"/>
              <a:ea typeface="Arial Unicode MS" pitchFamily="50" charset="-127"/>
              <a:cs typeface="Arial Unicode MS" pitchFamily="50" charset="-127"/>
            </a:endParaRPr>
          </a:p>
        </p:txBody>
      </p:sp>
      <p:pic>
        <p:nvPicPr>
          <p:cNvPr id="2056" name="Picture 8" descr="kubernetes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272" y="4278435"/>
            <a:ext cx="1662254" cy="166225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347631" y="6527878"/>
            <a:ext cx="1440160" cy="369332"/>
          </a:xfrm>
          <a:prstGeom prst="rect">
            <a:avLst/>
          </a:prstGeom>
          <a:noFill/>
        </p:spPr>
        <p:txBody>
          <a:bodyPr wrap="square" rtlCol="0">
            <a:spAutoFit/>
          </a:bodyPr>
          <a:lstStyle/>
          <a:p>
            <a:pPr algn="ctr"/>
            <a:r>
              <a:rPr lang="en-US" altLang="ko-KR" b="1" dirty="0"/>
              <a:t>Provider1</a:t>
            </a:r>
            <a:endParaRPr lang="ko-KR" altLang="en-US" b="1" dirty="0"/>
          </a:p>
        </p:txBody>
      </p:sp>
      <p:sp>
        <p:nvSpPr>
          <p:cNvPr id="39" name="TextBox 38"/>
          <p:cNvSpPr txBox="1"/>
          <p:nvPr/>
        </p:nvSpPr>
        <p:spPr>
          <a:xfrm>
            <a:off x="5620052" y="6537481"/>
            <a:ext cx="1440160" cy="369332"/>
          </a:xfrm>
          <a:prstGeom prst="rect">
            <a:avLst/>
          </a:prstGeom>
          <a:noFill/>
        </p:spPr>
        <p:txBody>
          <a:bodyPr wrap="square" rtlCol="0">
            <a:spAutoFit/>
          </a:bodyPr>
          <a:lstStyle/>
          <a:p>
            <a:pPr algn="ctr"/>
            <a:r>
              <a:rPr lang="en-US" altLang="ko-KR" b="1" dirty="0"/>
              <a:t>Provider2</a:t>
            </a:r>
            <a:endParaRPr lang="ko-KR" altLang="en-US" b="1" dirty="0"/>
          </a:p>
        </p:txBody>
      </p:sp>
      <p:sp>
        <p:nvSpPr>
          <p:cNvPr id="40" name="TextBox 39"/>
          <p:cNvSpPr txBox="1"/>
          <p:nvPr/>
        </p:nvSpPr>
        <p:spPr>
          <a:xfrm>
            <a:off x="8048514" y="6527878"/>
            <a:ext cx="1440160" cy="369332"/>
          </a:xfrm>
          <a:prstGeom prst="rect">
            <a:avLst/>
          </a:prstGeom>
          <a:noFill/>
        </p:spPr>
        <p:txBody>
          <a:bodyPr wrap="square" rtlCol="0">
            <a:spAutoFit/>
          </a:bodyPr>
          <a:lstStyle/>
          <a:p>
            <a:pPr algn="ctr"/>
            <a:r>
              <a:rPr lang="en-US" altLang="ko-KR" b="1" dirty="0"/>
              <a:t>Provider3</a:t>
            </a:r>
            <a:endParaRPr lang="ko-KR" altLang="en-US" b="1" dirty="0"/>
          </a:p>
        </p:txBody>
      </p:sp>
      <p:sp>
        <p:nvSpPr>
          <p:cNvPr id="41" name="TextBox 40"/>
          <p:cNvSpPr txBox="1"/>
          <p:nvPr/>
        </p:nvSpPr>
        <p:spPr>
          <a:xfrm>
            <a:off x="690060" y="5791200"/>
            <a:ext cx="1440160" cy="369332"/>
          </a:xfrm>
          <a:prstGeom prst="rect">
            <a:avLst/>
          </a:prstGeom>
          <a:noFill/>
        </p:spPr>
        <p:txBody>
          <a:bodyPr wrap="square" rtlCol="0">
            <a:spAutoFit/>
          </a:bodyPr>
          <a:lstStyle/>
          <a:p>
            <a:pPr algn="ctr"/>
            <a:r>
              <a:rPr lang="en-US" altLang="ko-KR" b="1" dirty="0"/>
              <a:t>Kubernetes</a:t>
            </a:r>
            <a:endParaRPr lang="ko-KR" altLang="en-US" b="1" dirty="0"/>
          </a:p>
        </p:txBody>
      </p:sp>
      <p:cxnSp>
        <p:nvCxnSpPr>
          <p:cNvPr id="34" name="직선 화살표 연결선 33"/>
          <p:cNvCxnSpPr>
            <a:stCxn id="22" idx="1"/>
          </p:cNvCxnSpPr>
          <p:nvPr/>
        </p:nvCxnSpPr>
        <p:spPr>
          <a:xfrm flipH="1" flipV="1">
            <a:off x="2261354" y="5035021"/>
            <a:ext cx="1355889" cy="14065"/>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5469492" y="5109563"/>
            <a:ext cx="1728192" cy="307777"/>
          </a:xfrm>
          <a:prstGeom prst="rect">
            <a:avLst/>
          </a:prstGeom>
          <a:noFill/>
        </p:spPr>
        <p:txBody>
          <a:bodyPr wrap="square" rtlCol="0">
            <a:spAutoFit/>
          </a:bodyPr>
          <a:lstStyle/>
          <a:p>
            <a:pPr algn="ctr"/>
            <a:r>
              <a:rPr lang="en-US" altLang="ko-KR" sz="1400" b="1" dirty="0"/>
              <a:t>Container</a:t>
            </a:r>
            <a:endParaRPr lang="ko-KR" altLang="en-US" sz="1400" b="1" dirty="0"/>
          </a:p>
        </p:txBody>
      </p:sp>
      <p:sp>
        <p:nvSpPr>
          <p:cNvPr id="45" name="TextBox 44"/>
          <p:cNvSpPr txBox="1"/>
          <p:nvPr/>
        </p:nvSpPr>
        <p:spPr>
          <a:xfrm>
            <a:off x="3213747" y="5109563"/>
            <a:ext cx="1728192" cy="307777"/>
          </a:xfrm>
          <a:prstGeom prst="rect">
            <a:avLst/>
          </a:prstGeom>
          <a:noFill/>
        </p:spPr>
        <p:txBody>
          <a:bodyPr wrap="square" rtlCol="0">
            <a:spAutoFit/>
          </a:bodyPr>
          <a:lstStyle/>
          <a:p>
            <a:pPr algn="ctr"/>
            <a:r>
              <a:rPr lang="en-US" altLang="ko-KR" sz="1400" b="1" dirty="0"/>
              <a:t>Container</a:t>
            </a:r>
            <a:endParaRPr lang="ko-KR" altLang="en-US" sz="1400" b="1" dirty="0"/>
          </a:p>
        </p:txBody>
      </p:sp>
      <p:sp>
        <p:nvSpPr>
          <p:cNvPr id="46" name="TextBox 45"/>
          <p:cNvSpPr txBox="1"/>
          <p:nvPr/>
        </p:nvSpPr>
        <p:spPr>
          <a:xfrm>
            <a:off x="7669904" y="5109562"/>
            <a:ext cx="1728192" cy="307777"/>
          </a:xfrm>
          <a:prstGeom prst="rect">
            <a:avLst/>
          </a:prstGeom>
          <a:noFill/>
        </p:spPr>
        <p:txBody>
          <a:bodyPr wrap="square" rtlCol="0">
            <a:spAutoFit/>
          </a:bodyPr>
          <a:lstStyle/>
          <a:p>
            <a:pPr algn="ctr"/>
            <a:r>
              <a:rPr lang="en-US" altLang="ko-KR" sz="1400" b="1" dirty="0"/>
              <a:t>Container</a:t>
            </a:r>
            <a:endParaRPr lang="ko-KR" altLang="en-US" sz="1400" b="1" dirty="0"/>
          </a:p>
        </p:txBody>
      </p:sp>
      <p:cxnSp>
        <p:nvCxnSpPr>
          <p:cNvPr id="51" name="직선 화살표 연결선 50"/>
          <p:cNvCxnSpPr>
            <a:stCxn id="36" idx="3"/>
          </p:cNvCxnSpPr>
          <p:nvPr/>
        </p:nvCxnSpPr>
        <p:spPr>
          <a:xfrm>
            <a:off x="9049932" y="5594220"/>
            <a:ext cx="1078516" cy="5413"/>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pic>
        <p:nvPicPr>
          <p:cNvPr id="55" name="그림 54">
            <a:extLst>
              <a:ext uri="{FF2B5EF4-FFF2-40B4-BE49-F238E27FC236}">
                <a16:creationId xmlns:a16="http://schemas.microsoft.com/office/drawing/2014/main" xmlns="" id="{C684FE1C-BF0E-47D3-9A44-E97244ABD3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500" t="24375" r="63884" b="42026"/>
          <a:stretch/>
        </p:blipFill>
        <p:spPr>
          <a:xfrm>
            <a:off x="10405822" y="4514346"/>
            <a:ext cx="1279466" cy="1242921"/>
          </a:xfrm>
          <a:prstGeom prst="rect">
            <a:avLst/>
          </a:prstGeom>
        </p:spPr>
      </p:pic>
      <p:sp>
        <p:nvSpPr>
          <p:cNvPr id="56" name="TextBox 55"/>
          <p:cNvSpPr txBox="1"/>
          <p:nvPr/>
        </p:nvSpPr>
        <p:spPr>
          <a:xfrm>
            <a:off x="10329398" y="5791200"/>
            <a:ext cx="1440160" cy="369332"/>
          </a:xfrm>
          <a:prstGeom prst="rect">
            <a:avLst/>
          </a:prstGeom>
          <a:noFill/>
        </p:spPr>
        <p:txBody>
          <a:bodyPr wrap="square" rtlCol="0">
            <a:spAutoFit/>
          </a:bodyPr>
          <a:lstStyle/>
          <a:p>
            <a:pPr algn="ctr"/>
            <a:r>
              <a:rPr lang="en-US" altLang="ko-KR" b="1" dirty="0"/>
              <a:t>ISAC Agent</a:t>
            </a:r>
            <a:endParaRPr lang="ko-KR" altLang="en-US" b="1" dirty="0"/>
          </a:p>
        </p:txBody>
      </p:sp>
      <p:grpSp>
        <p:nvGrpSpPr>
          <p:cNvPr id="52" name="그룹 51"/>
          <p:cNvGrpSpPr/>
          <p:nvPr/>
        </p:nvGrpSpPr>
        <p:grpSpPr>
          <a:xfrm>
            <a:off x="8277414" y="692696"/>
            <a:ext cx="3914586" cy="1998420"/>
            <a:chOff x="8277414" y="692696"/>
            <a:chExt cx="3914586" cy="1998420"/>
          </a:xfrm>
        </p:grpSpPr>
        <p:pic>
          <p:nvPicPr>
            <p:cNvPr id="57" name="내용 개체 틀 3"/>
            <p:cNvPicPr>
              <a:picLocks noChangeAspect="1"/>
            </p:cNvPicPr>
            <p:nvPr/>
          </p:nvPicPr>
          <p:blipFill rotWithShape="1">
            <a:blip r:embed="rId8">
              <a:extLst>
                <a:ext uri="{28A0092B-C50C-407E-A947-70E740481C1C}">
                  <a14:useLocalDpi xmlns:a14="http://schemas.microsoft.com/office/drawing/2010/main" val="0"/>
                </a:ext>
              </a:extLst>
            </a:blip>
            <a:srcRect l="66259"/>
            <a:stretch/>
          </p:blipFill>
          <p:spPr>
            <a:xfrm>
              <a:off x="10128448" y="692696"/>
              <a:ext cx="2063552" cy="1996083"/>
            </a:xfrm>
            <a:prstGeom prst="rect">
              <a:avLst/>
            </a:prstGeom>
          </p:spPr>
        </p:pic>
        <p:pic>
          <p:nvPicPr>
            <p:cNvPr id="50" name="그림 49"/>
            <p:cNvPicPr>
              <a:picLocks noChangeAspect="1"/>
            </p:cNvPicPr>
            <p:nvPr/>
          </p:nvPicPr>
          <p:blipFill rotWithShape="1">
            <a:blip r:embed="rId8">
              <a:extLst>
                <a:ext uri="{28A0092B-C50C-407E-A947-70E740481C1C}">
                  <a14:useLocalDpi xmlns:a14="http://schemas.microsoft.com/office/drawing/2010/main" val="0"/>
                </a:ext>
              </a:extLst>
            </a:blip>
            <a:srcRect r="69725"/>
            <a:stretch/>
          </p:blipFill>
          <p:spPr>
            <a:xfrm>
              <a:off x="8277414" y="695638"/>
              <a:ext cx="1851034" cy="1995478"/>
            </a:xfrm>
            <a:prstGeom prst="rect">
              <a:avLst/>
            </a:prstGeom>
          </p:spPr>
        </p:pic>
      </p:grpSp>
    </p:spTree>
    <p:extLst>
      <p:ext uri="{BB962C8B-B14F-4D97-AF65-F5344CB8AC3E}">
        <p14:creationId xmlns:p14="http://schemas.microsoft.com/office/powerpoint/2010/main" val="320528080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ISAC Agent</a:t>
            </a:r>
            <a:endParaRPr lang="ko-KR" altLang="en-US" dirty="0"/>
          </a:p>
        </p:txBody>
      </p:sp>
      <p:sp>
        <p:nvSpPr>
          <p:cNvPr id="3" name="제목 2"/>
          <p:cNvSpPr>
            <a:spLocks noGrp="1"/>
          </p:cNvSpPr>
          <p:nvPr>
            <p:ph type="title"/>
          </p:nvPr>
        </p:nvSpPr>
        <p:spPr/>
        <p:txBody>
          <a:bodyPr/>
          <a:lstStyle/>
          <a:p>
            <a:r>
              <a:rPr lang="en-US" altLang="ko-KR" dirty="0"/>
              <a:t>Implementation</a:t>
            </a:r>
            <a:endParaRPr lang="ko-KR" altLang="en-US"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427" y="2300248"/>
            <a:ext cx="3456384" cy="2689552"/>
          </a:xfrm>
          <a:prstGeom prst="rect">
            <a:avLst/>
          </a:prstGeom>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827" y="2300248"/>
            <a:ext cx="3452345" cy="2689552"/>
          </a:xfrm>
          <a:prstGeom prst="rect">
            <a:avLst/>
          </a:prstGeom>
        </p:spPr>
      </p:pic>
      <p:pic>
        <p:nvPicPr>
          <p:cNvPr id="7" name="그림 6"/>
          <p:cNvPicPr>
            <a:picLocks noChangeAspect="1"/>
          </p:cNvPicPr>
          <p:nvPr/>
        </p:nvPicPr>
        <p:blipFill>
          <a:blip r:embed="rId4"/>
          <a:stretch>
            <a:fillRect/>
          </a:stretch>
        </p:blipFill>
        <p:spPr>
          <a:xfrm>
            <a:off x="7966188" y="2300248"/>
            <a:ext cx="3350680" cy="2689552"/>
          </a:xfrm>
          <a:prstGeom prst="rect">
            <a:avLst/>
          </a:prstGeom>
        </p:spPr>
      </p:pic>
    </p:spTree>
    <p:extLst>
      <p:ext uri="{BB962C8B-B14F-4D97-AF65-F5344CB8AC3E}">
        <p14:creationId xmlns:p14="http://schemas.microsoft.com/office/powerpoint/2010/main" val="1529614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ISAC Agent</a:t>
            </a:r>
            <a:endParaRPr lang="ko-KR" altLang="en-US" dirty="0"/>
          </a:p>
        </p:txBody>
      </p:sp>
      <p:sp>
        <p:nvSpPr>
          <p:cNvPr id="3" name="제목 2"/>
          <p:cNvSpPr>
            <a:spLocks noGrp="1"/>
          </p:cNvSpPr>
          <p:nvPr>
            <p:ph type="title"/>
          </p:nvPr>
        </p:nvSpPr>
        <p:spPr/>
        <p:txBody>
          <a:bodyPr/>
          <a:lstStyle/>
          <a:p>
            <a:r>
              <a:rPr lang="en-US" altLang="ko-KR" dirty="0"/>
              <a:t>Implementation</a:t>
            </a:r>
            <a:endParaRPr lang="ko-KR" altLang="en-US" dirty="0"/>
          </a:p>
        </p:txBody>
      </p:sp>
      <p:grpSp>
        <p:nvGrpSpPr>
          <p:cNvPr id="11" name="그룹 10"/>
          <p:cNvGrpSpPr/>
          <p:nvPr/>
        </p:nvGrpSpPr>
        <p:grpSpPr>
          <a:xfrm>
            <a:off x="8226272" y="2265798"/>
            <a:ext cx="3701607" cy="2890628"/>
            <a:chOff x="6240016" y="1916832"/>
            <a:chExt cx="4686921" cy="3588797"/>
          </a:xfrm>
        </p:grpSpPr>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16" y="1916832"/>
              <a:ext cx="4686921" cy="3588797"/>
            </a:xfrm>
            <a:prstGeom prst="rect">
              <a:avLst/>
            </a:prstGeom>
          </p:spPr>
        </p:pic>
        <p:pic>
          <p:nvPicPr>
            <p:cNvPr id="10" name="그림 9"/>
            <p:cNvPicPr>
              <a:picLocks noChangeAspect="1"/>
            </p:cNvPicPr>
            <p:nvPr/>
          </p:nvPicPr>
          <p:blipFill rotWithShape="1">
            <a:blip r:embed="rId3" cstate="print">
              <a:extLst>
                <a:ext uri="{28A0092B-C50C-407E-A947-70E740481C1C}">
                  <a14:useLocalDpi xmlns:a14="http://schemas.microsoft.com/office/drawing/2010/main" val="0"/>
                </a:ext>
              </a:extLst>
            </a:blip>
            <a:srcRect l="15093" t="24639" r="63252" b="41762"/>
            <a:stretch/>
          </p:blipFill>
          <p:spPr>
            <a:xfrm>
              <a:off x="8044409" y="3581661"/>
              <a:ext cx="1080120" cy="1047389"/>
            </a:xfrm>
            <a:prstGeom prst="rect">
              <a:avLst/>
            </a:prstGeom>
          </p:spPr>
        </p:pic>
      </p:grpSp>
      <p:grpSp>
        <p:nvGrpSpPr>
          <p:cNvPr id="4" name="그룹 3"/>
          <p:cNvGrpSpPr/>
          <p:nvPr/>
        </p:nvGrpSpPr>
        <p:grpSpPr>
          <a:xfrm>
            <a:off x="415252" y="2265798"/>
            <a:ext cx="3727990" cy="2890628"/>
            <a:chOff x="4571644" y="3380248"/>
            <a:chExt cx="4256089" cy="3432717"/>
          </a:xfrm>
        </p:grpSpPr>
        <p:pic>
          <p:nvPicPr>
            <p:cNvPr id="14" name="그림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644" y="3380248"/>
              <a:ext cx="4256089" cy="3432717"/>
            </a:xfrm>
            <a:prstGeom prst="rect">
              <a:avLst/>
            </a:prstGeom>
          </p:spPr>
        </p:pic>
        <p:sp>
          <p:nvSpPr>
            <p:cNvPr id="15" name="직사각형 14"/>
            <p:cNvSpPr/>
            <p:nvPr/>
          </p:nvSpPr>
          <p:spPr>
            <a:xfrm>
              <a:off x="5735960" y="4725144"/>
              <a:ext cx="216024" cy="1440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5699956" y="5083456"/>
              <a:ext cx="216024" cy="1440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5735960" y="5376404"/>
              <a:ext cx="216024" cy="1440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5735960" y="5738317"/>
              <a:ext cx="216024" cy="14401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5582135" y="4684184"/>
              <a:ext cx="504056" cy="237572"/>
            </a:xfrm>
            <a:prstGeom prst="rect">
              <a:avLst/>
            </a:prstGeom>
            <a:noFill/>
          </p:spPr>
          <p:txBody>
            <a:bodyPr wrap="square" rtlCol="0">
              <a:spAutoFit/>
            </a:bodyPr>
            <a:lstStyle/>
            <a:p>
              <a:r>
                <a:rPr lang="en-US" altLang="ko-KR" sz="700" b="1" dirty="0">
                  <a:solidFill>
                    <a:srgbClr val="767473"/>
                  </a:solidFill>
                </a:rPr>
                <a:t>0.007</a:t>
              </a:r>
              <a:endParaRPr lang="ko-KR" altLang="en-US" sz="700" b="1" dirty="0">
                <a:solidFill>
                  <a:srgbClr val="767473"/>
                </a:solidFill>
              </a:endParaRPr>
            </a:p>
          </p:txBody>
        </p:sp>
        <p:sp>
          <p:nvSpPr>
            <p:cNvPr id="20" name="TextBox 19"/>
            <p:cNvSpPr txBox="1"/>
            <p:nvPr/>
          </p:nvSpPr>
          <p:spPr>
            <a:xfrm>
              <a:off x="5582135" y="5022550"/>
              <a:ext cx="504056" cy="237572"/>
            </a:xfrm>
            <a:prstGeom prst="rect">
              <a:avLst/>
            </a:prstGeom>
            <a:noFill/>
          </p:spPr>
          <p:txBody>
            <a:bodyPr wrap="square" rtlCol="0">
              <a:spAutoFit/>
            </a:bodyPr>
            <a:lstStyle/>
            <a:p>
              <a:r>
                <a:rPr lang="en-US" altLang="ko-KR" sz="700" b="1" dirty="0">
                  <a:solidFill>
                    <a:srgbClr val="767473"/>
                  </a:solidFill>
                </a:rPr>
                <a:t>0.004</a:t>
              </a:r>
              <a:endParaRPr lang="ko-KR" altLang="en-US" sz="900" b="1" dirty="0">
                <a:solidFill>
                  <a:srgbClr val="767473"/>
                </a:solidFill>
              </a:endParaRPr>
            </a:p>
          </p:txBody>
        </p:sp>
        <p:sp>
          <p:nvSpPr>
            <p:cNvPr id="21" name="TextBox 20"/>
            <p:cNvSpPr txBox="1"/>
            <p:nvPr/>
          </p:nvSpPr>
          <p:spPr>
            <a:xfrm>
              <a:off x="5582135" y="5346540"/>
              <a:ext cx="504056" cy="237572"/>
            </a:xfrm>
            <a:prstGeom prst="rect">
              <a:avLst/>
            </a:prstGeom>
            <a:noFill/>
          </p:spPr>
          <p:txBody>
            <a:bodyPr wrap="square" rtlCol="0">
              <a:spAutoFit/>
            </a:bodyPr>
            <a:lstStyle/>
            <a:p>
              <a:r>
                <a:rPr lang="en-US" altLang="ko-KR" sz="700" b="1" dirty="0">
                  <a:solidFill>
                    <a:srgbClr val="767473"/>
                  </a:solidFill>
                </a:rPr>
                <a:t>0.004</a:t>
              </a:r>
              <a:endParaRPr lang="ko-KR" altLang="en-US" sz="900" b="1" dirty="0">
                <a:solidFill>
                  <a:srgbClr val="767473"/>
                </a:solidFill>
              </a:endParaRPr>
            </a:p>
          </p:txBody>
        </p:sp>
        <p:sp>
          <p:nvSpPr>
            <p:cNvPr id="22" name="TextBox 21"/>
            <p:cNvSpPr txBox="1"/>
            <p:nvPr/>
          </p:nvSpPr>
          <p:spPr>
            <a:xfrm>
              <a:off x="5591944" y="5670529"/>
              <a:ext cx="504056" cy="237572"/>
            </a:xfrm>
            <a:prstGeom prst="rect">
              <a:avLst/>
            </a:prstGeom>
            <a:noFill/>
          </p:spPr>
          <p:txBody>
            <a:bodyPr wrap="square" rtlCol="0">
              <a:spAutoFit/>
            </a:bodyPr>
            <a:lstStyle/>
            <a:p>
              <a:r>
                <a:rPr lang="en-US" altLang="ko-KR" sz="700" b="1" dirty="0">
                  <a:solidFill>
                    <a:srgbClr val="767473"/>
                  </a:solidFill>
                </a:rPr>
                <a:t>0.006</a:t>
              </a:r>
              <a:endParaRPr lang="ko-KR" altLang="en-US" sz="900" b="1" dirty="0">
                <a:solidFill>
                  <a:srgbClr val="767473"/>
                </a:solidFill>
              </a:endParaRPr>
            </a:p>
          </p:txBody>
        </p:sp>
      </p:grpSp>
      <p:pic>
        <p:nvPicPr>
          <p:cNvPr id="23" name="그림 22"/>
          <p:cNvPicPr>
            <a:picLocks noChangeAspect="1"/>
          </p:cNvPicPr>
          <p:nvPr/>
        </p:nvPicPr>
        <p:blipFill>
          <a:blip r:embed="rId5"/>
          <a:stretch>
            <a:fillRect/>
          </a:stretch>
        </p:blipFill>
        <p:spPr>
          <a:xfrm>
            <a:off x="4329393" y="1666662"/>
            <a:ext cx="3533213" cy="4111047"/>
          </a:xfrm>
          <a:prstGeom prst="rect">
            <a:avLst/>
          </a:prstGeom>
        </p:spPr>
      </p:pic>
    </p:spTree>
    <p:extLst>
      <p:ext uri="{BB962C8B-B14F-4D97-AF65-F5344CB8AC3E}">
        <p14:creationId xmlns:p14="http://schemas.microsoft.com/office/powerpoint/2010/main" val="20969130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Introduction</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189996789"/>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ISAC Payment</a:t>
            </a:r>
            <a:endParaRPr lang="ko-KR" altLang="en-US" dirty="0"/>
          </a:p>
        </p:txBody>
      </p:sp>
      <p:sp>
        <p:nvSpPr>
          <p:cNvPr id="3" name="제목 2"/>
          <p:cNvSpPr>
            <a:spLocks noGrp="1"/>
          </p:cNvSpPr>
          <p:nvPr>
            <p:ph type="title"/>
          </p:nvPr>
        </p:nvSpPr>
        <p:spPr/>
        <p:txBody>
          <a:bodyPr/>
          <a:lstStyle/>
          <a:p>
            <a:r>
              <a:rPr lang="en-US" altLang="ko-KR" dirty="0"/>
              <a:t>Implementation</a:t>
            </a:r>
            <a:endParaRPr lang="ko-KR" altLang="en-US"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62" y="2132856"/>
            <a:ext cx="10403676" cy="3360480"/>
          </a:xfrm>
          <a:prstGeom prst="rect">
            <a:avLst/>
          </a:prstGeom>
        </p:spPr>
      </p:pic>
    </p:spTree>
    <p:extLst>
      <p:ext uri="{BB962C8B-B14F-4D97-AF65-F5344CB8AC3E}">
        <p14:creationId xmlns:p14="http://schemas.microsoft.com/office/powerpoint/2010/main" val="306178323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Evaluation</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2044295553"/>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Usage Monitoring</a:t>
            </a:r>
          </a:p>
          <a:p>
            <a:pPr lvl="1"/>
            <a:r>
              <a:rPr lang="en-US" altLang="ko-KR" dirty="0" err="1"/>
              <a:t>NginX</a:t>
            </a:r>
            <a:r>
              <a:rPr lang="en-US" altLang="ko-KR" dirty="0"/>
              <a:t> in </a:t>
            </a:r>
            <a:r>
              <a:rPr lang="en-US" altLang="ko-KR" dirty="0" err="1"/>
              <a:t>docker</a:t>
            </a:r>
            <a:r>
              <a:rPr lang="en-US" altLang="ko-KR" dirty="0"/>
              <a:t> container</a:t>
            </a:r>
          </a:p>
          <a:p>
            <a:pPr lvl="2"/>
            <a:r>
              <a:rPr lang="en-US" altLang="ko-KR" dirty="0"/>
              <a:t>Web server software</a:t>
            </a:r>
          </a:p>
          <a:p>
            <a:pPr lvl="1"/>
            <a:r>
              <a:rPr lang="en-US" altLang="ko-KR" dirty="0" err="1"/>
              <a:t>cAdvisor</a:t>
            </a:r>
            <a:r>
              <a:rPr lang="en-US" altLang="ko-KR" dirty="0"/>
              <a:t> &amp; Kubernetes</a:t>
            </a:r>
          </a:p>
          <a:p>
            <a:pPr lvl="2"/>
            <a:r>
              <a:rPr lang="en-US" altLang="ko-KR" dirty="0"/>
              <a:t>Provides container users an understanding of the resource usage</a:t>
            </a:r>
          </a:p>
          <a:p>
            <a:pPr lvl="2"/>
            <a:endParaRPr lang="en-US" altLang="ko-KR" dirty="0"/>
          </a:p>
          <a:p>
            <a:r>
              <a:rPr lang="en-US" altLang="ko-KR" dirty="0"/>
              <a:t>Cost Calculation</a:t>
            </a:r>
          </a:p>
          <a:p>
            <a:pPr lvl="1"/>
            <a:r>
              <a:rPr lang="en-US" altLang="ko-KR" dirty="0"/>
              <a:t>Cost per an hour based on each provider’s policy</a:t>
            </a:r>
          </a:p>
          <a:p>
            <a:pPr lvl="1"/>
            <a:r>
              <a:rPr lang="en-US" altLang="ko-KR" dirty="0"/>
              <a:t>Cost per a day </a:t>
            </a:r>
          </a:p>
        </p:txBody>
      </p:sp>
      <p:sp>
        <p:nvSpPr>
          <p:cNvPr id="3" name="제목 2"/>
          <p:cNvSpPr>
            <a:spLocks noGrp="1"/>
          </p:cNvSpPr>
          <p:nvPr>
            <p:ph type="title"/>
          </p:nvPr>
        </p:nvSpPr>
        <p:spPr/>
        <p:txBody>
          <a:bodyPr/>
          <a:lstStyle/>
          <a:p>
            <a:r>
              <a:rPr lang="en-US" altLang="ko-KR" dirty="0"/>
              <a:t>Evaluation</a:t>
            </a:r>
            <a:endParaRPr lang="ko-KR" altLang="en-US" dirty="0"/>
          </a:p>
        </p:txBody>
      </p:sp>
    </p:spTree>
    <p:extLst>
      <p:ext uri="{BB962C8B-B14F-4D97-AF65-F5344CB8AC3E}">
        <p14:creationId xmlns:p14="http://schemas.microsoft.com/office/powerpoint/2010/main" val="46258536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Evaluation</a:t>
            </a:r>
            <a:endParaRPr lang="ko-KR" altLang="en-US" dirty="0"/>
          </a:p>
        </p:txBody>
      </p:sp>
      <p:sp>
        <p:nvSpPr>
          <p:cNvPr id="2" name="내용 개체 틀 1"/>
          <p:cNvSpPr>
            <a:spLocks noGrp="1"/>
          </p:cNvSpPr>
          <p:nvPr>
            <p:ph idx="1"/>
          </p:nvPr>
        </p:nvSpPr>
        <p:spPr/>
        <p:txBody>
          <a:bodyPr/>
          <a:lstStyle/>
          <a:p>
            <a:endParaRPr lang="ko-KR" altLang="en-US"/>
          </a:p>
        </p:txBody>
      </p:sp>
      <p:pic>
        <p:nvPicPr>
          <p:cNvPr id="6" name="그림 5"/>
          <p:cNvPicPr>
            <a:picLocks noChangeAspect="1"/>
          </p:cNvPicPr>
          <p:nvPr/>
        </p:nvPicPr>
        <p:blipFill>
          <a:blip r:embed="rId2"/>
          <a:stretch>
            <a:fillRect/>
          </a:stretch>
        </p:blipFill>
        <p:spPr>
          <a:xfrm>
            <a:off x="803412" y="940532"/>
            <a:ext cx="10585176" cy="5408984"/>
          </a:xfrm>
          <a:prstGeom prst="rect">
            <a:avLst/>
          </a:prstGeom>
        </p:spPr>
      </p:pic>
    </p:spTree>
    <p:extLst>
      <p:ext uri="{BB962C8B-B14F-4D97-AF65-F5344CB8AC3E}">
        <p14:creationId xmlns:p14="http://schemas.microsoft.com/office/powerpoint/2010/main" val="273711671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Usage-Based Pricing</a:t>
            </a:r>
          </a:p>
          <a:p>
            <a:endParaRPr lang="ko-KR" altLang="en-US" dirty="0"/>
          </a:p>
        </p:txBody>
      </p:sp>
      <p:sp>
        <p:nvSpPr>
          <p:cNvPr id="3" name="제목 2"/>
          <p:cNvSpPr>
            <a:spLocks noGrp="1"/>
          </p:cNvSpPr>
          <p:nvPr>
            <p:ph type="title"/>
          </p:nvPr>
        </p:nvSpPr>
        <p:spPr/>
        <p:txBody>
          <a:bodyPr/>
          <a:lstStyle/>
          <a:p>
            <a:r>
              <a:rPr lang="en-US" altLang="ko-KR" dirty="0"/>
              <a:t>Incentive Model</a:t>
            </a:r>
            <a:endParaRPr lang="ko-KR" altLang="en-US" dirty="0"/>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762" y="1633686"/>
            <a:ext cx="7610475" cy="4819650"/>
          </a:xfrm>
          <a:prstGeom prst="rect">
            <a:avLst/>
          </a:prstGeom>
        </p:spPr>
      </p:pic>
      <p:sp>
        <p:nvSpPr>
          <p:cNvPr id="11" name="타원 10"/>
          <p:cNvSpPr/>
          <p:nvPr/>
        </p:nvSpPr>
        <p:spPr>
          <a:xfrm>
            <a:off x="3465887" y="1807000"/>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타원 11"/>
          <p:cNvSpPr/>
          <p:nvPr/>
        </p:nvSpPr>
        <p:spPr>
          <a:xfrm>
            <a:off x="3465887" y="3501008"/>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타원 12"/>
          <p:cNvSpPr/>
          <p:nvPr/>
        </p:nvSpPr>
        <p:spPr>
          <a:xfrm>
            <a:off x="3465887" y="5195016"/>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타원 13"/>
          <p:cNvSpPr/>
          <p:nvPr/>
        </p:nvSpPr>
        <p:spPr>
          <a:xfrm>
            <a:off x="6480679" y="1803722"/>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5" name="직사각형 14"/>
          <p:cNvSpPr/>
          <p:nvPr/>
        </p:nvSpPr>
        <p:spPr>
          <a:xfrm>
            <a:off x="2316189" y="2330574"/>
            <a:ext cx="2301825"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6" name="직사각형 15"/>
          <p:cNvSpPr/>
          <p:nvPr/>
        </p:nvSpPr>
        <p:spPr>
          <a:xfrm>
            <a:off x="7722906" y="2091754"/>
            <a:ext cx="208823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7" name="직사각형 16"/>
          <p:cNvSpPr/>
          <p:nvPr/>
        </p:nvSpPr>
        <p:spPr>
          <a:xfrm>
            <a:off x="2314974" y="4008704"/>
            <a:ext cx="2301825"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8" name="직사각형 17"/>
          <p:cNvSpPr/>
          <p:nvPr/>
        </p:nvSpPr>
        <p:spPr>
          <a:xfrm>
            <a:off x="7729575" y="3788651"/>
            <a:ext cx="208156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9" name="직사각형 18"/>
          <p:cNvSpPr/>
          <p:nvPr/>
        </p:nvSpPr>
        <p:spPr>
          <a:xfrm>
            <a:off x="2314974" y="5686834"/>
            <a:ext cx="2301825"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0" name="직사각형 19"/>
          <p:cNvSpPr/>
          <p:nvPr/>
        </p:nvSpPr>
        <p:spPr>
          <a:xfrm>
            <a:off x="7722907" y="5458912"/>
            <a:ext cx="2088232"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1" name="타원 20"/>
          <p:cNvSpPr/>
          <p:nvPr/>
        </p:nvSpPr>
        <p:spPr>
          <a:xfrm>
            <a:off x="8704060" y="1818774"/>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2" name="타원 21"/>
          <p:cNvSpPr/>
          <p:nvPr/>
        </p:nvSpPr>
        <p:spPr>
          <a:xfrm>
            <a:off x="8724039" y="3501008"/>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3" name="타원 22"/>
          <p:cNvSpPr/>
          <p:nvPr/>
        </p:nvSpPr>
        <p:spPr>
          <a:xfrm>
            <a:off x="8724039" y="5173505"/>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4" name="직사각형 23"/>
          <p:cNvSpPr/>
          <p:nvPr/>
        </p:nvSpPr>
        <p:spPr>
          <a:xfrm>
            <a:off x="4799856" y="2330574"/>
            <a:ext cx="273630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5" name="직사각형 24"/>
          <p:cNvSpPr/>
          <p:nvPr/>
        </p:nvSpPr>
        <p:spPr>
          <a:xfrm>
            <a:off x="4799856" y="4008704"/>
            <a:ext cx="273630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6" name="직사각형 25"/>
          <p:cNvSpPr/>
          <p:nvPr/>
        </p:nvSpPr>
        <p:spPr>
          <a:xfrm>
            <a:off x="4799856" y="5685325"/>
            <a:ext cx="2736304"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7" name="타원 26"/>
          <p:cNvSpPr/>
          <p:nvPr/>
        </p:nvSpPr>
        <p:spPr>
          <a:xfrm>
            <a:off x="6480679" y="3506811"/>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8" name="타원 27"/>
          <p:cNvSpPr/>
          <p:nvPr/>
        </p:nvSpPr>
        <p:spPr>
          <a:xfrm>
            <a:off x="6505751" y="5181269"/>
            <a:ext cx="1152128"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60054314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smtClean="0"/>
              <a:t>Evaluation</a:t>
            </a:r>
            <a:endParaRPr lang="ko-KR" altLang="en-US" dirty="0"/>
          </a:p>
        </p:txBody>
      </p:sp>
      <p:graphicFrame>
        <p:nvGraphicFramePr>
          <p:cNvPr id="5" name="내용 개체 틀 4"/>
          <p:cNvGraphicFramePr>
            <a:graphicFrameLocks noGrp="1"/>
          </p:cNvGraphicFramePr>
          <p:nvPr>
            <p:ph idx="1"/>
            <p:extLst>
              <p:ext uri="{D42A27DB-BD31-4B8C-83A1-F6EECF244321}">
                <p14:modId xmlns:p14="http://schemas.microsoft.com/office/powerpoint/2010/main" val="413907464"/>
              </p:ext>
            </p:extLst>
          </p:nvPr>
        </p:nvGraphicFramePr>
        <p:xfrm>
          <a:off x="1921937" y="1484784"/>
          <a:ext cx="8348126" cy="4553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249505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dirty="0"/>
          </a:p>
        </p:txBody>
      </p:sp>
      <p:sp>
        <p:nvSpPr>
          <p:cNvPr id="3" name="제목 2"/>
          <p:cNvSpPr>
            <a:spLocks noGrp="1"/>
          </p:cNvSpPr>
          <p:nvPr>
            <p:ph type="title"/>
          </p:nvPr>
        </p:nvSpPr>
        <p:spPr/>
        <p:txBody>
          <a:bodyPr/>
          <a:lstStyle/>
          <a:p>
            <a:r>
              <a:rPr lang="en-US" altLang="ko-KR" dirty="0"/>
              <a:t>Evaluation</a:t>
            </a:r>
            <a:endParaRPr lang="ko-KR" altLang="en-US" dirty="0"/>
          </a:p>
        </p:txBody>
      </p:sp>
      <p:cxnSp>
        <p:nvCxnSpPr>
          <p:cNvPr id="7" name="직선 화살표 연결선 6"/>
          <p:cNvCxnSpPr>
            <a:cxnSpLocks/>
          </p:cNvCxnSpPr>
          <p:nvPr/>
        </p:nvCxnSpPr>
        <p:spPr>
          <a:xfrm>
            <a:off x="9840416" y="2636912"/>
            <a:ext cx="0" cy="1512168"/>
          </a:xfrm>
          <a:prstGeom prst="straightConnector1">
            <a:avLst/>
          </a:prstGeom>
          <a:ln>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pic>
        <p:nvPicPr>
          <p:cNvPr id="10" name="그림 9"/>
          <p:cNvPicPr>
            <a:picLocks noChangeAspect="1"/>
          </p:cNvPicPr>
          <p:nvPr/>
        </p:nvPicPr>
        <p:blipFill>
          <a:blip r:embed="rId2"/>
          <a:stretch>
            <a:fillRect/>
          </a:stretch>
        </p:blipFill>
        <p:spPr>
          <a:xfrm>
            <a:off x="2566987" y="1854324"/>
            <a:ext cx="7058025" cy="3581400"/>
          </a:xfrm>
          <a:prstGeom prst="rect">
            <a:avLst/>
          </a:prstGeom>
        </p:spPr>
      </p:pic>
    </p:spTree>
    <p:extLst>
      <p:ext uri="{BB962C8B-B14F-4D97-AF65-F5344CB8AC3E}">
        <p14:creationId xmlns:p14="http://schemas.microsoft.com/office/powerpoint/2010/main" val="300877838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dirty="0"/>
          </a:p>
        </p:txBody>
      </p:sp>
      <p:sp>
        <p:nvSpPr>
          <p:cNvPr id="3" name="제목 2"/>
          <p:cNvSpPr>
            <a:spLocks noGrp="1"/>
          </p:cNvSpPr>
          <p:nvPr>
            <p:ph type="title"/>
          </p:nvPr>
        </p:nvSpPr>
        <p:spPr/>
        <p:txBody>
          <a:bodyPr/>
          <a:lstStyle/>
          <a:p>
            <a:r>
              <a:rPr lang="en-US" altLang="ko-KR" dirty="0"/>
              <a:t>Conclusion</a:t>
            </a:r>
            <a:endParaRPr lang="ko-KR" altLang="en-US" dirty="0"/>
          </a:p>
        </p:txBody>
      </p:sp>
      <p:pic>
        <p:nvPicPr>
          <p:cNvPr id="5" name="그림 4"/>
          <p:cNvPicPr>
            <a:picLocks noChangeAspect="1"/>
          </p:cNvPicPr>
          <p:nvPr/>
        </p:nvPicPr>
        <p:blipFill>
          <a:blip r:embed="rId2"/>
          <a:stretch>
            <a:fillRect/>
          </a:stretch>
        </p:blipFill>
        <p:spPr>
          <a:xfrm>
            <a:off x="2000250" y="1544761"/>
            <a:ext cx="8191500" cy="4200525"/>
          </a:xfrm>
          <a:prstGeom prst="rect">
            <a:avLst/>
          </a:prstGeom>
        </p:spPr>
      </p:pic>
    </p:spTree>
    <p:extLst>
      <p:ext uri="{BB962C8B-B14F-4D97-AF65-F5344CB8AC3E}">
        <p14:creationId xmlns:p14="http://schemas.microsoft.com/office/powerpoint/2010/main" val="24568187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Conclusion</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2081856209"/>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338667" y="836712"/>
            <a:ext cx="11514667" cy="6021288"/>
          </a:xfrm>
        </p:spPr>
        <p:txBody>
          <a:bodyPr>
            <a:normAutofit lnSpcReduction="10000"/>
          </a:bodyPr>
          <a:lstStyle/>
          <a:p>
            <a:r>
              <a:rPr lang="en-US" altLang="ko-KR" dirty="0"/>
              <a:t>An Incentive System for Sharing Distributed Computing Resources</a:t>
            </a:r>
          </a:p>
          <a:p>
            <a:pPr lvl="1"/>
            <a:r>
              <a:rPr lang="en-US" altLang="ko-KR" dirty="0"/>
              <a:t>ISAC</a:t>
            </a:r>
          </a:p>
          <a:p>
            <a:pPr lvl="2"/>
            <a:r>
              <a:rPr lang="en-US" altLang="ko-KR" dirty="0"/>
              <a:t>ISAC Network</a:t>
            </a:r>
          </a:p>
          <a:p>
            <a:pPr lvl="2"/>
            <a:r>
              <a:rPr lang="en-US" altLang="ko-KR" dirty="0"/>
              <a:t>ISAC Agent</a:t>
            </a:r>
          </a:p>
          <a:p>
            <a:pPr lvl="2"/>
            <a:r>
              <a:rPr lang="en-US" altLang="ko-KR" dirty="0"/>
              <a:t>ISAC Coin</a:t>
            </a:r>
          </a:p>
          <a:p>
            <a:pPr lvl="1"/>
            <a:r>
              <a:rPr lang="en-US" altLang="ko-KR" dirty="0"/>
              <a:t>Incentive Model</a:t>
            </a:r>
          </a:p>
          <a:p>
            <a:pPr lvl="2"/>
            <a:r>
              <a:rPr lang="en-US" altLang="ko-KR" dirty="0"/>
              <a:t>Usage-Based Pricing</a:t>
            </a:r>
          </a:p>
          <a:p>
            <a:pPr lvl="2"/>
            <a:r>
              <a:rPr lang="en-US" altLang="ko-KR" dirty="0"/>
              <a:t>Time-Dependent Pricing</a:t>
            </a:r>
          </a:p>
          <a:p>
            <a:pPr lvl="2"/>
            <a:r>
              <a:rPr lang="en-US" altLang="ko-KR" dirty="0"/>
              <a:t>Auction-Based Pricing</a:t>
            </a:r>
          </a:p>
          <a:p>
            <a:pPr lvl="1"/>
            <a:r>
              <a:rPr lang="en-US" altLang="ko-KR" dirty="0"/>
              <a:t>Less cost for clients </a:t>
            </a:r>
            <a:r>
              <a:rPr lang="en-US" altLang="ko-KR"/>
              <a:t>&amp; </a:t>
            </a:r>
            <a:r>
              <a:rPr lang="en-US" altLang="ko-KR" smtClean="0"/>
              <a:t>Create profit </a:t>
            </a:r>
            <a:r>
              <a:rPr lang="en-US" altLang="ko-KR" dirty="0"/>
              <a:t>for providers</a:t>
            </a:r>
          </a:p>
          <a:p>
            <a:r>
              <a:rPr lang="en-US" altLang="ko-KR" dirty="0"/>
              <a:t>Future work</a:t>
            </a:r>
          </a:p>
          <a:p>
            <a:pPr lvl="1"/>
            <a:r>
              <a:rPr lang="en-US" altLang="ko-KR" dirty="0"/>
              <a:t>Refinement of extension</a:t>
            </a:r>
          </a:p>
          <a:p>
            <a:pPr lvl="1"/>
            <a:r>
              <a:rPr lang="en-US" altLang="ko-KR" dirty="0"/>
              <a:t>Detailed incentive model</a:t>
            </a:r>
          </a:p>
          <a:p>
            <a:pPr lvl="1"/>
            <a:r>
              <a:rPr lang="en-US" altLang="ko-KR" dirty="0"/>
              <a:t>Build a more complete implementation</a:t>
            </a:r>
          </a:p>
          <a:p>
            <a:pPr lvl="1"/>
            <a:r>
              <a:rPr lang="en-US" altLang="ko-KR" dirty="0"/>
              <a:t>Security issue</a:t>
            </a:r>
          </a:p>
          <a:p>
            <a:pPr lvl="1"/>
            <a:endParaRPr lang="en-US" altLang="ko-KR" dirty="0"/>
          </a:p>
        </p:txBody>
      </p:sp>
      <p:sp>
        <p:nvSpPr>
          <p:cNvPr id="3" name="제목 2"/>
          <p:cNvSpPr>
            <a:spLocks noGrp="1"/>
          </p:cNvSpPr>
          <p:nvPr>
            <p:ph type="title"/>
          </p:nvPr>
        </p:nvSpPr>
        <p:spPr/>
        <p:txBody>
          <a:bodyPr/>
          <a:lstStyle/>
          <a:p>
            <a:r>
              <a:rPr lang="en-US" altLang="ko-KR" dirty="0"/>
              <a:t>Conclusion</a:t>
            </a:r>
            <a:endParaRPr lang="ko-KR" altLang="en-US" dirty="0"/>
          </a:p>
        </p:txBody>
      </p:sp>
    </p:spTree>
    <p:extLst>
      <p:ext uri="{BB962C8B-B14F-4D97-AF65-F5344CB8AC3E}">
        <p14:creationId xmlns:p14="http://schemas.microsoft.com/office/powerpoint/2010/main" val="5353329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User behaviors </a:t>
            </a:r>
          </a:p>
          <a:p>
            <a:endParaRPr lang="ko-KR" altLang="en-US" dirty="0"/>
          </a:p>
        </p:txBody>
      </p:sp>
      <p:sp>
        <p:nvSpPr>
          <p:cNvPr id="3" name="제목 2"/>
          <p:cNvSpPr>
            <a:spLocks noGrp="1"/>
          </p:cNvSpPr>
          <p:nvPr>
            <p:ph type="title"/>
          </p:nvPr>
        </p:nvSpPr>
        <p:spPr/>
        <p:txBody>
          <a:bodyPr/>
          <a:lstStyle/>
          <a:p>
            <a:r>
              <a:rPr lang="en-US" altLang="ko-KR" dirty="0"/>
              <a:t>Introduction</a:t>
            </a:r>
            <a:endParaRPr lang="ko-KR" altLang="en-US" dirty="0"/>
          </a:p>
        </p:txBody>
      </p:sp>
      <p:pic>
        <p:nvPicPr>
          <p:cNvPr id="2050" name="Picture 2" descr="https://tctechcrunch2011.files.wordpress.com/2011/11/financial-times-desktop-tablet-mobile.jpg?w=640&amp;h=445"/>
          <p:cNvPicPr>
            <a:picLocks noChangeAspect="1" noChangeArrowheads="1"/>
          </p:cNvPicPr>
          <p:nvPr/>
        </p:nvPicPr>
        <p:blipFill rotWithShape="1">
          <a:blip r:embed="rId2">
            <a:extLst>
              <a:ext uri="{28A0092B-C50C-407E-A947-70E740481C1C}">
                <a14:useLocalDpi xmlns:a14="http://schemas.microsoft.com/office/drawing/2010/main" val="0"/>
              </a:ext>
            </a:extLst>
          </a:blip>
          <a:srcRect t="42709"/>
          <a:stretch/>
        </p:blipFill>
        <p:spPr bwMode="auto">
          <a:xfrm>
            <a:off x="1451484" y="2060848"/>
            <a:ext cx="9289032" cy="3700327"/>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0" y="6705491"/>
            <a:ext cx="2567608" cy="184666"/>
          </a:xfrm>
          <a:prstGeom prst="rect">
            <a:avLst/>
          </a:prstGeom>
        </p:spPr>
        <p:txBody>
          <a:bodyPr wrap="square">
            <a:spAutoFit/>
          </a:bodyPr>
          <a:lstStyle/>
          <a:p>
            <a:r>
              <a:rPr lang="en-US" altLang="ko-KR" sz="600" dirty="0"/>
              <a:t>Source: </a:t>
            </a:r>
            <a:r>
              <a:rPr lang="ko-KR" altLang="en-US" sz="600" dirty="0"/>
              <a:t>https://techcrunch.com/2011/11/18/financial-times-mobile/</a:t>
            </a:r>
          </a:p>
        </p:txBody>
      </p:sp>
      <p:pic>
        <p:nvPicPr>
          <p:cNvPr id="2052" name="Picture 4" descr="https://tctechcrunch2011.files.wordpress.com/2011/11/financial-times-desktop-tablet-mobile.jpg?w=640&amp;h=445"/>
          <p:cNvPicPr>
            <a:picLocks noChangeAspect="1" noChangeArrowheads="1"/>
          </p:cNvPicPr>
          <p:nvPr/>
        </p:nvPicPr>
        <p:blipFill rotWithShape="1">
          <a:blip r:embed="rId2">
            <a:extLst>
              <a:ext uri="{28A0092B-C50C-407E-A947-70E740481C1C}">
                <a14:useLocalDpi xmlns:a14="http://schemas.microsoft.com/office/drawing/2010/main" val="0"/>
              </a:ext>
            </a:extLst>
          </a:blip>
          <a:srcRect t="20150" r="63976" b="62862"/>
          <a:stretch/>
        </p:blipFill>
        <p:spPr bwMode="auto">
          <a:xfrm>
            <a:off x="7608168" y="1196752"/>
            <a:ext cx="2196009" cy="7200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p:nvPr/>
        </p:nvCxnSpPr>
        <p:spPr>
          <a:xfrm>
            <a:off x="3816127" y="5814789"/>
            <a:ext cx="0" cy="360040"/>
          </a:xfrm>
          <a:prstGeom prst="line">
            <a:avLst/>
          </a:prstGeom>
          <a:ln w="38100">
            <a:solidFill>
              <a:srgbClr val="FF0000"/>
            </a:solidFill>
            <a:headEnd type="none"/>
            <a:tailEnd type="none"/>
          </a:ln>
        </p:spPr>
        <p:style>
          <a:lnRef idx="1">
            <a:schemeClr val="dk1"/>
          </a:lnRef>
          <a:fillRef idx="0">
            <a:schemeClr val="dk1"/>
          </a:fillRef>
          <a:effectRef idx="0">
            <a:schemeClr val="dk1"/>
          </a:effectRef>
          <a:fontRef idx="minor">
            <a:schemeClr val="tx1"/>
          </a:fontRef>
        </p:style>
      </p:cxnSp>
      <p:cxnSp>
        <p:nvCxnSpPr>
          <p:cNvPr id="11" name="직선 연결선 10"/>
          <p:cNvCxnSpPr/>
          <p:nvPr/>
        </p:nvCxnSpPr>
        <p:spPr>
          <a:xfrm>
            <a:off x="9120336" y="5805264"/>
            <a:ext cx="0" cy="360040"/>
          </a:xfrm>
          <a:prstGeom prst="line">
            <a:avLst/>
          </a:prstGeom>
          <a:ln w="38100">
            <a:solidFill>
              <a:srgbClr val="FF0000"/>
            </a:solidFill>
            <a:headEnd type="none"/>
            <a:tailEnd type="none"/>
          </a:ln>
        </p:spPr>
        <p:style>
          <a:lnRef idx="1">
            <a:schemeClr val="dk1"/>
          </a:lnRef>
          <a:fillRef idx="0">
            <a:schemeClr val="dk1"/>
          </a:fillRef>
          <a:effectRef idx="0">
            <a:schemeClr val="dk1"/>
          </a:effectRef>
          <a:fontRef idx="minor">
            <a:schemeClr val="tx1"/>
          </a:fontRef>
        </p:style>
      </p:cxnSp>
      <p:cxnSp>
        <p:nvCxnSpPr>
          <p:cNvPr id="10" name="직선 화살표 연결선 9"/>
          <p:cNvCxnSpPr/>
          <p:nvPr/>
        </p:nvCxnSpPr>
        <p:spPr>
          <a:xfrm>
            <a:off x="3816127" y="5994809"/>
            <a:ext cx="5304209" cy="0"/>
          </a:xfrm>
          <a:prstGeom prst="straightConnector1">
            <a:avLst/>
          </a:prstGeom>
          <a:ln w="3810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7" name="Rectangle 106"/>
          <p:cNvSpPr/>
          <p:nvPr/>
        </p:nvSpPr>
        <p:spPr>
          <a:xfrm>
            <a:off x="4776309" y="6075242"/>
            <a:ext cx="3383844" cy="21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Peak</a:t>
            </a:r>
          </a:p>
        </p:txBody>
      </p:sp>
      <p:cxnSp>
        <p:nvCxnSpPr>
          <p:cNvPr id="18" name="직선 연결선 17"/>
          <p:cNvCxnSpPr/>
          <p:nvPr/>
        </p:nvCxnSpPr>
        <p:spPr>
          <a:xfrm>
            <a:off x="2200275" y="5797615"/>
            <a:ext cx="0" cy="360040"/>
          </a:xfrm>
          <a:prstGeom prst="line">
            <a:avLst/>
          </a:prstGeom>
          <a:ln w="38100">
            <a:solidFill>
              <a:srgbClr val="0000FF"/>
            </a:solidFill>
            <a:headEnd type="none"/>
            <a:tailEnd type="none"/>
          </a:ln>
        </p:spPr>
        <p:style>
          <a:lnRef idx="1">
            <a:schemeClr val="dk1"/>
          </a:lnRef>
          <a:fillRef idx="0">
            <a:schemeClr val="dk1"/>
          </a:fillRef>
          <a:effectRef idx="0">
            <a:schemeClr val="dk1"/>
          </a:effectRef>
          <a:fontRef idx="minor">
            <a:schemeClr val="tx1"/>
          </a:fontRef>
        </p:style>
      </p:cxnSp>
      <p:cxnSp>
        <p:nvCxnSpPr>
          <p:cNvPr id="19" name="직선 연결선 18"/>
          <p:cNvCxnSpPr/>
          <p:nvPr/>
        </p:nvCxnSpPr>
        <p:spPr>
          <a:xfrm>
            <a:off x="9796612" y="5799323"/>
            <a:ext cx="0" cy="360040"/>
          </a:xfrm>
          <a:prstGeom prst="line">
            <a:avLst/>
          </a:prstGeom>
          <a:ln w="38100">
            <a:solidFill>
              <a:srgbClr val="0000FF"/>
            </a:solidFill>
            <a:headEnd type="none"/>
            <a:tailEnd type="none"/>
          </a:ln>
        </p:spPr>
        <p:style>
          <a:lnRef idx="1">
            <a:schemeClr val="dk1"/>
          </a:lnRef>
          <a:fillRef idx="0">
            <a:schemeClr val="dk1"/>
          </a:fillRef>
          <a:effectRef idx="0">
            <a:schemeClr val="dk1"/>
          </a:effectRef>
          <a:fontRef idx="minor">
            <a:schemeClr val="tx1"/>
          </a:fontRef>
        </p:style>
      </p:cxnSp>
      <p:cxnSp>
        <p:nvCxnSpPr>
          <p:cNvPr id="20" name="직선 화살표 연결선 19"/>
          <p:cNvCxnSpPr/>
          <p:nvPr/>
        </p:nvCxnSpPr>
        <p:spPr>
          <a:xfrm flipV="1">
            <a:off x="9120336" y="5990195"/>
            <a:ext cx="676276" cy="4614"/>
          </a:xfrm>
          <a:prstGeom prst="straightConnector1">
            <a:avLst/>
          </a:prstGeom>
          <a:ln w="38100">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4" name="직선 화살표 연결선 23"/>
          <p:cNvCxnSpPr/>
          <p:nvPr/>
        </p:nvCxnSpPr>
        <p:spPr>
          <a:xfrm flipV="1">
            <a:off x="2200275" y="5990195"/>
            <a:ext cx="1581419" cy="1030"/>
          </a:xfrm>
          <a:prstGeom prst="straightConnector1">
            <a:avLst/>
          </a:prstGeom>
          <a:ln w="38100">
            <a:solidFill>
              <a:srgbClr val="0000FF"/>
            </a:solidFill>
            <a:headEnd type="triangle"/>
            <a:tailEnd type="triangle"/>
          </a:ln>
        </p:spPr>
        <p:style>
          <a:lnRef idx="1">
            <a:schemeClr val="dk1"/>
          </a:lnRef>
          <a:fillRef idx="0">
            <a:schemeClr val="dk1"/>
          </a:fillRef>
          <a:effectRef idx="0">
            <a:schemeClr val="dk1"/>
          </a:effectRef>
          <a:fontRef idx="minor">
            <a:schemeClr val="tx1"/>
          </a:fontRef>
        </p:style>
      </p:cxnSp>
      <p:sp>
        <p:nvSpPr>
          <p:cNvPr id="27" name="Rectangle 106"/>
          <p:cNvSpPr/>
          <p:nvPr/>
        </p:nvSpPr>
        <p:spPr>
          <a:xfrm>
            <a:off x="2469878" y="6098290"/>
            <a:ext cx="1008112" cy="17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Off Peak</a:t>
            </a:r>
          </a:p>
        </p:txBody>
      </p:sp>
      <p:sp>
        <p:nvSpPr>
          <p:cNvPr id="28" name="Rectangle 106"/>
          <p:cNvSpPr/>
          <p:nvPr/>
        </p:nvSpPr>
        <p:spPr>
          <a:xfrm>
            <a:off x="8954416" y="6098290"/>
            <a:ext cx="1008112" cy="17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Arial" charset="0"/>
                <a:cs typeface="Arial" charset="0"/>
              </a:rPr>
              <a:t>Off Peak</a:t>
            </a:r>
          </a:p>
        </p:txBody>
      </p:sp>
    </p:spTree>
    <p:extLst>
      <p:ext uri="{BB962C8B-B14F-4D97-AF65-F5344CB8AC3E}">
        <p14:creationId xmlns:p14="http://schemas.microsoft.com/office/powerpoint/2010/main" val="171174779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Q&amp;A</a:t>
            </a:r>
            <a:endParaRPr lang="ko-KR" altLang="en-US" dirty="0"/>
          </a:p>
        </p:txBody>
      </p:sp>
      <p:sp>
        <p:nvSpPr>
          <p:cNvPr id="3" name="내용 개체 틀 2"/>
          <p:cNvSpPr>
            <a:spLocks noGrp="1"/>
          </p:cNvSpPr>
          <p:nvPr>
            <p:ph idx="1"/>
          </p:nvPr>
        </p:nvSpPr>
        <p:spPr/>
        <p:txBody>
          <a:bodyPr/>
          <a:lstStyle/>
          <a:p>
            <a:endParaRPr lang="ko-KR" altLang="en-US" dirty="0"/>
          </a:p>
        </p:txBody>
      </p:sp>
      <p:pic>
        <p:nvPicPr>
          <p:cNvPr id="10244" name="Picture 4" descr="q&amp;a에 대한 이미지 검색결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604" y="2420888"/>
            <a:ext cx="7128792" cy="263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3159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References</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808770221"/>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References</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a:t>Fog Computing</a:t>
            </a:r>
          </a:p>
          <a:p>
            <a:pPr lvl="1"/>
            <a:r>
              <a:rPr lang="en-US" altLang="ko-KR" dirty="0">
                <a:hlinkClick r:id="rId3"/>
              </a:rPr>
              <a:t>https://www.pubnub.com/blog/moving-the-cloud-to-the-edge-computing</a:t>
            </a:r>
            <a:endParaRPr lang="en-US" altLang="ko-KR" dirty="0"/>
          </a:p>
          <a:p>
            <a:r>
              <a:rPr lang="en-US" altLang="ko-KR" dirty="0"/>
              <a:t>Cryptocurrency</a:t>
            </a:r>
          </a:p>
          <a:p>
            <a:pPr lvl="1"/>
            <a:r>
              <a:rPr lang="en-US" altLang="ko-KR" dirty="0">
                <a:hlinkClick r:id="rId4"/>
              </a:rPr>
              <a:t>https://blockgeeks.com/guides/what-is-cryptocurrency</a:t>
            </a:r>
            <a:endParaRPr lang="en-US" altLang="ko-KR" dirty="0"/>
          </a:p>
          <a:p>
            <a:r>
              <a:rPr lang="en-US" altLang="ko-KR" dirty="0" err="1"/>
              <a:t>BitTorrent</a:t>
            </a:r>
            <a:endParaRPr lang="en-US" altLang="ko-KR" dirty="0"/>
          </a:p>
          <a:p>
            <a:pPr lvl="1"/>
            <a:r>
              <a:rPr lang="en-US" altLang="ko-KR" dirty="0">
                <a:hlinkClick r:id="rId5"/>
              </a:rPr>
              <a:t>https://m.blog.naver.com/PostView.nhn?blogId=manhdh&amp;logNo=220038243469&amp;proxyReferer=https%3A%2F%2F</a:t>
            </a:r>
            <a:endParaRPr lang="en-US" altLang="ko-KR" dirty="0"/>
          </a:p>
          <a:p>
            <a:r>
              <a:rPr lang="en-US" altLang="ko-KR" dirty="0"/>
              <a:t>Golem</a:t>
            </a:r>
          </a:p>
          <a:p>
            <a:pPr lvl="1"/>
            <a:r>
              <a:rPr lang="en-US" altLang="ko-KR" dirty="0">
                <a:hlinkClick r:id="rId6"/>
              </a:rPr>
              <a:t>https://golem.network/doc/Golemwhitepaper.pdf</a:t>
            </a:r>
            <a:endParaRPr lang="en-US" altLang="ko-KR" dirty="0"/>
          </a:p>
          <a:p>
            <a:pPr lvl="1"/>
            <a:r>
              <a:rPr lang="en-US" altLang="ko-KR" dirty="0">
                <a:hlinkClick r:id="rId7"/>
              </a:rPr>
              <a:t>https://coinmarketcap.com/currencies/golem-network-tokens/</a:t>
            </a:r>
            <a:endParaRPr lang="en-US" altLang="ko-KR" dirty="0"/>
          </a:p>
          <a:p>
            <a:pPr lvl="1"/>
            <a:r>
              <a:rPr lang="en-US" altLang="ko-KR" dirty="0">
                <a:hlinkClick r:id="rId8"/>
              </a:rPr>
              <a:t>http://cryptotrader.website/what-is-golem-platform-and-introduction-to-golem-gnt-token-price-and-market-trader-exposed/</a:t>
            </a:r>
            <a:endParaRPr lang="en-US" altLang="ko-KR" dirty="0"/>
          </a:p>
          <a:p>
            <a:r>
              <a:rPr lang="en-US" altLang="ko-KR" dirty="0" err="1"/>
              <a:t>FogCoin</a:t>
            </a:r>
            <a:endParaRPr lang="en-US" altLang="ko-KR" dirty="0"/>
          </a:p>
          <a:p>
            <a:pPr lvl="1"/>
            <a:r>
              <a:rPr lang="en-US" altLang="ko-KR" dirty="0">
                <a:hlinkClick r:id="rId9"/>
              </a:rPr>
              <a:t>http://www.aetherworks.com</a:t>
            </a:r>
            <a:endParaRPr lang="en-US" altLang="ko-KR" dirty="0"/>
          </a:p>
          <a:p>
            <a:pPr lvl="1"/>
            <a:r>
              <a:rPr lang="en-US" altLang="ko-KR" dirty="0">
                <a:hlinkClick r:id="rId10"/>
              </a:rPr>
              <a:t>https://fogcoin.io/documents/FogCoin-Whitepaper.pdf</a:t>
            </a:r>
            <a:endParaRPr lang="en-US" altLang="ko-KR" dirty="0"/>
          </a:p>
          <a:p>
            <a:pPr lvl="1"/>
            <a:endParaRPr lang="en-US" altLang="ko-KR" dirty="0"/>
          </a:p>
          <a:p>
            <a:pPr lvl="1"/>
            <a:endParaRPr lang="en-US" altLang="ko-KR" dirty="0"/>
          </a:p>
          <a:p>
            <a:pPr lvl="1"/>
            <a:endParaRPr lang="en-US" altLang="ko-KR" dirty="0"/>
          </a:p>
          <a:p>
            <a:pPr lvl="1"/>
            <a:endParaRPr lang="ko-KR" altLang="en-US" sz="800" dirty="0"/>
          </a:p>
          <a:p>
            <a:pPr lvl="1"/>
            <a:endParaRPr lang="en-US" altLang="ko-KR" dirty="0"/>
          </a:p>
        </p:txBody>
      </p:sp>
    </p:spTree>
    <p:extLst>
      <p:ext uri="{BB962C8B-B14F-4D97-AF65-F5344CB8AC3E}">
        <p14:creationId xmlns:p14="http://schemas.microsoft.com/office/powerpoint/2010/main" val="305310130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Task Verification</a:t>
            </a:r>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r>
              <a:rPr lang="en-US" altLang="ko-KR" dirty="0"/>
              <a:t>Whitelist &amp; Blacklist</a:t>
            </a:r>
            <a:endParaRPr lang="ko-KR" altLang="en-US" dirty="0"/>
          </a:p>
        </p:txBody>
      </p:sp>
      <p:sp>
        <p:nvSpPr>
          <p:cNvPr id="3" name="제목 2"/>
          <p:cNvSpPr>
            <a:spLocks noGrp="1"/>
          </p:cNvSpPr>
          <p:nvPr>
            <p:ph type="title"/>
          </p:nvPr>
        </p:nvSpPr>
        <p:spPr/>
        <p:txBody>
          <a:bodyPr/>
          <a:lstStyle/>
          <a:p>
            <a:r>
              <a:rPr lang="en-US" altLang="ko-KR" dirty="0"/>
              <a:t>Risk Management</a:t>
            </a:r>
            <a:endParaRPr lang="ko-KR" altLang="en-US" dirty="0"/>
          </a:p>
        </p:txBody>
      </p:sp>
      <p:pic>
        <p:nvPicPr>
          <p:cNvPr id="1026" name="Picture 2" descr="관련 이미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612" y="1691341"/>
            <a:ext cx="1710003" cy="171000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직선 화살표 연결선 4"/>
          <p:cNvCxnSpPr>
            <a:endCxn id="14" idx="1"/>
          </p:cNvCxnSpPr>
          <p:nvPr/>
        </p:nvCxnSpPr>
        <p:spPr>
          <a:xfrm flipV="1">
            <a:off x="6299780" y="5305564"/>
            <a:ext cx="2264339" cy="408965"/>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7" name="직선 화살표 연결선 6"/>
          <p:cNvCxnSpPr>
            <a:endCxn id="19" idx="1"/>
          </p:cNvCxnSpPr>
          <p:nvPr/>
        </p:nvCxnSpPr>
        <p:spPr>
          <a:xfrm>
            <a:off x="6299780" y="5714529"/>
            <a:ext cx="2264339" cy="578889"/>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1683763" y="3191817"/>
            <a:ext cx="654685" cy="369332"/>
          </a:xfrm>
          <a:prstGeom prst="rect">
            <a:avLst/>
          </a:prstGeom>
          <a:noFill/>
        </p:spPr>
        <p:txBody>
          <a:bodyPr wrap="square" rtlCol="0">
            <a:spAutoFit/>
          </a:bodyPr>
          <a:lstStyle/>
          <a:p>
            <a:r>
              <a:rPr lang="en-US" altLang="ko-KR" b="1" dirty="0"/>
              <a:t>Task</a:t>
            </a:r>
            <a:endParaRPr lang="ko-KR" altLang="en-US" b="1" dirty="0"/>
          </a:p>
        </p:txBody>
      </p:sp>
      <p:sp>
        <p:nvSpPr>
          <p:cNvPr id="14" name="직사각형 13"/>
          <p:cNvSpPr/>
          <p:nvPr/>
        </p:nvSpPr>
        <p:spPr>
          <a:xfrm>
            <a:off x="8564119" y="5013176"/>
            <a:ext cx="2356417" cy="584775"/>
          </a:xfrm>
          <a:prstGeom prst="rect">
            <a:avLst/>
          </a:prstGeom>
          <a:solidFill>
            <a:srgbClr val="157EFB"/>
          </a:solid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altLang="ko-KR"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WHITELIST</a:t>
            </a:r>
            <a:endParaRPr lang="en-US" altLang="ko-KR" sz="32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15" name="Rectangle 6"/>
          <p:cNvSpPr>
            <a:spLocks noChangeArrowheads="1"/>
          </p:cNvSpPr>
          <p:nvPr/>
        </p:nvSpPr>
        <p:spPr bwMode="auto">
          <a:xfrm>
            <a:off x="6946260" y="22824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직사각형 18"/>
          <p:cNvSpPr/>
          <p:nvPr/>
        </p:nvSpPr>
        <p:spPr>
          <a:xfrm>
            <a:off x="8564119" y="6001030"/>
            <a:ext cx="2356417" cy="584775"/>
          </a:xfrm>
          <a:prstGeom prst="rect">
            <a:avLst/>
          </a:prstGeom>
          <a:solidFill>
            <a:schemeClr val="tx1"/>
          </a:solidFill>
          <a:ln>
            <a:noFill/>
          </a:ln>
          <a:effectLst>
            <a:outerShdw blurRad="50800" dist="38100" dir="2700000" algn="tl" rotWithShape="0">
              <a:prstClr val="black">
                <a:alpha val="40000"/>
              </a:prstClr>
            </a:outerShdw>
          </a:effectLst>
        </p:spPr>
        <p:txBody>
          <a:bodyPr wrap="square" lIns="91440" tIns="45720" rIns="91440" bIns="45720">
            <a:spAutoFit/>
          </a:bodyPr>
          <a:lstStyle/>
          <a:p>
            <a:pPr algn="ctr"/>
            <a:r>
              <a:rPr lang="en-US" altLang="ko-KR" sz="32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BLACKLIST</a:t>
            </a:r>
            <a:endParaRPr lang="en-US" altLang="ko-KR" sz="32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22" name="TextBox 21"/>
          <p:cNvSpPr txBox="1"/>
          <p:nvPr/>
        </p:nvSpPr>
        <p:spPr>
          <a:xfrm>
            <a:off x="5189238" y="3296637"/>
            <a:ext cx="1715377" cy="369332"/>
          </a:xfrm>
          <a:prstGeom prst="rect">
            <a:avLst/>
          </a:prstGeom>
          <a:noFill/>
        </p:spPr>
        <p:txBody>
          <a:bodyPr wrap="square" rtlCol="0">
            <a:spAutoFit/>
          </a:bodyPr>
          <a:lstStyle/>
          <a:p>
            <a:pPr algn="ctr"/>
            <a:r>
              <a:rPr lang="en-US" altLang="ko-KR" b="1" dirty="0">
                <a:solidFill>
                  <a:srgbClr val="FF0000"/>
                </a:solidFill>
              </a:rPr>
              <a:t>Verification</a:t>
            </a:r>
            <a:endParaRPr lang="ko-KR" altLang="en-US" b="1" dirty="0">
              <a:solidFill>
                <a:srgbClr val="FF0000"/>
              </a:solidFill>
            </a:endParaRPr>
          </a:p>
        </p:txBody>
      </p:sp>
      <p:pic>
        <p:nvPicPr>
          <p:cNvPr id="23" name="Picture 2" descr="관련 이미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624" y="5318485"/>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user에 대한 이미지 검색결과"/>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556" y="2104024"/>
            <a:ext cx="884638" cy="884638"/>
          </a:xfrm>
          <a:prstGeom prst="rect">
            <a:avLst/>
          </a:prstGeom>
          <a:noFill/>
        </p:spPr>
      </p:pic>
      <p:pic>
        <p:nvPicPr>
          <p:cNvPr id="30" name="Picture 2" descr="user에 대한 이미지 검색결과"/>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3318" y="2104024"/>
            <a:ext cx="884638" cy="884638"/>
          </a:xfrm>
          <a:prstGeom prst="rect">
            <a:avLst/>
          </a:prstGeom>
          <a:noFill/>
        </p:spPr>
      </p:pic>
      <p:pic>
        <p:nvPicPr>
          <p:cNvPr id="1028" name="Picture 4" descr="task icon에 대한 이미지 검색결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5480" y="1949372"/>
            <a:ext cx="1193942" cy="11939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28" name="직선 화살표 연결선 27"/>
          <p:cNvCxnSpPr>
            <a:stCxn id="1028" idx="3"/>
          </p:cNvCxnSpPr>
          <p:nvPr/>
        </p:nvCxnSpPr>
        <p:spPr>
          <a:xfrm>
            <a:off x="2609422" y="2546343"/>
            <a:ext cx="2334450"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34" name="직선 화살표 연결선 33"/>
          <p:cNvCxnSpPr/>
          <p:nvPr/>
        </p:nvCxnSpPr>
        <p:spPr>
          <a:xfrm>
            <a:off x="7248128" y="2546343"/>
            <a:ext cx="2334450"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9717508" y="3073412"/>
            <a:ext cx="1116258" cy="369332"/>
          </a:xfrm>
          <a:prstGeom prst="rect">
            <a:avLst/>
          </a:prstGeom>
          <a:noFill/>
        </p:spPr>
        <p:txBody>
          <a:bodyPr wrap="square" rtlCol="0">
            <a:spAutoFit/>
          </a:bodyPr>
          <a:lstStyle/>
          <a:p>
            <a:r>
              <a:rPr lang="en-US" altLang="ko-KR" b="1" dirty="0"/>
              <a:t>Provider</a:t>
            </a:r>
            <a:endParaRPr lang="ko-KR" altLang="en-US" b="1" dirty="0"/>
          </a:p>
        </p:txBody>
      </p:sp>
      <p:sp>
        <p:nvSpPr>
          <p:cNvPr id="36" name="TextBox 35"/>
          <p:cNvSpPr txBox="1"/>
          <p:nvPr/>
        </p:nvSpPr>
        <p:spPr>
          <a:xfrm>
            <a:off x="647556" y="2988662"/>
            <a:ext cx="931363" cy="369332"/>
          </a:xfrm>
          <a:prstGeom prst="rect">
            <a:avLst/>
          </a:prstGeom>
          <a:noFill/>
        </p:spPr>
        <p:txBody>
          <a:bodyPr wrap="square" rtlCol="0">
            <a:spAutoFit/>
          </a:bodyPr>
          <a:lstStyle/>
          <a:p>
            <a:r>
              <a:rPr lang="en-US" altLang="ko-KR" b="1" dirty="0"/>
              <a:t>Client</a:t>
            </a:r>
            <a:endParaRPr lang="ko-KR" altLang="en-US" b="1" dirty="0"/>
          </a:p>
        </p:txBody>
      </p:sp>
      <p:pic>
        <p:nvPicPr>
          <p:cNvPr id="37" name="Picture 2" descr="user에 대한 이미지 검색결과"/>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6129" y="5272210"/>
            <a:ext cx="884638" cy="884638"/>
          </a:xfrm>
          <a:prstGeom prst="rect">
            <a:avLst/>
          </a:prstGeom>
          <a:noFill/>
        </p:spPr>
      </p:pic>
      <p:sp>
        <p:nvSpPr>
          <p:cNvPr id="38" name="TextBox 37"/>
          <p:cNvSpPr txBox="1"/>
          <p:nvPr/>
        </p:nvSpPr>
        <p:spPr>
          <a:xfrm>
            <a:off x="1780319" y="6124975"/>
            <a:ext cx="1116258" cy="369332"/>
          </a:xfrm>
          <a:prstGeom prst="rect">
            <a:avLst/>
          </a:prstGeom>
          <a:noFill/>
        </p:spPr>
        <p:txBody>
          <a:bodyPr wrap="square" rtlCol="0">
            <a:spAutoFit/>
          </a:bodyPr>
          <a:lstStyle/>
          <a:p>
            <a:r>
              <a:rPr lang="en-US" altLang="ko-KR" b="1" dirty="0"/>
              <a:t>Provider</a:t>
            </a:r>
            <a:endParaRPr lang="ko-KR" altLang="en-US" b="1" dirty="0"/>
          </a:p>
        </p:txBody>
      </p:sp>
      <p:pic>
        <p:nvPicPr>
          <p:cNvPr id="39" name="Picture 2" descr="user에 대한 이미지 검색결과"/>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3712" y="1219386"/>
            <a:ext cx="884638" cy="884638"/>
          </a:xfrm>
          <a:prstGeom prst="rect">
            <a:avLst/>
          </a:prstGeom>
          <a:noFill/>
        </p:spPr>
      </p:pic>
      <p:pic>
        <p:nvPicPr>
          <p:cNvPr id="40" name="Picture 2" descr="user에 대한 이미지 검색결과"/>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1099" y="2832566"/>
            <a:ext cx="884638" cy="884638"/>
          </a:xfrm>
          <a:prstGeom prst="rect">
            <a:avLst/>
          </a:prstGeom>
          <a:noFill/>
        </p:spPr>
      </p:pic>
      <p:cxnSp>
        <p:nvCxnSpPr>
          <p:cNvPr id="32" name="직선 화살표 연결선 31"/>
          <p:cNvCxnSpPr>
            <a:stCxn id="39" idx="3"/>
          </p:cNvCxnSpPr>
          <p:nvPr/>
        </p:nvCxnSpPr>
        <p:spPr>
          <a:xfrm>
            <a:off x="4388350" y="1661705"/>
            <a:ext cx="523887" cy="590920"/>
          </a:xfrm>
          <a:prstGeom prst="straightConnector1">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45" name="직선 화살표 연결선 44"/>
          <p:cNvCxnSpPr>
            <a:stCxn id="40" idx="3"/>
          </p:cNvCxnSpPr>
          <p:nvPr/>
        </p:nvCxnSpPr>
        <p:spPr>
          <a:xfrm flipV="1">
            <a:off x="4325737" y="2849596"/>
            <a:ext cx="586500" cy="425289"/>
          </a:xfrm>
          <a:prstGeom prst="straightConnector1">
            <a:avLst/>
          </a:prstGeom>
          <a:ln w="38100">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pic>
        <p:nvPicPr>
          <p:cNvPr id="48" name="Picture 2" descr="user에 대한 이미지 검색결과"/>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8862" y="5278066"/>
            <a:ext cx="884638" cy="884638"/>
          </a:xfrm>
          <a:prstGeom prst="rect">
            <a:avLst/>
          </a:prstGeom>
          <a:noFill/>
        </p:spPr>
      </p:pic>
      <p:sp>
        <p:nvSpPr>
          <p:cNvPr id="49" name="TextBox 48"/>
          <p:cNvSpPr txBox="1"/>
          <p:nvPr/>
        </p:nvSpPr>
        <p:spPr>
          <a:xfrm>
            <a:off x="5491866" y="6104490"/>
            <a:ext cx="931363" cy="369332"/>
          </a:xfrm>
          <a:prstGeom prst="rect">
            <a:avLst/>
          </a:prstGeom>
          <a:noFill/>
        </p:spPr>
        <p:txBody>
          <a:bodyPr wrap="square" rtlCol="0">
            <a:spAutoFit/>
          </a:bodyPr>
          <a:lstStyle/>
          <a:p>
            <a:r>
              <a:rPr lang="en-US" altLang="ko-KR" b="1" dirty="0"/>
              <a:t>Client</a:t>
            </a:r>
            <a:endParaRPr lang="ko-KR" altLang="en-US" b="1" dirty="0"/>
          </a:p>
        </p:txBody>
      </p:sp>
      <p:cxnSp>
        <p:nvCxnSpPr>
          <p:cNvPr id="50" name="직선 화살표 연결선 49"/>
          <p:cNvCxnSpPr>
            <a:stCxn id="23" idx="3"/>
            <a:endCxn id="48" idx="1"/>
          </p:cNvCxnSpPr>
          <p:nvPr/>
        </p:nvCxnSpPr>
        <p:spPr>
          <a:xfrm>
            <a:off x="3503712" y="5714529"/>
            <a:ext cx="1965150" cy="5856"/>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3793432" y="5345197"/>
            <a:ext cx="1219963" cy="369332"/>
          </a:xfrm>
          <a:prstGeom prst="rect">
            <a:avLst/>
          </a:prstGeom>
          <a:noFill/>
        </p:spPr>
        <p:txBody>
          <a:bodyPr wrap="square" rtlCol="0">
            <a:spAutoFit/>
          </a:bodyPr>
          <a:lstStyle/>
          <a:p>
            <a:pPr algn="ctr"/>
            <a:r>
              <a:rPr lang="en-US" altLang="ko-KR" b="1" dirty="0"/>
              <a:t>Result</a:t>
            </a:r>
            <a:endParaRPr lang="ko-KR" altLang="en-US" b="1" dirty="0"/>
          </a:p>
        </p:txBody>
      </p:sp>
      <p:sp>
        <p:nvSpPr>
          <p:cNvPr id="55" name="직사각형 54"/>
          <p:cNvSpPr/>
          <p:nvPr/>
        </p:nvSpPr>
        <p:spPr>
          <a:xfrm>
            <a:off x="3563194" y="2044542"/>
            <a:ext cx="773032" cy="369332"/>
          </a:xfrm>
          <a:prstGeom prst="rect">
            <a:avLst/>
          </a:prstGeom>
        </p:spPr>
        <p:txBody>
          <a:bodyPr wrap="none">
            <a:spAutoFit/>
          </a:bodyPr>
          <a:lstStyle/>
          <a:p>
            <a:r>
              <a:rPr lang="en-US" altLang="ko-KR" b="1" dirty="0"/>
              <a:t>Peers</a:t>
            </a:r>
            <a:endParaRPr lang="ko-KR" altLang="en-US" dirty="0"/>
          </a:p>
        </p:txBody>
      </p:sp>
      <p:sp>
        <p:nvSpPr>
          <p:cNvPr id="56" name="직사각형 55"/>
          <p:cNvSpPr/>
          <p:nvPr/>
        </p:nvSpPr>
        <p:spPr>
          <a:xfrm>
            <a:off x="3490754" y="3714347"/>
            <a:ext cx="773032" cy="369332"/>
          </a:xfrm>
          <a:prstGeom prst="rect">
            <a:avLst/>
          </a:prstGeom>
        </p:spPr>
        <p:txBody>
          <a:bodyPr wrap="none">
            <a:spAutoFit/>
          </a:bodyPr>
          <a:lstStyle/>
          <a:p>
            <a:r>
              <a:rPr lang="en-US" altLang="ko-KR" b="1" dirty="0"/>
              <a:t>Peers</a:t>
            </a:r>
            <a:endParaRPr lang="ko-KR" altLang="en-US" dirty="0"/>
          </a:p>
        </p:txBody>
      </p:sp>
    </p:spTree>
    <p:extLst>
      <p:ext uri="{BB962C8B-B14F-4D97-AF65-F5344CB8AC3E}">
        <p14:creationId xmlns:p14="http://schemas.microsoft.com/office/powerpoint/2010/main" val="5587055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endParaRPr lang="ko-KR" altLang="en-US"/>
          </a:p>
        </p:txBody>
      </p:sp>
      <p:sp>
        <p:nvSpPr>
          <p:cNvPr id="3" name="제목 2"/>
          <p:cNvSpPr>
            <a:spLocks noGrp="1"/>
          </p:cNvSpPr>
          <p:nvPr>
            <p:ph type="title"/>
          </p:nvPr>
        </p:nvSpPr>
        <p:spPr/>
        <p:txBody>
          <a:bodyPr/>
          <a:lstStyle/>
          <a:p>
            <a:endParaRPr lang="ko-KR" altLang="en-US"/>
          </a:p>
        </p:txBody>
      </p:sp>
    </p:spTree>
    <p:extLst>
      <p:ext uri="{BB962C8B-B14F-4D97-AF65-F5344CB8AC3E}">
        <p14:creationId xmlns:p14="http://schemas.microsoft.com/office/powerpoint/2010/main" val="361505604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8814"/>
            <a:ext cx="12192000" cy="623416"/>
          </a:xfrm>
          <a:prstGeom prst="rect">
            <a:avLst/>
          </a:prstGeom>
        </p:spPr>
        <p:txBody>
          <a:bodyPr/>
          <a:lstStyle/>
          <a:p>
            <a:endParaRPr lang="ko-KR" altLang="en-US" dirty="0"/>
          </a:p>
        </p:txBody>
      </p:sp>
      <p:sp>
        <p:nvSpPr>
          <p:cNvPr id="3" name="내용 개체 틀 2"/>
          <p:cNvSpPr>
            <a:spLocks noGrp="1"/>
          </p:cNvSpPr>
          <p:nvPr>
            <p:ph idx="1"/>
          </p:nvPr>
        </p:nvSpPr>
        <p:spPr/>
        <p:txBody>
          <a:bodyPr/>
          <a:lstStyle/>
          <a:p>
            <a:r>
              <a:rPr lang="en-US" altLang="ko-KR" dirty="0"/>
              <a:t>Global Public Cloud Market Size, 2011 To 2020</a:t>
            </a:r>
          </a:p>
          <a:p>
            <a:pPr lvl="1"/>
            <a:endParaRPr lang="ko-KR" altLang="en-US" dirty="0"/>
          </a:p>
          <a:p>
            <a:pPr lvl="1"/>
            <a:endParaRPr lang="en-US" altLang="ko-KR" dirty="0"/>
          </a:p>
        </p:txBody>
      </p:sp>
      <p:pic>
        <p:nvPicPr>
          <p:cNvPr id="3074" name="Picture 2" descr="https://i.imgur.com/HjxNi23.png"/>
          <p:cNvPicPr>
            <a:picLocks noChangeAspect="1" noChangeArrowheads="1"/>
          </p:cNvPicPr>
          <p:nvPr/>
        </p:nvPicPr>
        <p:blipFill rotWithShape="1">
          <a:blip r:embed="rId3">
            <a:extLst>
              <a:ext uri="{28A0092B-C50C-407E-A947-70E740481C1C}">
                <a14:useLocalDpi xmlns:a14="http://schemas.microsoft.com/office/drawing/2010/main" val="0"/>
              </a:ext>
            </a:extLst>
          </a:blip>
          <a:srcRect t="14057" b="6660"/>
          <a:stretch/>
        </p:blipFill>
        <p:spPr bwMode="auto">
          <a:xfrm>
            <a:off x="2502699" y="1492908"/>
            <a:ext cx="6514881" cy="4738318"/>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p:cNvSpPr/>
          <p:nvPr/>
        </p:nvSpPr>
        <p:spPr>
          <a:xfrm>
            <a:off x="6744072" y="6173003"/>
            <a:ext cx="2182888" cy="169277"/>
          </a:xfrm>
          <a:prstGeom prst="rect">
            <a:avLst/>
          </a:prstGeom>
        </p:spPr>
        <p:txBody>
          <a:bodyPr wrap="square">
            <a:spAutoFit/>
          </a:bodyPr>
          <a:lstStyle/>
          <a:p>
            <a:pPr algn="r"/>
            <a:r>
              <a:rPr lang="en-US" altLang="ko-KR" sz="500" dirty="0"/>
              <a:t>Source: Forrester Research, Inc.</a:t>
            </a:r>
            <a:endParaRPr lang="ko-KR" altLang="en-US" sz="500" dirty="0"/>
          </a:p>
        </p:txBody>
      </p:sp>
    </p:spTree>
    <p:extLst>
      <p:ext uri="{BB962C8B-B14F-4D97-AF65-F5344CB8AC3E}">
        <p14:creationId xmlns:p14="http://schemas.microsoft.com/office/powerpoint/2010/main" val="144783478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endParaRPr lang="ko-KR" altLang="en-US" dirty="0"/>
          </a:p>
        </p:txBody>
      </p:sp>
      <p:sp>
        <p:nvSpPr>
          <p:cNvPr id="3" name="내용 개체 틀 2"/>
          <p:cNvSpPr>
            <a:spLocks noGrp="1"/>
          </p:cNvSpPr>
          <p:nvPr>
            <p:ph idx="1"/>
          </p:nvPr>
        </p:nvSpPr>
        <p:spPr/>
        <p:txBody>
          <a:bodyPr/>
          <a:lstStyle/>
          <a:p>
            <a:r>
              <a:rPr lang="en-US" altLang="ko-KR" dirty="0"/>
              <a:t>Fog Computing</a:t>
            </a:r>
            <a:endParaRPr lang="ko-KR" altLang="en-US" dirty="0"/>
          </a:p>
        </p:txBody>
      </p:sp>
      <p:pic>
        <p:nvPicPr>
          <p:cNvPr id="2050" name="Picture 2" descr="fog computing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40" y="1412776"/>
            <a:ext cx="9753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7248128" y="6186791"/>
            <a:ext cx="3240361" cy="184666"/>
          </a:xfrm>
          <a:prstGeom prst="rect">
            <a:avLst/>
          </a:prstGeom>
        </p:spPr>
        <p:txBody>
          <a:bodyPr wrap="square">
            <a:spAutoFit/>
          </a:bodyPr>
          <a:lstStyle/>
          <a:p>
            <a:r>
              <a:rPr lang="en-US" altLang="ko-KR" sz="600" dirty="0"/>
              <a:t>Source: https://www.pubnub.com/blog/moving-the-cloud-to-the-edge-computing</a:t>
            </a:r>
            <a:endParaRPr lang="ko-KR" altLang="en-US" sz="600" dirty="0"/>
          </a:p>
        </p:txBody>
      </p:sp>
      <p:sp>
        <p:nvSpPr>
          <p:cNvPr id="5" name="TextBox 4"/>
          <p:cNvSpPr txBox="1"/>
          <p:nvPr/>
        </p:nvSpPr>
        <p:spPr>
          <a:xfrm>
            <a:off x="1127448" y="5164045"/>
            <a:ext cx="1152128" cy="353943"/>
          </a:xfrm>
          <a:prstGeom prst="rect">
            <a:avLst/>
          </a:prstGeom>
          <a:solidFill>
            <a:schemeClr val="bg1"/>
          </a:solidFill>
        </p:spPr>
        <p:txBody>
          <a:bodyPr wrap="square" rtlCol="0">
            <a:spAutoFit/>
          </a:bodyPr>
          <a:lstStyle/>
          <a:p>
            <a:r>
              <a:rPr lang="en-US" altLang="ko-KR" sz="1700" b="1" dirty="0">
                <a:solidFill>
                  <a:srgbClr val="9E28B2"/>
                </a:solidFill>
                <a:latin typeface="HY견고딕" panose="02030600000101010101" pitchFamily="18" charset="-127"/>
                <a:ea typeface="HY견고딕" panose="02030600000101010101" pitchFamily="18" charset="-127"/>
              </a:rPr>
              <a:t>THINGS</a:t>
            </a:r>
            <a:endParaRPr lang="ko-KR" altLang="en-US" sz="1700" b="1" dirty="0">
              <a:solidFill>
                <a:srgbClr val="9E28B2"/>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87473239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endParaRPr lang="ko-KR" altLang="en-US" dirty="0"/>
          </a:p>
        </p:txBody>
      </p:sp>
      <p:sp>
        <p:nvSpPr>
          <p:cNvPr id="3" name="내용 개체 틀 2"/>
          <p:cNvSpPr>
            <a:spLocks noGrp="1"/>
          </p:cNvSpPr>
          <p:nvPr>
            <p:ph idx="1"/>
          </p:nvPr>
        </p:nvSpPr>
        <p:spPr/>
        <p:txBody>
          <a:bodyPr/>
          <a:lstStyle/>
          <a:p>
            <a:r>
              <a:rPr lang="en-US" altLang="ko-KR" dirty="0"/>
              <a:t>Fog Computing Mechanism</a:t>
            </a:r>
            <a:endParaRPr lang="ko-KR" altLang="en-US" dirty="0"/>
          </a:p>
        </p:txBody>
      </p:sp>
      <p:sp>
        <p:nvSpPr>
          <p:cNvPr id="42" name="직사각형 41"/>
          <p:cNvSpPr/>
          <p:nvPr/>
        </p:nvSpPr>
        <p:spPr>
          <a:xfrm>
            <a:off x="6052223" y="1340768"/>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3" name="직사각형 42"/>
          <p:cNvSpPr/>
          <p:nvPr/>
        </p:nvSpPr>
        <p:spPr>
          <a:xfrm>
            <a:off x="6052223" y="1819621"/>
            <a:ext cx="408820" cy="52925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4" name="직사각형 43"/>
          <p:cNvSpPr/>
          <p:nvPr/>
        </p:nvSpPr>
        <p:spPr>
          <a:xfrm>
            <a:off x="6052223" y="1592796"/>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5" name="타원 44"/>
          <p:cNvSpPr/>
          <p:nvPr/>
        </p:nvSpPr>
        <p:spPr>
          <a:xfrm>
            <a:off x="6179980" y="2008642"/>
            <a:ext cx="153307" cy="151217"/>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3" name="직사각형 62"/>
          <p:cNvSpPr/>
          <p:nvPr/>
        </p:nvSpPr>
        <p:spPr>
          <a:xfrm>
            <a:off x="9143564" y="1706319"/>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4" name="직사각형 63"/>
          <p:cNvSpPr/>
          <p:nvPr/>
        </p:nvSpPr>
        <p:spPr>
          <a:xfrm>
            <a:off x="9143564" y="2185172"/>
            <a:ext cx="408820" cy="52925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6" name="타원 65"/>
          <p:cNvSpPr/>
          <p:nvPr/>
        </p:nvSpPr>
        <p:spPr>
          <a:xfrm>
            <a:off x="9271321" y="2374193"/>
            <a:ext cx="153307" cy="151217"/>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8" name="직사각형 67"/>
          <p:cNvSpPr/>
          <p:nvPr/>
        </p:nvSpPr>
        <p:spPr>
          <a:xfrm>
            <a:off x="7613171" y="4245531"/>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9" name="직사각형 68"/>
          <p:cNvSpPr/>
          <p:nvPr/>
        </p:nvSpPr>
        <p:spPr>
          <a:xfrm>
            <a:off x="7613171" y="4724384"/>
            <a:ext cx="408820" cy="52925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71" name="타원 70"/>
          <p:cNvSpPr/>
          <p:nvPr/>
        </p:nvSpPr>
        <p:spPr>
          <a:xfrm>
            <a:off x="7740928" y="4913405"/>
            <a:ext cx="153307" cy="151217"/>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cxnSp>
        <p:nvCxnSpPr>
          <p:cNvPr id="76" name="직선 연결선 75"/>
          <p:cNvCxnSpPr>
            <a:stCxn id="53" idx="2"/>
          </p:cNvCxnSpPr>
          <p:nvPr/>
        </p:nvCxnSpPr>
        <p:spPr>
          <a:xfrm>
            <a:off x="5435754" y="4054110"/>
            <a:ext cx="184842" cy="24815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7" name="직선 연결선 76"/>
          <p:cNvCxnSpPr>
            <a:stCxn id="43" idx="2"/>
          </p:cNvCxnSpPr>
          <p:nvPr/>
        </p:nvCxnSpPr>
        <p:spPr>
          <a:xfrm>
            <a:off x="6256633" y="2348880"/>
            <a:ext cx="0" cy="220554"/>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8" name="직선 연결선 77"/>
          <p:cNvCxnSpPr/>
          <p:nvPr/>
        </p:nvCxnSpPr>
        <p:spPr>
          <a:xfrm>
            <a:off x="9343197" y="2714431"/>
            <a:ext cx="0" cy="220554"/>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9" name="직선 연결선 78"/>
          <p:cNvCxnSpPr/>
          <p:nvPr/>
        </p:nvCxnSpPr>
        <p:spPr>
          <a:xfrm>
            <a:off x="7817581" y="5253643"/>
            <a:ext cx="0" cy="220554"/>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80" name="직선 연결선 79"/>
          <p:cNvCxnSpPr>
            <a:stCxn id="59" idx="2"/>
          </p:cNvCxnSpPr>
          <p:nvPr/>
        </p:nvCxnSpPr>
        <p:spPr>
          <a:xfrm flipH="1">
            <a:off x="3648739" y="5012237"/>
            <a:ext cx="121131" cy="245480"/>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sp>
        <p:nvSpPr>
          <p:cNvPr id="82" name="타원 81"/>
          <p:cNvSpPr/>
          <p:nvPr/>
        </p:nvSpPr>
        <p:spPr>
          <a:xfrm>
            <a:off x="6216756" y="2566046"/>
            <a:ext cx="79754" cy="7866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3" name="타원 82"/>
          <p:cNvSpPr/>
          <p:nvPr/>
        </p:nvSpPr>
        <p:spPr>
          <a:xfrm>
            <a:off x="3608862" y="5235582"/>
            <a:ext cx="79754" cy="7866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4" name="타원 83"/>
          <p:cNvSpPr/>
          <p:nvPr/>
        </p:nvSpPr>
        <p:spPr>
          <a:xfrm>
            <a:off x="7777704" y="5478580"/>
            <a:ext cx="79754" cy="7866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5" name="타원 84"/>
          <p:cNvSpPr/>
          <p:nvPr/>
        </p:nvSpPr>
        <p:spPr>
          <a:xfrm>
            <a:off x="5580719" y="4297737"/>
            <a:ext cx="79754" cy="7866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86" name="타원 85"/>
          <p:cNvSpPr/>
          <p:nvPr/>
        </p:nvSpPr>
        <p:spPr>
          <a:xfrm>
            <a:off x="9303320" y="2934805"/>
            <a:ext cx="79754" cy="7866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cxnSp>
        <p:nvCxnSpPr>
          <p:cNvPr id="94" name="직선 연결선 93"/>
          <p:cNvCxnSpPr>
            <a:stCxn id="83" idx="7"/>
            <a:endCxn id="85" idx="3"/>
          </p:cNvCxnSpPr>
          <p:nvPr/>
        </p:nvCxnSpPr>
        <p:spPr>
          <a:xfrm flipV="1">
            <a:off x="3676936" y="4364883"/>
            <a:ext cx="1915463" cy="882220"/>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97" name="직선 연결선 96"/>
          <p:cNvCxnSpPr>
            <a:stCxn id="85" idx="7"/>
            <a:endCxn id="82" idx="3"/>
          </p:cNvCxnSpPr>
          <p:nvPr/>
        </p:nvCxnSpPr>
        <p:spPr>
          <a:xfrm flipV="1">
            <a:off x="5648793" y="2633192"/>
            <a:ext cx="579643" cy="1676066"/>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grpSp>
        <p:nvGrpSpPr>
          <p:cNvPr id="46" name="그룹 45"/>
          <p:cNvGrpSpPr/>
          <p:nvPr/>
        </p:nvGrpSpPr>
        <p:grpSpPr>
          <a:xfrm>
            <a:off x="4055988" y="3045998"/>
            <a:ext cx="1584176" cy="1008112"/>
            <a:chOff x="2207568" y="3789040"/>
            <a:chExt cx="2232248" cy="1440160"/>
          </a:xfrm>
        </p:grpSpPr>
        <p:sp>
          <p:nvSpPr>
            <p:cNvPr id="47" name="직사각형 46"/>
            <p:cNvSpPr/>
            <p:nvPr/>
          </p:nvSpPr>
          <p:spPr>
            <a:xfrm>
              <a:off x="2207568" y="3789040"/>
              <a:ext cx="1584176" cy="864096"/>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8" name="직사각형 47"/>
            <p:cNvSpPr/>
            <p:nvPr/>
          </p:nvSpPr>
          <p:spPr>
            <a:xfrm>
              <a:off x="2207568" y="4653136"/>
              <a:ext cx="1584176" cy="288032"/>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49" name="타원 48"/>
            <p:cNvSpPr/>
            <p:nvPr/>
          </p:nvSpPr>
          <p:spPr>
            <a:xfrm>
              <a:off x="2891644" y="4689140"/>
              <a:ext cx="216024" cy="216024"/>
            </a:xfrm>
            <a:prstGeom prst="ellipse">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0" name="직사각형 49"/>
            <p:cNvSpPr/>
            <p:nvPr/>
          </p:nvSpPr>
          <p:spPr>
            <a:xfrm>
              <a:off x="2819636" y="4941168"/>
              <a:ext cx="360040" cy="288032"/>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cxnSp>
          <p:nvCxnSpPr>
            <p:cNvPr id="51" name="직선 연결선 50"/>
            <p:cNvCxnSpPr/>
            <p:nvPr/>
          </p:nvCxnSpPr>
          <p:spPr>
            <a:xfrm>
              <a:off x="2495600" y="5229200"/>
              <a:ext cx="1008112" cy="0"/>
            </a:xfrm>
            <a:prstGeom prst="line">
              <a:avLst/>
            </a:prstGeom>
            <a:ln>
              <a:solidFill>
                <a:srgbClr val="0000FF"/>
              </a:solidFill>
              <a:headEnd type="none"/>
              <a:tailEnd type="none"/>
            </a:ln>
          </p:spPr>
          <p:style>
            <a:lnRef idx="1">
              <a:schemeClr val="dk1"/>
            </a:lnRef>
            <a:fillRef idx="0">
              <a:schemeClr val="dk1"/>
            </a:fillRef>
            <a:effectRef idx="0">
              <a:schemeClr val="dk1"/>
            </a:effectRef>
            <a:fontRef idx="minor">
              <a:schemeClr val="tx1"/>
            </a:fontRef>
          </p:style>
        </p:cxnSp>
        <p:sp>
          <p:nvSpPr>
            <p:cNvPr id="52" name="직사각형 51"/>
            <p:cNvSpPr/>
            <p:nvPr/>
          </p:nvSpPr>
          <p:spPr>
            <a:xfrm>
              <a:off x="3863752" y="3789040"/>
              <a:ext cx="576064" cy="360040"/>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3" name="직사각형 52"/>
            <p:cNvSpPr/>
            <p:nvPr/>
          </p:nvSpPr>
          <p:spPr>
            <a:xfrm>
              <a:off x="3863752" y="4473116"/>
              <a:ext cx="576064" cy="756084"/>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4" name="직사각형 53"/>
            <p:cNvSpPr/>
            <p:nvPr/>
          </p:nvSpPr>
          <p:spPr>
            <a:xfrm>
              <a:off x="3863752" y="4149080"/>
              <a:ext cx="576064" cy="360040"/>
            </a:xfrm>
            <a:prstGeom prst="rect">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5" name="타원 54"/>
            <p:cNvSpPr/>
            <p:nvPr/>
          </p:nvSpPr>
          <p:spPr>
            <a:xfrm>
              <a:off x="4043772" y="4743146"/>
              <a:ext cx="216024" cy="216024"/>
            </a:xfrm>
            <a:prstGeom prst="ellipse">
              <a:avLst/>
            </a:prstGeom>
            <a:solidFill>
              <a:schemeClr val="bg1"/>
            </a:solidFill>
            <a:ln w="95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58" name="직사각형 57"/>
          <p:cNvSpPr/>
          <p:nvPr/>
        </p:nvSpPr>
        <p:spPr>
          <a:xfrm>
            <a:off x="3565460" y="4004125"/>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9" name="직사각형 58"/>
          <p:cNvSpPr/>
          <p:nvPr/>
        </p:nvSpPr>
        <p:spPr>
          <a:xfrm>
            <a:off x="3565460" y="4482978"/>
            <a:ext cx="408820" cy="529259"/>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61" name="타원 60"/>
          <p:cNvSpPr/>
          <p:nvPr/>
        </p:nvSpPr>
        <p:spPr>
          <a:xfrm>
            <a:off x="3693217" y="4671999"/>
            <a:ext cx="153307" cy="151217"/>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cxnSp>
        <p:nvCxnSpPr>
          <p:cNvPr id="102" name="직선 연결선 101"/>
          <p:cNvCxnSpPr>
            <a:stCxn id="85" idx="5"/>
            <a:endCxn id="84" idx="2"/>
          </p:cNvCxnSpPr>
          <p:nvPr/>
        </p:nvCxnSpPr>
        <p:spPr>
          <a:xfrm>
            <a:off x="5648793" y="4364883"/>
            <a:ext cx="2128911" cy="1153031"/>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cxnSp>
        <p:nvCxnSpPr>
          <p:cNvPr id="105" name="직선 연결선 104"/>
          <p:cNvCxnSpPr>
            <a:stCxn id="86" idx="3"/>
            <a:endCxn id="85" idx="6"/>
          </p:cNvCxnSpPr>
          <p:nvPr/>
        </p:nvCxnSpPr>
        <p:spPr>
          <a:xfrm flipH="1">
            <a:off x="5660473" y="3001951"/>
            <a:ext cx="3654527" cy="1335120"/>
          </a:xfrm>
          <a:prstGeom prst="line">
            <a:avLst/>
          </a:prstGeom>
          <a:ln>
            <a:prstDash val="sysDot"/>
            <a:headEnd type="none"/>
            <a:tailEnd type="none"/>
          </a:ln>
        </p:spPr>
        <p:style>
          <a:lnRef idx="1">
            <a:schemeClr val="dk1"/>
          </a:lnRef>
          <a:fillRef idx="0">
            <a:schemeClr val="dk1"/>
          </a:fillRef>
          <a:effectRef idx="0">
            <a:schemeClr val="dk1"/>
          </a:effectRef>
          <a:fontRef idx="minor">
            <a:schemeClr val="tx1"/>
          </a:fontRef>
        </p:style>
      </p:cxnSp>
      <p:grpSp>
        <p:nvGrpSpPr>
          <p:cNvPr id="18" name="그룹 17"/>
          <p:cNvGrpSpPr/>
          <p:nvPr/>
        </p:nvGrpSpPr>
        <p:grpSpPr>
          <a:xfrm>
            <a:off x="5645286" y="4023703"/>
            <a:ext cx="363618" cy="275839"/>
            <a:chOff x="6293358" y="4527759"/>
            <a:chExt cx="363618" cy="275839"/>
          </a:xfrm>
        </p:grpSpPr>
        <p:cxnSp>
          <p:nvCxnSpPr>
            <p:cNvPr id="160" name="직선 화살표 연결선 159"/>
            <p:cNvCxnSpPr/>
            <p:nvPr/>
          </p:nvCxnSpPr>
          <p:spPr>
            <a:xfrm flipV="1">
              <a:off x="6293358" y="4578568"/>
              <a:ext cx="83261" cy="225030"/>
            </a:xfrm>
            <a:prstGeom prst="straightConnector1">
              <a:avLst/>
            </a:prstGeom>
            <a:ln w="28575">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6304009" y="4527759"/>
              <a:ext cx="352967" cy="246221"/>
            </a:xfrm>
            <a:prstGeom prst="rect">
              <a:avLst/>
            </a:prstGeom>
            <a:noFill/>
          </p:spPr>
          <p:txBody>
            <a:bodyPr wrap="square" rtlCol="0">
              <a:spAutoFit/>
            </a:bodyPr>
            <a:lstStyle/>
            <a:p>
              <a:r>
                <a:rPr lang="en-US" altLang="ko-KR" sz="1000" b="1" dirty="0">
                  <a:solidFill>
                    <a:srgbClr val="0000FF"/>
                  </a:solidFill>
                </a:rPr>
                <a:t>T4</a:t>
              </a:r>
              <a:endParaRPr lang="ko-KR" altLang="en-US" b="1" dirty="0">
                <a:solidFill>
                  <a:srgbClr val="0000FF"/>
                </a:solidFill>
              </a:endParaRPr>
            </a:p>
          </p:txBody>
        </p:sp>
      </p:grpSp>
      <p:grpSp>
        <p:nvGrpSpPr>
          <p:cNvPr id="19" name="그룹 18"/>
          <p:cNvGrpSpPr/>
          <p:nvPr/>
        </p:nvGrpSpPr>
        <p:grpSpPr>
          <a:xfrm>
            <a:off x="5659578" y="4232885"/>
            <a:ext cx="333746" cy="255107"/>
            <a:chOff x="6307650" y="4736941"/>
            <a:chExt cx="333746" cy="255107"/>
          </a:xfrm>
        </p:grpSpPr>
        <p:cxnSp>
          <p:nvCxnSpPr>
            <p:cNvPr id="152" name="직선 화살표 연결선 151"/>
            <p:cNvCxnSpPr/>
            <p:nvPr/>
          </p:nvCxnSpPr>
          <p:spPr>
            <a:xfrm flipV="1">
              <a:off x="6308602" y="4736941"/>
              <a:ext cx="283924" cy="104186"/>
            </a:xfrm>
            <a:prstGeom prst="straightConnector1">
              <a:avLst/>
            </a:prstGeom>
            <a:ln w="28575">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sp>
          <p:nvSpPr>
            <p:cNvPr id="89" name="TextBox 88"/>
            <p:cNvSpPr txBox="1"/>
            <p:nvPr/>
          </p:nvSpPr>
          <p:spPr>
            <a:xfrm rot="20445190">
              <a:off x="6307650" y="4745827"/>
              <a:ext cx="333746" cy="246221"/>
            </a:xfrm>
            <a:prstGeom prst="rect">
              <a:avLst/>
            </a:prstGeom>
            <a:noFill/>
          </p:spPr>
          <p:txBody>
            <a:bodyPr wrap="none" rtlCol="0">
              <a:spAutoFit/>
            </a:bodyPr>
            <a:lstStyle/>
            <a:p>
              <a:r>
                <a:rPr lang="en-US" altLang="ko-KR" sz="1000" b="1" dirty="0">
                  <a:solidFill>
                    <a:srgbClr val="0000FF"/>
                  </a:solidFill>
                </a:rPr>
                <a:t>T3</a:t>
              </a:r>
              <a:endParaRPr lang="ko-KR" altLang="en-US" b="1" dirty="0">
                <a:solidFill>
                  <a:srgbClr val="0000FF"/>
                </a:solidFill>
              </a:endParaRPr>
            </a:p>
          </p:txBody>
        </p:sp>
      </p:grpSp>
      <p:grpSp>
        <p:nvGrpSpPr>
          <p:cNvPr id="21" name="그룹 20"/>
          <p:cNvGrpSpPr/>
          <p:nvPr/>
        </p:nvGrpSpPr>
        <p:grpSpPr>
          <a:xfrm>
            <a:off x="5346621" y="4349810"/>
            <a:ext cx="382737" cy="246221"/>
            <a:chOff x="5994693" y="4853866"/>
            <a:chExt cx="382737" cy="246221"/>
          </a:xfrm>
        </p:grpSpPr>
        <p:cxnSp>
          <p:nvCxnSpPr>
            <p:cNvPr id="156" name="직선 화살표 연결선 155"/>
            <p:cNvCxnSpPr/>
            <p:nvPr/>
          </p:nvCxnSpPr>
          <p:spPr>
            <a:xfrm flipH="1">
              <a:off x="5994693" y="4871394"/>
              <a:ext cx="239220" cy="109825"/>
            </a:xfrm>
            <a:prstGeom prst="straightConnector1">
              <a:avLst/>
            </a:prstGeom>
            <a:ln w="28575">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rot="20082810">
              <a:off x="6043684" y="4853866"/>
              <a:ext cx="333746" cy="246221"/>
            </a:xfrm>
            <a:prstGeom prst="rect">
              <a:avLst/>
            </a:prstGeom>
            <a:noFill/>
          </p:spPr>
          <p:txBody>
            <a:bodyPr wrap="none" rtlCol="0">
              <a:spAutoFit/>
            </a:bodyPr>
            <a:lstStyle/>
            <a:p>
              <a:r>
                <a:rPr lang="en-US" altLang="ko-KR" sz="1000" b="1" dirty="0">
                  <a:solidFill>
                    <a:srgbClr val="0000FF"/>
                  </a:solidFill>
                </a:rPr>
                <a:t>T1</a:t>
              </a:r>
              <a:endParaRPr lang="ko-KR" altLang="en-US" b="1" dirty="0">
                <a:solidFill>
                  <a:srgbClr val="0000FF"/>
                </a:solidFill>
              </a:endParaRPr>
            </a:p>
          </p:txBody>
        </p:sp>
      </p:grpSp>
      <p:grpSp>
        <p:nvGrpSpPr>
          <p:cNvPr id="20" name="그룹 19"/>
          <p:cNvGrpSpPr/>
          <p:nvPr/>
        </p:nvGrpSpPr>
        <p:grpSpPr>
          <a:xfrm>
            <a:off x="5561713" y="4364884"/>
            <a:ext cx="397415" cy="264615"/>
            <a:chOff x="6209785" y="4868940"/>
            <a:chExt cx="397415" cy="264615"/>
          </a:xfrm>
        </p:grpSpPr>
        <p:cxnSp>
          <p:nvCxnSpPr>
            <p:cNvPr id="149" name="직선 화살표 연결선 148"/>
            <p:cNvCxnSpPr/>
            <p:nvPr/>
          </p:nvCxnSpPr>
          <p:spPr>
            <a:xfrm>
              <a:off x="6304009" y="4868940"/>
              <a:ext cx="303191" cy="168224"/>
            </a:xfrm>
            <a:prstGeom prst="straightConnector1">
              <a:avLst/>
            </a:prstGeom>
            <a:ln w="28575">
              <a:solidFill>
                <a:srgbClr val="0000FF"/>
              </a:solidFill>
              <a:headEnd type="none"/>
              <a:tailEnd type="triangle"/>
            </a:ln>
          </p:spPr>
          <p:style>
            <a:lnRef idx="1">
              <a:schemeClr val="dk1"/>
            </a:lnRef>
            <a:fillRef idx="0">
              <a:schemeClr val="dk1"/>
            </a:fillRef>
            <a:effectRef idx="0">
              <a:schemeClr val="dk1"/>
            </a:effectRef>
            <a:fontRef idx="minor">
              <a:schemeClr val="tx1"/>
            </a:fontRef>
          </p:style>
        </p:cxnSp>
        <p:sp>
          <p:nvSpPr>
            <p:cNvPr id="92" name="TextBox 91"/>
            <p:cNvSpPr txBox="1"/>
            <p:nvPr/>
          </p:nvSpPr>
          <p:spPr>
            <a:xfrm rot="1687694">
              <a:off x="6209785" y="4887334"/>
              <a:ext cx="333746" cy="246221"/>
            </a:xfrm>
            <a:prstGeom prst="rect">
              <a:avLst/>
            </a:prstGeom>
            <a:noFill/>
          </p:spPr>
          <p:txBody>
            <a:bodyPr wrap="none" rtlCol="0">
              <a:spAutoFit/>
            </a:bodyPr>
            <a:lstStyle/>
            <a:p>
              <a:r>
                <a:rPr lang="en-US" altLang="ko-KR" sz="1000" b="1" dirty="0">
                  <a:solidFill>
                    <a:srgbClr val="0000FF"/>
                  </a:solidFill>
                </a:rPr>
                <a:t>T2</a:t>
              </a:r>
              <a:endParaRPr lang="ko-KR" altLang="en-US" b="1" dirty="0">
                <a:solidFill>
                  <a:srgbClr val="0000FF"/>
                </a:solidFill>
              </a:endParaRPr>
            </a:p>
          </p:txBody>
        </p:sp>
      </p:grpSp>
      <p:sp>
        <p:nvSpPr>
          <p:cNvPr id="93" name="TextBox 92"/>
          <p:cNvSpPr txBox="1"/>
          <p:nvPr/>
        </p:nvSpPr>
        <p:spPr>
          <a:xfrm>
            <a:off x="4176326" y="3021858"/>
            <a:ext cx="883575" cy="646331"/>
          </a:xfrm>
          <a:prstGeom prst="rect">
            <a:avLst/>
          </a:prstGeom>
          <a:noFill/>
        </p:spPr>
        <p:txBody>
          <a:bodyPr wrap="none" rtlCol="0">
            <a:spAutoFit/>
          </a:bodyPr>
          <a:lstStyle/>
          <a:p>
            <a:r>
              <a:rPr lang="en-US" altLang="ko-KR" b="1" dirty="0">
                <a:solidFill>
                  <a:srgbClr val="0000FF"/>
                </a:solidFill>
              </a:rPr>
              <a:t>T1  T2</a:t>
            </a:r>
          </a:p>
          <a:p>
            <a:r>
              <a:rPr lang="en-US" altLang="ko-KR" b="1" dirty="0">
                <a:solidFill>
                  <a:srgbClr val="0000FF"/>
                </a:solidFill>
              </a:rPr>
              <a:t>T3  T4</a:t>
            </a:r>
            <a:endParaRPr lang="ko-KR" altLang="en-US" b="1" dirty="0">
              <a:solidFill>
                <a:srgbClr val="0000FF"/>
              </a:solidFill>
            </a:endParaRPr>
          </a:p>
        </p:txBody>
      </p:sp>
      <p:sp>
        <p:nvSpPr>
          <p:cNvPr id="95" name="직사각형 94"/>
          <p:cNvSpPr/>
          <p:nvPr/>
        </p:nvSpPr>
        <p:spPr>
          <a:xfrm>
            <a:off x="9143564" y="1937786"/>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6" name="직사각형 95"/>
          <p:cNvSpPr/>
          <p:nvPr/>
        </p:nvSpPr>
        <p:spPr>
          <a:xfrm>
            <a:off x="3565460" y="4245867"/>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98" name="직사각형 97"/>
          <p:cNvSpPr/>
          <p:nvPr/>
        </p:nvSpPr>
        <p:spPr>
          <a:xfrm>
            <a:off x="7613171" y="4497882"/>
            <a:ext cx="408820" cy="252028"/>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nvGrpSpPr>
          <p:cNvPr id="107" name="그룹 106"/>
          <p:cNvGrpSpPr/>
          <p:nvPr/>
        </p:nvGrpSpPr>
        <p:grpSpPr>
          <a:xfrm>
            <a:off x="6132255" y="2642379"/>
            <a:ext cx="352967" cy="259560"/>
            <a:chOff x="6410616" y="4517553"/>
            <a:chExt cx="352967" cy="259560"/>
          </a:xfrm>
        </p:grpSpPr>
        <p:cxnSp>
          <p:nvCxnSpPr>
            <p:cNvPr id="108" name="직선 화살표 연결선 107"/>
            <p:cNvCxnSpPr/>
            <p:nvPr/>
          </p:nvCxnSpPr>
          <p:spPr>
            <a:xfrm flipH="1">
              <a:off x="6410616" y="4520817"/>
              <a:ext cx="98085" cy="256296"/>
            </a:xfrm>
            <a:prstGeom prst="straightConnector1">
              <a:avLst/>
            </a:prstGeom>
            <a:ln w="28575">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109" name="TextBox 108"/>
            <p:cNvSpPr txBox="1"/>
            <p:nvPr/>
          </p:nvSpPr>
          <p:spPr>
            <a:xfrm>
              <a:off x="6410616" y="4517553"/>
              <a:ext cx="352967" cy="246221"/>
            </a:xfrm>
            <a:prstGeom prst="rect">
              <a:avLst/>
            </a:prstGeom>
            <a:noFill/>
          </p:spPr>
          <p:txBody>
            <a:bodyPr wrap="square" rtlCol="0">
              <a:spAutoFit/>
            </a:bodyPr>
            <a:lstStyle/>
            <a:p>
              <a:r>
                <a:rPr lang="en-US" altLang="ko-KR" sz="1000" b="1" dirty="0">
                  <a:solidFill>
                    <a:srgbClr val="FF0000"/>
                  </a:solidFill>
                </a:rPr>
                <a:t>R4</a:t>
              </a:r>
              <a:endParaRPr lang="ko-KR" altLang="en-US" b="1" dirty="0">
                <a:solidFill>
                  <a:srgbClr val="FF0000"/>
                </a:solidFill>
              </a:endParaRPr>
            </a:p>
          </p:txBody>
        </p:sp>
      </p:grpSp>
      <p:grpSp>
        <p:nvGrpSpPr>
          <p:cNvPr id="111" name="그룹 110"/>
          <p:cNvGrpSpPr/>
          <p:nvPr/>
        </p:nvGrpSpPr>
        <p:grpSpPr>
          <a:xfrm>
            <a:off x="9005585" y="2988522"/>
            <a:ext cx="389415" cy="246221"/>
            <a:chOff x="6480624" y="4355022"/>
            <a:chExt cx="389415" cy="246221"/>
          </a:xfrm>
        </p:grpSpPr>
        <p:cxnSp>
          <p:nvCxnSpPr>
            <p:cNvPr id="112" name="직선 화살표 연결선 111"/>
            <p:cNvCxnSpPr/>
            <p:nvPr/>
          </p:nvCxnSpPr>
          <p:spPr>
            <a:xfrm flipH="1">
              <a:off x="6480624" y="4368300"/>
              <a:ext cx="299310" cy="109832"/>
            </a:xfrm>
            <a:prstGeom prst="straightConnector1">
              <a:avLst/>
            </a:prstGeom>
            <a:ln w="28575">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113" name="TextBox 112"/>
            <p:cNvSpPr txBox="1"/>
            <p:nvPr/>
          </p:nvSpPr>
          <p:spPr>
            <a:xfrm rot="20445190">
              <a:off x="6528279" y="4355022"/>
              <a:ext cx="341760" cy="246221"/>
            </a:xfrm>
            <a:prstGeom prst="rect">
              <a:avLst/>
            </a:prstGeom>
            <a:noFill/>
          </p:spPr>
          <p:txBody>
            <a:bodyPr wrap="none" rtlCol="0">
              <a:spAutoFit/>
            </a:bodyPr>
            <a:lstStyle/>
            <a:p>
              <a:r>
                <a:rPr lang="en-US" altLang="ko-KR" sz="1000" b="1" dirty="0">
                  <a:solidFill>
                    <a:srgbClr val="FF0000"/>
                  </a:solidFill>
                </a:rPr>
                <a:t>R3</a:t>
              </a:r>
              <a:endParaRPr lang="ko-KR" altLang="en-US" b="1" dirty="0">
                <a:solidFill>
                  <a:srgbClr val="FF0000"/>
                </a:solidFill>
              </a:endParaRPr>
            </a:p>
          </p:txBody>
        </p:sp>
      </p:grpSp>
      <p:grpSp>
        <p:nvGrpSpPr>
          <p:cNvPr id="114" name="그룹 113"/>
          <p:cNvGrpSpPr/>
          <p:nvPr/>
        </p:nvGrpSpPr>
        <p:grpSpPr>
          <a:xfrm>
            <a:off x="7406543" y="5335937"/>
            <a:ext cx="360926" cy="292254"/>
            <a:chOff x="6100630" y="5000211"/>
            <a:chExt cx="360926" cy="292254"/>
          </a:xfrm>
        </p:grpSpPr>
        <p:cxnSp>
          <p:nvCxnSpPr>
            <p:cNvPr id="115" name="직선 화살표 연결선 114"/>
            <p:cNvCxnSpPr/>
            <p:nvPr/>
          </p:nvCxnSpPr>
          <p:spPr>
            <a:xfrm flipH="1" flipV="1">
              <a:off x="6136548" y="5000211"/>
              <a:ext cx="325008" cy="180329"/>
            </a:xfrm>
            <a:prstGeom prst="straightConnector1">
              <a:avLst/>
            </a:prstGeom>
            <a:ln w="28575">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116" name="TextBox 115"/>
            <p:cNvSpPr txBox="1"/>
            <p:nvPr/>
          </p:nvSpPr>
          <p:spPr>
            <a:xfrm rot="1687694">
              <a:off x="6100630" y="5046244"/>
              <a:ext cx="341760" cy="246221"/>
            </a:xfrm>
            <a:prstGeom prst="rect">
              <a:avLst/>
            </a:prstGeom>
            <a:noFill/>
          </p:spPr>
          <p:txBody>
            <a:bodyPr wrap="none" rtlCol="0">
              <a:spAutoFit/>
            </a:bodyPr>
            <a:lstStyle/>
            <a:p>
              <a:r>
                <a:rPr lang="en-US" altLang="ko-KR" sz="1000" b="1" dirty="0">
                  <a:solidFill>
                    <a:srgbClr val="FF0000"/>
                  </a:solidFill>
                </a:rPr>
                <a:t>R2</a:t>
              </a:r>
              <a:endParaRPr lang="ko-KR" altLang="en-US" b="1" dirty="0">
                <a:solidFill>
                  <a:srgbClr val="FF0000"/>
                </a:solidFill>
              </a:endParaRPr>
            </a:p>
          </p:txBody>
        </p:sp>
      </p:grpSp>
      <p:grpSp>
        <p:nvGrpSpPr>
          <p:cNvPr id="117" name="그룹 116"/>
          <p:cNvGrpSpPr/>
          <p:nvPr/>
        </p:nvGrpSpPr>
        <p:grpSpPr>
          <a:xfrm>
            <a:off x="3675644" y="5120811"/>
            <a:ext cx="341760" cy="263199"/>
            <a:chOff x="6067996" y="4906062"/>
            <a:chExt cx="341760" cy="263199"/>
          </a:xfrm>
        </p:grpSpPr>
        <p:cxnSp>
          <p:nvCxnSpPr>
            <p:cNvPr id="118" name="직선 화살표 연결선 117"/>
            <p:cNvCxnSpPr/>
            <p:nvPr/>
          </p:nvCxnSpPr>
          <p:spPr>
            <a:xfrm flipV="1">
              <a:off x="6075014" y="4906062"/>
              <a:ext cx="273300" cy="125471"/>
            </a:xfrm>
            <a:prstGeom prst="straightConnector1">
              <a:avLst/>
            </a:prstGeom>
            <a:ln w="28575">
              <a:solidFill>
                <a:srgbClr val="FF0000"/>
              </a:solidFill>
              <a:headEnd type="none"/>
              <a:tailEnd type="triangle"/>
            </a:ln>
          </p:spPr>
          <p:style>
            <a:lnRef idx="1">
              <a:schemeClr val="dk1"/>
            </a:lnRef>
            <a:fillRef idx="0">
              <a:schemeClr val="dk1"/>
            </a:fillRef>
            <a:effectRef idx="0">
              <a:schemeClr val="dk1"/>
            </a:effectRef>
            <a:fontRef idx="minor">
              <a:schemeClr val="tx1"/>
            </a:fontRef>
          </p:style>
        </p:cxnSp>
        <p:sp>
          <p:nvSpPr>
            <p:cNvPr id="119" name="TextBox 118"/>
            <p:cNvSpPr txBox="1"/>
            <p:nvPr/>
          </p:nvSpPr>
          <p:spPr>
            <a:xfrm rot="20082810">
              <a:off x="6067996" y="4923040"/>
              <a:ext cx="341760" cy="246221"/>
            </a:xfrm>
            <a:prstGeom prst="rect">
              <a:avLst/>
            </a:prstGeom>
            <a:noFill/>
          </p:spPr>
          <p:txBody>
            <a:bodyPr wrap="none" rtlCol="0">
              <a:spAutoFit/>
            </a:bodyPr>
            <a:lstStyle/>
            <a:p>
              <a:r>
                <a:rPr lang="en-US" altLang="ko-KR" sz="1000" b="1" dirty="0">
                  <a:solidFill>
                    <a:srgbClr val="FF0000"/>
                  </a:solidFill>
                </a:rPr>
                <a:t>R1</a:t>
              </a:r>
              <a:endParaRPr lang="ko-KR" altLang="en-US" b="1" dirty="0">
                <a:solidFill>
                  <a:srgbClr val="FF0000"/>
                </a:solidFill>
              </a:endParaRPr>
            </a:p>
          </p:txBody>
        </p:sp>
      </p:grpSp>
      <p:sp>
        <p:nvSpPr>
          <p:cNvPr id="121" name="TextBox 120"/>
          <p:cNvSpPr txBox="1"/>
          <p:nvPr/>
        </p:nvSpPr>
        <p:spPr>
          <a:xfrm>
            <a:off x="4160295" y="3038377"/>
            <a:ext cx="915635" cy="646331"/>
          </a:xfrm>
          <a:prstGeom prst="rect">
            <a:avLst/>
          </a:prstGeom>
          <a:noFill/>
        </p:spPr>
        <p:txBody>
          <a:bodyPr wrap="none" rtlCol="0">
            <a:spAutoFit/>
          </a:bodyPr>
          <a:lstStyle/>
          <a:p>
            <a:r>
              <a:rPr lang="en-US" altLang="ko-KR" b="1" dirty="0">
                <a:solidFill>
                  <a:srgbClr val="FF0000"/>
                </a:solidFill>
              </a:rPr>
              <a:t>R1  R2</a:t>
            </a:r>
          </a:p>
          <a:p>
            <a:r>
              <a:rPr lang="en-US" altLang="ko-KR" b="1" dirty="0">
                <a:solidFill>
                  <a:srgbClr val="FF0000"/>
                </a:solidFill>
              </a:rPr>
              <a:t>R3  R4</a:t>
            </a:r>
            <a:endParaRPr lang="ko-KR" altLang="en-US" b="1" dirty="0">
              <a:solidFill>
                <a:srgbClr val="FF0000"/>
              </a:solidFill>
            </a:endParaRPr>
          </a:p>
        </p:txBody>
      </p:sp>
      <p:sp>
        <p:nvSpPr>
          <p:cNvPr id="122" name="TextBox 121"/>
          <p:cNvSpPr txBox="1"/>
          <p:nvPr/>
        </p:nvSpPr>
        <p:spPr>
          <a:xfrm>
            <a:off x="151817" y="5907816"/>
            <a:ext cx="2869634" cy="646331"/>
          </a:xfrm>
          <a:prstGeom prst="rect">
            <a:avLst/>
          </a:prstGeom>
          <a:noFill/>
        </p:spPr>
        <p:txBody>
          <a:bodyPr wrap="square" rtlCol="0">
            <a:spAutoFit/>
          </a:bodyPr>
          <a:lstStyle/>
          <a:p>
            <a:r>
              <a:rPr lang="en-US" altLang="ko-KR" b="1" dirty="0">
                <a:solidFill>
                  <a:srgbClr val="0000FF"/>
                </a:solidFill>
              </a:rPr>
              <a:t>T1 ~ T4 : Task</a:t>
            </a:r>
          </a:p>
          <a:p>
            <a:r>
              <a:rPr lang="en-US" altLang="ko-KR" b="1" dirty="0">
                <a:solidFill>
                  <a:srgbClr val="FF0000"/>
                </a:solidFill>
              </a:rPr>
              <a:t>R1 ~ R4 : Result</a:t>
            </a:r>
            <a:endParaRPr lang="ko-KR" altLang="en-US" b="1" dirty="0">
              <a:solidFill>
                <a:srgbClr val="FF0000"/>
              </a:solidFill>
            </a:endParaRPr>
          </a:p>
        </p:txBody>
      </p:sp>
    </p:spTree>
    <p:extLst>
      <p:ext uri="{BB962C8B-B14F-4D97-AF65-F5344CB8AC3E}">
        <p14:creationId xmlns:p14="http://schemas.microsoft.com/office/powerpoint/2010/main" val="3734909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4.16667E-7 -4.07407E-6 L 0.04075 -0.20926 " pathEditMode="relative" rAng="0" ptsTypes="AA">
                                      <p:cBhvr>
                                        <p:cTn id="16" dur="2000" fill="hold"/>
                                        <p:tgtEl>
                                          <p:spTgt spid="18"/>
                                        </p:tgtEl>
                                        <p:attrNameLst>
                                          <p:attrName>ppt_x</p:attrName>
                                          <p:attrName>ppt_y</p:attrName>
                                        </p:attrNameLst>
                                      </p:cBhvr>
                                      <p:rCtr x="2031" y="-10463"/>
                                    </p:animMotion>
                                  </p:childTnLst>
                                </p:cTn>
                              </p:par>
                              <p:par>
                                <p:cTn id="17" presetID="42" presetClass="path" presetSubtype="0" accel="50000" decel="50000" fill="hold" nodeType="withEffect">
                                  <p:stCondLst>
                                    <p:cond delay="0"/>
                                  </p:stCondLst>
                                  <p:childTnLst>
                                    <p:animMotion origin="layout" path="M 4.16667E-7 7.40741E-7 L 0.27552 -0.1787 " pathEditMode="relative" rAng="0" ptsTypes="AA">
                                      <p:cBhvr>
                                        <p:cTn id="18" dur="2000" fill="hold"/>
                                        <p:tgtEl>
                                          <p:spTgt spid="19"/>
                                        </p:tgtEl>
                                        <p:attrNameLst>
                                          <p:attrName>ppt_x</p:attrName>
                                          <p:attrName>ppt_y</p:attrName>
                                        </p:attrNameLst>
                                      </p:cBhvr>
                                      <p:rCtr x="13776" y="-8935"/>
                                    </p:animMotion>
                                  </p:childTnLst>
                                </p:cTn>
                              </p:par>
                              <p:par>
                                <p:cTn id="19" presetID="42" presetClass="path" presetSubtype="0" accel="50000" decel="50000" fill="hold" nodeType="withEffect">
                                  <p:stCondLst>
                                    <p:cond delay="0"/>
                                  </p:stCondLst>
                                  <p:childTnLst>
                                    <p:animMotion origin="layout" path="M -1.04167E-6 3.33333E-6 L 0.14857 0.14328 " pathEditMode="relative" rAng="0" ptsTypes="AA">
                                      <p:cBhvr>
                                        <p:cTn id="20" dur="2000" fill="hold"/>
                                        <p:tgtEl>
                                          <p:spTgt spid="20"/>
                                        </p:tgtEl>
                                        <p:attrNameLst>
                                          <p:attrName>ppt_x</p:attrName>
                                          <p:attrName>ppt_y</p:attrName>
                                        </p:attrNameLst>
                                      </p:cBhvr>
                                      <p:rCtr x="7422" y="7153"/>
                                    </p:animMotion>
                                  </p:childTnLst>
                                </p:cTn>
                              </p:par>
                              <p:par>
                                <p:cTn id="21" presetID="42" presetClass="path" presetSubtype="0" accel="50000" decel="50000" fill="hold" nodeType="withEffect">
                                  <p:stCondLst>
                                    <p:cond delay="0"/>
                                  </p:stCondLst>
                                  <p:childTnLst>
                                    <p:animMotion origin="layout" path="M -1.66667E-6 -4.44444E-6 L -0.13633 0.11181 " pathEditMode="relative" rAng="0" ptsTypes="AA">
                                      <p:cBhvr>
                                        <p:cTn id="22" dur="2000" fill="hold"/>
                                        <p:tgtEl>
                                          <p:spTgt spid="21"/>
                                        </p:tgtEl>
                                        <p:attrNameLst>
                                          <p:attrName>ppt_x</p:attrName>
                                          <p:attrName>ppt_y</p:attrName>
                                        </p:attrNameLst>
                                      </p:cBhvr>
                                      <p:rCtr x="-6823" y="5579"/>
                                    </p:animMotion>
                                  </p:childTnLst>
                                </p:cTn>
                              </p:par>
                              <p:par>
                                <p:cTn id="23" presetID="22" presetClass="exit" presetSubtype="4" fill="hold" grpId="0" nodeType="withEffect">
                                  <p:stCondLst>
                                    <p:cond delay="500"/>
                                  </p:stCondLst>
                                  <p:childTnLst>
                                    <p:animEffect transition="out" filter="wipe(down)">
                                      <p:cBhvr>
                                        <p:cTn id="24" dur="500"/>
                                        <p:tgtEl>
                                          <p:spTgt spid="93"/>
                                        </p:tgtEl>
                                      </p:cBhvr>
                                    </p:animEffect>
                                    <p:set>
                                      <p:cBhvr>
                                        <p:cTn id="25" dur="1" fill="hold">
                                          <p:stCondLst>
                                            <p:cond delay="499"/>
                                          </p:stCondLst>
                                        </p:cTn>
                                        <p:tgtEl>
                                          <p:spTgt spid="9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44"/>
                                        </p:tgtEl>
                                        <p:attrNameLst>
                                          <p:attrName>fillcolor</p:attrName>
                                        </p:attrNameLst>
                                      </p:cBhvr>
                                      <p:to>
                                        <a:srgbClr val="0000FF"/>
                                      </p:to>
                                    </p:animClr>
                                    <p:set>
                                      <p:cBhvr>
                                        <p:cTn id="30" dur="2000" fill="hold"/>
                                        <p:tgtEl>
                                          <p:spTgt spid="44"/>
                                        </p:tgtEl>
                                        <p:attrNameLst>
                                          <p:attrName>fill.type</p:attrName>
                                        </p:attrNameLst>
                                      </p:cBhvr>
                                      <p:to>
                                        <p:strVal val="solid"/>
                                      </p:to>
                                    </p:set>
                                    <p:set>
                                      <p:cBhvr>
                                        <p:cTn id="31" dur="2000" fill="hold"/>
                                        <p:tgtEl>
                                          <p:spTgt spid="44"/>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95"/>
                                        </p:tgtEl>
                                        <p:attrNameLst>
                                          <p:attrName>fillcolor</p:attrName>
                                        </p:attrNameLst>
                                      </p:cBhvr>
                                      <p:to>
                                        <a:srgbClr val="0000FF"/>
                                      </p:to>
                                    </p:animClr>
                                    <p:set>
                                      <p:cBhvr>
                                        <p:cTn id="34" dur="2000" fill="hold"/>
                                        <p:tgtEl>
                                          <p:spTgt spid="95"/>
                                        </p:tgtEl>
                                        <p:attrNameLst>
                                          <p:attrName>fill.type</p:attrName>
                                        </p:attrNameLst>
                                      </p:cBhvr>
                                      <p:to>
                                        <p:strVal val="solid"/>
                                      </p:to>
                                    </p:set>
                                    <p:set>
                                      <p:cBhvr>
                                        <p:cTn id="35" dur="2000" fill="hold"/>
                                        <p:tgtEl>
                                          <p:spTgt spid="95"/>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96"/>
                                        </p:tgtEl>
                                        <p:attrNameLst>
                                          <p:attrName>fillcolor</p:attrName>
                                        </p:attrNameLst>
                                      </p:cBhvr>
                                      <p:to>
                                        <a:srgbClr val="0000FF"/>
                                      </p:to>
                                    </p:animClr>
                                    <p:set>
                                      <p:cBhvr>
                                        <p:cTn id="38" dur="2000" fill="hold"/>
                                        <p:tgtEl>
                                          <p:spTgt spid="96"/>
                                        </p:tgtEl>
                                        <p:attrNameLst>
                                          <p:attrName>fill.type</p:attrName>
                                        </p:attrNameLst>
                                      </p:cBhvr>
                                      <p:to>
                                        <p:strVal val="solid"/>
                                      </p:to>
                                    </p:set>
                                    <p:set>
                                      <p:cBhvr>
                                        <p:cTn id="39" dur="2000" fill="hold"/>
                                        <p:tgtEl>
                                          <p:spTgt spid="96"/>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2000" fill="hold"/>
                                        <p:tgtEl>
                                          <p:spTgt spid="98"/>
                                        </p:tgtEl>
                                        <p:attrNameLst>
                                          <p:attrName>fillcolor</p:attrName>
                                        </p:attrNameLst>
                                      </p:cBhvr>
                                      <p:to>
                                        <a:srgbClr val="0000FF"/>
                                      </p:to>
                                    </p:animClr>
                                    <p:set>
                                      <p:cBhvr>
                                        <p:cTn id="42" dur="2000" fill="hold"/>
                                        <p:tgtEl>
                                          <p:spTgt spid="98"/>
                                        </p:tgtEl>
                                        <p:attrNameLst>
                                          <p:attrName>fill.type</p:attrName>
                                        </p:attrNameLst>
                                      </p:cBhvr>
                                      <p:to>
                                        <p:strVal val="solid"/>
                                      </p:to>
                                    </p:set>
                                    <p:set>
                                      <p:cBhvr>
                                        <p:cTn id="43" dur="2000" fill="hold"/>
                                        <p:tgtEl>
                                          <p:spTgt spid="98"/>
                                        </p:tgtEl>
                                        <p:attrNameLst>
                                          <p:attrName>fill.on</p:attrName>
                                        </p:attrNameLst>
                                      </p:cBhvr>
                                      <p:to>
                                        <p:strVal val="true"/>
                                      </p:to>
                                    </p:set>
                                  </p:childTnLst>
                                </p:cTn>
                              </p:par>
                            </p:childTnLst>
                          </p:cTn>
                        </p:par>
                        <p:par>
                          <p:cTn id="44" fill="hold">
                            <p:stCondLst>
                              <p:cond delay="2000"/>
                            </p:stCondLst>
                            <p:childTnLst>
                              <p:par>
                                <p:cTn id="45" presetID="19" presetClass="emph" presetSubtype="0" fill="hold" grpId="0" nodeType="afterEffect">
                                  <p:stCondLst>
                                    <p:cond delay="0"/>
                                  </p:stCondLst>
                                  <p:childTnLst>
                                    <p:animClr clrSpc="rgb" dir="cw">
                                      <p:cBhvr override="childStyle">
                                        <p:cTn id="46" dur="500" fill="hold"/>
                                        <p:tgtEl>
                                          <p:spTgt spid="44"/>
                                        </p:tgtEl>
                                        <p:attrNameLst>
                                          <p:attrName>style.color</p:attrName>
                                        </p:attrNameLst>
                                      </p:cBhvr>
                                      <p:to>
                                        <a:schemeClr val="accent2"/>
                                      </p:to>
                                    </p:animClr>
                                    <p:animClr clrSpc="rgb" dir="cw">
                                      <p:cBhvr>
                                        <p:cTn id="47" dur="500" fill="hold"/>
                                        <p:tgtEl>
                                          <p:spTgt spid="44"/>
                                        </p:tgtEl>
                                        <p:attrNameLst>
                                          <p:attrName>fillcolor</p:attrName>
                                        </p:attrNameLst>
                                      </p:cBhvr>
                                      <p:to>
                                        <a:schemeClr val="accent2"/>
                                      </p:to>
                                    </p:animClr>
                                    <p:set>
                                      <p:cBhvr>
                                        <p:cTn id="48" dur="500" fill="hold"/>
                                        <p:tgtEl>
                                          <p:spTgt spid="44"/>
                                        </p:tgtEl>
                                        <p:attrNameLst>
                                          <p:attrName>fill.type</p:attrName>
                                        </p:attrNameLst>
                                      </p:cBhvr>
                                      <p:to>
                                        <p:strVal val="solid"/>
                                      </p:to>
                                    </p:set>
                                    <p:set>
                                      <p:cBhvr>
                                        <p:cTn id="49" dur="500" fill="hold"/>
                                        <p:tgtEl>
                                          <p:spTgt spid="44"/>
                                        </p:tgtEl>
                                        <p:attrNameLst>
                                          <p:attrName>fill.on</p:attrName>
                                        </p:attrNameLst>
                                      </p:cBhvr>
                                      <p:to>
                                        <p:strVal val="true"/>
                                      </p:to>
                                    </p:set>
                                  </p:childTnLst>
                                </p:cTn>
                              </p:par>
                              <p:par>
                                <p:cTn id="50" presetID="19" presetClass="emph" presetSubtype="0" fill="hold" grpId="0" nodeType="withEffect">
                                  <p:stCondLst>
                                    <p:cond delay="0"/>
                                  </p:stCondLst>
                                  <p:childTnLst>
                                    <p:animClr clrSpc="rgb" dir="cw">
                                      <p:cBhvr override="childStyle">
                                        <p:cTn id="51" dur="500" fill="hold"/>
                                        <p:tgtEl>
                                          <p:spTgt spid="95"/>
                                        </p:tgtEl>
                                        <p:attrNameLst>
                                          <p:attrName>style.color</p:attrName>
                                        </p:attrNameLst>
                                      </p:cBhvr>
                                      <p:to>
                                        <a:schemeClr val="accent2"/>
                                      </p:to>
                                    </p:animClr>
                                    <p:animClr clrSpc="rgb" dir="cw">
                                      <p:cBhvr>
                                        <p:cTn id="52" dur="500" fill="hold"/>
                                        <p:tgtEl>
                                          <p:spTgt spid="95"/>
                                        </p:tgtEl>
                                        <p:attrNameLst>
                                          <p:attrName>fillcolor</p:attrName>
                                        </p:attrNameLst>
                                      </p:cBhvr>
                                      <p:to>
                                        <a:schemeClr val="accent2"/>
                                      </p:to>
                                    </p:animClr>
                                    <p:set>
                                      <p:cBhvr>
                                        <p:cTn id="53" dur="500" fill="hold"/>
                                        <p:tgtEl>
                                          <p:spTgt spid="95"/>
                                        </p:tgtEl>
                                        <p:attrNameLst>
                                          <p:attrName>fill.type</p:attrName>
                                        </p:attrNameLst>
                                      </p:cBhvr>
                                      <p:to>
                                        <p:strVal val="solid"/>
                                      </p:to>
                                    </p:set>
                                    <p:set>
                                      <p:cBhvr>
                                        <p:cTn id="54" dur="500" fill="hold"/>
                                        <p:tgtEl>
                                          <p:spTgt spid="95"/>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96"/>
                                        </p:tgtEl>
                                        <p:attrNameLst>
                                          <p:attrName>style.color</p:attrName>
                                        </p:attrNameLst>
                                      </p:cBhvr>
                                      <p:to>
                                        <a:schemeClr val="accent2"/>
                                      </p:to>
                                    </p:animClr>
                                    <p:animClr clrSpc="rgb" dir="cw">
                                      <p:cBhvr>
                                        <p:cTn id="57" dur="500" fill="hold"/>
                                        <p:tgtEl>
                                          <p:spTgt spid="96"/>
                                        </p:tgtEl>
                                        <p:attrNameLst>
                                          <p:attrName>fillcolor</p:attrName>
                                        </p:attrNameLst>
                                      </p:cBhvr>
                                      <p:to>
                                        <a:schemeClr val="accent2"/>
                                      </p:to>
                                    </p:animClr>
                                    <p:set>
                                      <p:cBhvr>
                                        <p:cTn id="58" dur="500" fill="hold"/>
                                        <p:tgtEl>
                                          <p:spTgt spid="96"/>
                                        </p:tgtEl>
                                        <p:attrNameLst>
                                          <p:attrName>fill.type</p:attrName>
                                        </p:attrNameLst>
                                      </p:cBhvr>
                                      <p:to>
                                        <p:strVal val="solid"/>
                                      </p:to>
                                    </p:set>
                                    <p:set>
                                      <p:cBhvr>
                                        <p:cTn id="59" dur="500" fill="hold"/>
                                        <p:tgtEl>
                                          <p:spTgt spid="96"/>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98"/>
                                        </p:tgtEl>
                                        <p:attrNameLst>
                                          <p:attrName>style.color</p:attrName>
                                        </p:attrNameLst>
                                      </p:cBhvr>
                                      <p:to>
                                        <a:schemeClr val="accent2"/>
                                      </p:to>
                                    </p:animClr>
                                    <p:animClr clrSpc="rgb" dir="cw">
                                      <p:cBhvr>
                                        <p:cTn id="62" dur="500" fill="hold"/>
                                        <p:tgtEl>
                                          <p:spTgt spid="98"/>
                                        </p:tgtEl>
                                        <p:attrNameLst>
                                          <p:attrName>fillcolor</p:attrName>
                                        </p:attrNameLst>
                                      </p:cBhvr>
                                      <p:to>
                                        <a:schemeClr val="accent2"/>
                                      </p:to>
                                    </p:animClr>
                                    <p:set>
                                      <p:cBhvr>
                                        <p:cTn id="63" dur="500" fill="hold"/>
                                        <p:tgtEl>
                                          <p:spTgt spid="98"/>
                                        </p:tgtEl>
                                        <p:attrNameLst>
                                          <p:attrName>fill.type</p:attrName>
                                        </p:attrNameLst>
                                      </p:cBhvr>
                                      <p:to>
                                        <p:strVal val="solid"/>
                                      </p:to>
                                    </p:set>
                                    <p:set>
                                      <p:cBhvr>
                                        <p:cTn id="64" dur="500" fill="hold"/>
                                        <p:tgtEl>
                                          <p:spTgt spid="98"/>
                                        </p:tgtEl>
                                        <p:attrNameLst>
                                          <p:attrName>fill.on</p:attrName>
                                        </p:attrNameLst>
                                      </p:cBhvr>
                                      <p:to>
                                        <p:strVal val="true"/>
                                      </p:to>
                                    </p:set>
                                  </p:childTnLst>
                                </p:cTn>
                              </p:par>
                            </p:childTnLst>
                          </p:cTn>
                        </p:par>
                        <p:par>
                          <p:cTn id="65" fill="hold">
                            <p:stCondLst>
                              <p:cond delay="2500"/>
                            </p:stCondLst>
                            <p:childTnLst>
                              <p:par>
                                <p:cTn id="66" presetID="32" presetClass="emph" presetSubtype="0" fill="hold" grpId="1" nodeType="afterEffect">
                                  <p:stCondLst>
                                    <p:cond delay="0"/>
                                  </p:stCondLst>
                                  <p:childTnLst>
                                    <p:animRot by="120000">
                                      <p:cBhvr>
                                        <p:cTn id="67" dur="100" fill="hold">
                                          <p:stCondLst>
                                            <p:cond delay="0"/>
                                          </p:stCondLst>
                                        </p:cTn>
                                        <p:tgtEl>
                                          <p:spTgt spid="44"/>
                                        </p:tgtEl>
                                        <p:attrNameLst>
                                          <p:attrName>r</p:attrName>
                                        </p:attrNameLst>
                                      </p:cBhvr>
                                    </p:animRot>
                                    <p:animRot by="-240000">
                                      <p:cBhvr>
                                        <p:cTn id="68" dur="200" fill="hold">
                                          <p:stCondLst>
                                            <p:cond delay="200"/>
                                          </p:stCondLst>
                                        </p:cTn>
                                        <p:tgtEl>
                                          <p:spTgt spid="44"/>
                                        </p:tgtEl>
                                        <p:attrNameLst>
                                          <p:attrName>r</p:attrName>
                                        </p:attrNameLst>
                                      </p:cBhvr>
                                    </p:animRot>
                                    <p:animRot by="240000">
                                      <p:cBhvr>
                                        <p:cTn id="69" dur="200" fill="hold">
                                          <p:stCondLst>
                                            <p:cond delay="400"/>
                                          </p:stCondLst>
                                        </p:cTn>
                                        <p:tgtEl>
                                          <p:spTgt spid="44"/>
                                        </p:tgtEl>
                                        <p:attrNameLst>
                                          <p:attrName>r</p:attrName>
                                        </p:attrNameLst>
                                      </p:cBhvr>
                                    </p:animRot>
                                    <p:animRot by="-240000">
                                      <p:cBhvr>
                                        <p:cTn id="70" dur="200" fill="hold">
                                          <p:stCondLst>
                                            <p:cond delay="600"/>
                                          </p:stCondLst>
                                        </p:cTn>
                                        <p:tgtEl>
                                          <p:spTgt spid="44"/>
                                        </p:tgtEl>
                                        <p:attrNameLst>
                                          <p:attrName>r</p:attrName>
                                        </p:attrNameLst>
                                      </p:cBhvr>
                                    </p:animRot>
                                    <p:animRot by="120000">
                                      <p:cBhvr>
                                        <p:cTn id="71" dur="200" fill="hold">
                                          <p:stCondLst>
                                            <p:cond delay="800"/>
                                          </p:stCondLst>
                                        </p:cTn>
                                        <p:tgtEl>
                                          <p:spTgt spid="44"/>
                                        </p:tgtEl>
                                        <p:attrNameLst>
                                          <p:attrName>r</p:attrName>
                                        </p:attrNameLst>
                                      </p:cBhvr>
                                    </p:animRot>
                                  </p:childTnLst>
                                </p:cTn>
                              </p:par>
                              <p:par>
                                <p:cTn id="72" presetID="32" presetClass="emph" presetSubtype="0" fill="hold" grpId="1" nodeType="withEffect">
                                  <p:stCondLst>
                                    <p:cond delay="0"/>
                                  </p:stCondLst>
                                  <p:childTnLst>
                                    <p:animRot by="120000">
                                      <p:cBhvr>
                                        <p:cTn id="73" dur="100" fill="hold">
                                          <p:stCondLst>
                                            <p:cond delay="0"/>
                                          </p:stCondLst>
                                        </p:cTn>
                                        <p:tgtEl>
                                          <p:spTgt spid="95"/>
                                        </p:tgtEl>
                                        <p:attrNameLst>
                                          <p:attrName>r</p:attrName>
                                        </p:attrNameLst>
                                      </p:cBhvr>
                                    </p:animRot>
                                    <p:animRot by="-240000">
                                      <p:cBhvr>
                                        <p:cTn id="74" dur="200" fill="hold">
                                          <p:stCondLst>
                                            <p:cond delay="200"/>
                                          </p:stCondLst>
                                        </p:cTn>
                                        <p:tgtEl>
                                          <p:spTgt spid="95"/>
                                        </p:tgtEl>
                                        <p:attrNameLst>
                                          <p:attrName>r</p:attrName>
                                        </p:attrNameLst>
                                      </p:cBhvr>
                                    </p:animRot>
                                    <p:animRot by="240000">
                                      <p:cBhvr>
                                        <p:cTn id="75" dur="200" fill="hold">
                                          <p:stCondLst>
                                            <p:cond delay="400"/>
                                          </p:stCondLst>
                                        </p:cTn>
                                        <p:tgtEl>
                                          <p:spTgt spid="95"/>
                                        </p:tgtEl>
                                        <p:attrNameLst>
                                          <p:attrName>r</p:attrName>
                                        </p:attrNameLst>
                                      </p:cBhvr>
                                    </p:animRot>
                                    <p:animRot by="-240000">
                                      <p:cBhvr>
                                        <p:cTn id="76" dur="200" fill="hold">
                                          <p:stCondLst>
                                            <p:cond delay="600"/>
                                          </p:stCondLst>
                                        </p:cTn>
                                        <p:tgtEl>
                                          <p:spTgt spid="95"/>
                                        </p:tgtEl>
                                        <p:attrNameLst>
                                          <p:attrName>r</p:attrName>
                                        </p:attrNameLst>
                                      </p:cBhvr>
                                    </p:animRot>
                                    <p:animRot by="120000">
                                      <p:cBhvr>
                                        <p:cTn id="77" dur="200" fill="hold">
                                          <p:stCondLst>
                                            <p:cond delay="800"/>
                                          </p:stCondLst>
                                        </p:cTn>
                                        <p:tgtEl>
                                          <p:spTgt spid="95"/>
                                        </p:tgtEl>
                                        <p:attrNameLst>
                                          <p:attrName>r</p:attrName>
                                        </p:attrNameLst>
                                      </p:cBhvr>
                                    </p:animRot>
                                  </p:childTnLst>
                                </p:cTn>
                              </p:par>
                              <p:par>
                                <p:cTn id="78" presetID="32" presetClass="emph" presetSubtype="0" fill="hold" grpId="1" nodeType="withEffect">
                                  <p:stCondLst>
                                    <p:cond delay="0"/>
                                  </p:stCondLst>
                                  <p:childTnLst>
                                    <p:animRot by="120000">
                                      <p:cBhvr>
                                        <p:cTn id="79" dur="100" fill="hold">
                                          <p:stCondLst>
                                            <p:cond delay="0"/>
                                          </p:stCondLst>
                                        </p:cTn>
                                        <p:tgtEl>
                                          <p:spTgt spid="96"/>
                                        </p:tgtEl>
                                        <p:attrNameLst>
                                          <p:attrName>r</p:attrName>
                                        </p:attrNameLst>
                                      </p:cBhvr>
                                    </p:animRot>
                                    <p:animRot by="-240000">
                                      <p:cBhvr>
                                        <p:cTn id="80" dur="200" fill="hold">
                                          <p:stCondLst>
                                            <p:cond delay="200"/>
                                          </p:stCondLst>
                                        </p:cTn>
                                        <p:tgtEl>
                                          <p:spTgt spid="96"/>
                                        </p:tgtEl>
                                        <p:attrNameLst>
                                          <p:attrName>r</p:attrName>
                                        </p:attrNameLst>
                                      </p:cBhvr>
                                    </p:animRot>
                                    <p:animRot by="240000">
                                      <p:cBhvr>
                                        <p:cTn id="81" dur="200" fill="hold">
                                          <p:stCondLst>
                                            <p:cond delay="400"/>
                                          </p:stCondLst>
                                        </p:cTn>
                                        <p:tgtEl>
                                          <p:spTgt spid="96"/>
                                        </p:tgtEl>
                                        <p:attrNameLst>
                                          <p:attrName>r</p:attrName>
                                        </p:attrNameLst>
                                      </p:cBhvr>
                                    </p:animRot>
                                    <p:animRot by="-240000">
                                      <p:cBhvr>
                                        <p:cTn id="82" dur="200" fill="hold">
                                          <p:stCondLst>
                                            <p:cond delay="600"/>
                                          </p:stCondLst>
                                        </p:cTn>
                                        <p:tgtEl>
                                          <p:spTgt spid="96"/>
                                        </p:tgtEl>
                                        <p:attrNameLst>
                                          <p:attrName>r</p:attrName>
                                        </p:attrNameLst>
                                      </p:cBhvr>
                                    </p:animRot>
                                    <p:animRot by="120000">
                                      <p:cBhvr>
                                        <p:cTn id="83" dur="200" fill="hold">
                                          <p:stCondLst>
                                            <p:cond delay="800"/>
                                          </p:stCondLst>
                                        </p:cTn>
                                        <p:tgtEl>
                                          <p:spTgt spid="96"/>
                                        </p:tgtEl>
                                        <p:attrNameLst>
                                          <p:attrName>r</p:attrName>
                                        </p:attrNameLst>
                                      </p:cBhvr>
                                    </p:animRot>
                                  </p:childTnLst>
                                </p:cTn>
                              </p:par>
                              <p:par>
                                <p:cTn id="84" presetID="32" presetClass="emph" presetSubtype="0" fill="hold" grpId="1" nodeType="withEffect">
                                  <p:stCondLst>
                                    <p:cond delay="0"/>
                                  </p:stCondLst>
                                  <p:childTnLst>
                                    <p:animRot by="120000">
                                      <p:cBhvr>
                                        <p:cTn id="85" dur="100" fill="hold">
                                          <p:stCondLst>
                                            <p:cond delay="0"/>
                                          </p:stCondLst>
                                        </p:cTn>
                                        <p:tgtEl>
                                          <p:spTgt spid="98"/>
                                        </p:tgtEl>
                                        <p:attrNameLst>
                                          <p:attrName>r</p:attrName>
                                        </p:attrNameLst>
                                      </p:cBhvr>
                                    </p:animRot>
                                    <p:animRot by="-240000">
                                      <p:cBhvr>
                                        <p:cTn id="86" dur="200" fill="hold">
                                          <p:stCondLst>
                                            <p:cond delay="200"/>
                                          </p:stCondLst>
                                        </p:cTn>
                                        <p:tgtEl>
                                          <p:spTgt spid="98"/>
                                        </p:tgtEl>
                                        <p:attrNameLst>
                                          <p:attrName>r</p:attrName>
                                        </p:attrNameLst>
                                      </p:cBhvr>
                                    </p:animRot>
                                    <p:animRot by="240000">
                                      <p:cBhvr>
                                        <p:cTn id="87" dur="200" fill="hold">
                                          <p:stCondLst>
                                            <p:cond delay="400"/>
                                          </p:stCondLst>
                                        </p:cTn>
                                        <p:tgtEl>
                                          <p:spTgt spid="98"/>
                                        </p:tgtEl>
                                        <p:attrNameLst>
                                          <p:attrName>r</p:attrName>
                                        </p:attrNameLst>
                                      </p:cBhvr>
                                    </p:animRot>
                                    <p:animRot by="-240000">
                                      <p:cBhvr>
                                        <p:cTn id="88" dur="200" fill="hold">
                                          <p:stCondLst>
                                            <p:cond delay="600"/>
                                          </p:stCondLst>
                                        </p:cTn>
                                        <p:tgtEl>
                                          <p:spTgt spid="98"/>
                                        </p:tgtEl>
                                        <p:attrNameLst>
                                          <p:attrName>r</p:attrName>
                                        </p:attrNameLst>
                                      </p:cBhvr>
                                    </p:animRot>
                                    <p:animRot by="120000">
                                      <p:cBhvr>
                                        <p:cTn id="89" dur="200" fill="hold">
                                          <p:stCondLst>
                                            <p:cond delay="800"/>
                                          </p:stCondLst>
                                        </p:cTn>
                                        <p:tgtEl>
                                          <p:spTgt spid="98"/>
                                        </p:tgtEl>
                                        <p:attrNameLst>
                                          <p:attrName>r</p:attrName>
                                        </p:attrNameLst>
                                      </p:cBhvr>
                                    </p:animRot>
                                  </p:childTnLst>
                                </p:cTn>
                              </p:par>
                              <p:par>
                                <p:cTn id="90" presetID="1" presetClass="exit" presetSubtype="0" fill="hold"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19"/>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2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0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11"/>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1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1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42" presetClass="path" presetSubtype="0" accel="50000" decel="50000" fill="hold" nodeType="clickEffect">
                                  <p:stCondLst>
                                    <p:cond delay="0"/>
                                  </p:stCondLst>
                                  <p:childTnLst>
                                    <p:animMotion origin="layout" path="M -2.91667E-6 2.22222E-6 L -0.03958 0.20255 " pathEditMode="relative" rAng="0" ptsTypes="AA">
                                      <p:cBhvr>
                                        <p:cTn id="111" dur="2000" fill="hold"/>
                                        <p:tgtEl>
                                          <p:spTgt spid="107"/>
                                        </p:tgtEl>
                                        <p:attrNameLst>
                                          <p:attrName>ppt_x</p:attrName>
                                          <p:attrName>ppt_y</p:attrName>
                                        </p:attrNameLst>
                                      </p:cBhvr>
                                      <p:rCtr x="-2044" y="10208"/>
                                    </p:animMotion>
                                  </p:childTnLst>
                                </p:cTn>
                              </p:par>
                              <p:par>
                                <p:cTn id="112" presetID="42" presetClass="path" presetSubtype="0" accel="50000" decel="50000" fill="hold" nodeType="withEffect">
                                  <p:stCondLst>
                                    <p:cond delay="0"/>
                                  </p:stCondLst>
                                  <p:childTnLst>
                                    <p:animMotion origin="layout" path="M -2.29167E-6 -3.33333E-6 L -0.2767 0.18218 " pathEditMode="relative" rAng="0" ptsTypes="AA">
                                      <p:cBhvr>
                                        <p:cTn id="113" dur="2000" fill="hold"/>
                                        <p:tgtEl>
                                          <p:spTgt spid="111"/>
                                        </p:tgtEl>
                                        <p:attrNameLst>
                                          <p:attrName>ppt_x</p:attrName>
                                          <p:attrName>ppt_y</p:attrName>
                                        </p:attrNameLst>
                                      </p:cBhvr>
                                      <p:rCtr x="-13724" y="8912"/>
                                    </p:animMotion>
                                  </p:childTnLst>
                                </p:cTn>
                              </p:par>
                              <p:par>
                                <p:cTn id="114" presetID="42" presetClass="path" presetSubtype="0" accel="50000" decel="50000" fill="hold" nodeType="withEffect">
                                  <p:stCondLst>
                                    <p:cond delay="0"/>
                                  </p:stCondLst>
                                  <p:childTnLst>
                                    <p:animMotion origin="layout" path="M -6.25E-7 3.33333E-6 L -0.14974 -0.14375 " pathEditMode="relative" rAng="0" ptsTypes="AA">
                                      <p:cBhvr>
                                        <p:cTn id="115" dur="2000" fill="hold"/>
                                        <p:tgtEl>
                                          <p:spTgt spid="114"/>
                                        </p:tgtEl>
                                        <p:attrNameLst>
                                          <p:attrName>ppt_x</p:attrName>
                                          <p:attrName>ppt_y</p:attrName>
                                        </p:attrNameLst>
                                      </p:cBhvr>
                                      <p:rCtr x="-7305" y="-7060"/>
                                    </p:animMotion>
                                  </p:childTnLst>
                                </p:cTn>
                              </p:par>
                              <p:par>
                                <p:cTn id="116" presetID="42" presetClass="path" presetSubtype="0" accel="50000" decel="50000" fill="hold" nodeType="withEffect">
                                  <p:stCondLst>
                                    <p:cond delay="0"/>
                                  </p:stCondLst>
                                  <p:childTnLst>
                                    <p:animMotion origin="layout" path="M 2.08333E-7 -1.85185E-6 L 0.13867 -0.11366 " pathEditMode="relative" rAng="0" ptsTypes="AA">
                                      <p:cBhvr>
                                        <p:cTn id="117" dur="2000" fill="hold"/>
                                        <p:tgtEl>
                                          <p:spTgt spid="117"/>
                                        </p:tgtEl>
                                        <p:attrNameLst>
                                          <p:attrName>ppt_x</p:attrName>
                                          <p:attrName>ppt_y</p:attrName>
                                        </p:attrNameLst>
                                      </p:cBhvr>
                                      <p:rCtr x="6641" y="-5509"/>
                                    </p:animMotion>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107"/>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11"/>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14"/>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1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9" presetClass="emph" presetSubtype="0" fill="hold" grpId="2" nodeType="clickEffect">
                                  <p:stCondLst>
                                    <p:cond delay="0"/>
                                  </p:stCondLst>
                                  <p:childTnLst>
                                    <p:animClr clrSpc="rgb" dir="cw">
                                      <p:cBhvr override="childStyle">
                                        <p:cTn id="131" dur="500" fill="hold"/>
                                        <p:tgtEl>
                                          <p:spTgt spid="44"/>
                                        </p:tgtEl>
                                        <p:attrNameLst>
                                          <p:attrName>style.color</p:attrName>
                                        </p:attrNameLst>
                                      </p:cBhvr>
                                      <p:to>
                                        <a:srgbClr val="FFFFFF"/>
                                      </p:to>
                                    </p:animClr>
                                    <p:animClr clrSpc="rgb" dir="cw">
                                      <p:cBhvr>
                                        <p:cTn id="132" dur="500" fill="hold"/>
                                        <p:tgtEl>
                                          <p:spTgt spid="44"/>
                                        </p:tgtEl>
                                        <p:attrNameLst>
                                          <p:attrName>fillcolor</p:attrName>
                                        </p:attrNameLst>
                                      </p:cBhvr>
                                      <p:to>
                                        <a:srgbClr val="FFFFFF"/>
                                      </p:to>
                                    </p:animClr>
                                    <p:set>
                                      <p:cBhvr>
                                        <p:cTn id="133" dur="500" fill="hold"/>
                                        <p:tgtEl>
                                          <p:spTgt spid="44"/>
                                        </p:tgtEl>
                                        <p:attrNameLst>
                                          <p:attrName>fill.type</p:attrName>
                                        </p:attrNameLst>
                                      </p:cBhvr>
                                      <p:to>
                                        <p:strVal val="solid"/>
                                      </p:to>
                                    </p:set>
                                    <p:set>
                                      <p:cBhvr>
                                        <p:cTn id="134" dur="500" fill="hold"/>
                                        <p:tgtEl>
                                          <p:spTgt spid="44"/>
                                        </p:tgtEl>
                                        <p:attrNameLst>
                                          <p:attrName>fill.on</p:attrName>
                                        </p:attrNameLst>
                                      </p:cBhvr>
                                      <p:to>
                                        <p:strVal val="true"/>
                                      </p:to>
                                    </p:set>
                                  </p:childTnLst>
                                </p:cTn>
                              </p:par>
                              <p:par>
                                <p:cTn id="135" presetID="19" presetClass="emph" presetSubtype="0" fill="hold" grpId="2" nodeType="withEffect">
                                  <p:stCondLst>
                                    <p:cond delay="0"/>
                                  </p:stCondLst>
                                  <p:childTnLst>
                                    <p:animClr clrSpc="rgb" dir="cw">
                                      <p:cBhvr override="childStyle">
                                        <p:cTn id="136" dur="500" fill="hold"/>
                                        <p:tgtEl>
                                          <p:spTgt spid="95"/>
                                        </p:tgtEl>
                                        <p:attrNameLst>
                                          <p:attrName>style.color</p:attrName>
                                        </p:attrNameLst>
                                      </p:cBhvr>
                                      <p:to>
                                        <a:srgbClr val="FFFFFF"/>
                                      </p:to>
                                    </p:animClr>
                                    <p:animClr clrSpc="rgb" dir="cw">
                                      <p:cBhvr>
                                        <p:cTn id="137" dur="500" fill="hold"/>
                                        <p:tgtEl>
                                          <p:spTgt spid="95"/>
                                        </p:tgtEl>
                                        <p:attrNameLst>
                                          <p:attrName>fillcolor</p:attrName>
                                        </p:attrNameLst>
                                      </p:cBhvr>
                                      <p:to>
                                        <a:srgbClr val="FFFFFF"/>
                                      </p:to>
                                    </p:animClr>
                                    <p:set>
                                      <p:cBhvr>
                                        <p:cTn id="138" dur="500" fill="hold"/>
                                        <p:tgtEl>
                                          <p:spTgt spid="95"/>
                                        </p:tgtEl>
                                        <p:attrNameLst>
                                          <p:attrName>fill.type</p:attrName>
                                        </p:attrNameLst>
                                      </p:cBhvr>
                                      <p:to>
                                        <p:strVal val="solid"/>
                                      </p:to>
                                    </p:set>
                                    <p:set>
                                      <p:cBhvr>
                                        <p:cTn id="139" dur="500" fill="hold"/>
                                        <p:tgtEl>
                                          <p:spTgt spid="95"/>
                                        </p:tgtEl>
                                        <p:attrNameLst>
                                          <p:attrName>fill.on</p:attrName>
                                        </p:attrNameLst>
                                      </p:cBhvr>
                                      <p:to>
                                        <p:strVal val="true"/>
                                      </p:to>
                                    </p:set>
                                  </p:childTnLst>
                                </p:cTn>
                              </p:par>
                              <p:par>
                                <p:cTn id="140" presetID="19" presetClass="emph" presetSubtype="0" fill="hold" grpId="2" nodeType="withEffect">
                                  <p:stCondLst>
                                    <p:cond delay="0"/>
                                  </p:stCondLst>
                                  <p:childTnLst>
                                    <p:animClr clrSpc="rgb" dir="cw">
                                      <p:cBhvr override="childStyle">
                                        <p:cTn id="141" dur="500" fill="hold"/>
                                        <p:tgtEl>
                                          <p:spTgt spid="98"/>
                                        </p:tgtEl>
                                        <p:attrNameLst>
                                          <p:attrName>style.color</p:attrName>
                                        </p:attrNameLst>
                                      </p:cBhvr>
                                      <p:to>
                                        <a:srgbClr val="FFFFFF"/>
                                      </p:to>
                                    </p:animClr>
                                    <p:animClr clrSpc="rgb" dir="cw">
                                      <p:cBhvr>
                                        <p:cTn id="142" dur="500" fill="hold"/>
                                        <p:tgtEl>
                                          <p:spTgt spid="98"/>
                                        </p:tgtEl>
                                        <p:attrNameLst>
                                          <p:attrName>fillcolor</p:attrName>
                                        </p:attrNameLst>
                                      </p:cBhvr>
                                      <p:to>
                                        <a:srgbClr val="FFFFFF"/>
                                      </p:to>
                                    </p:animClr>
                                    <p:set>
                                      <p:cBhvr>
                                        <p:cTn id="143" dur="500" fill="hold"/>
                                        <p:tgtEl>
                                          <p:spTgt spid="98"/>
                                        </p:tgtEl>
                                        <p:attrNameLst>
                                          <p:attrName>fill.type</p:attrName>
                                        </p:attrNameLst>
                                      </p:cBhvr>
                                      <p:to>
                                        <p:strVal val="solid"/>
                                      </p:to>
                                    </p:set>
                                    <p:set>
                                      <p:cBhvr>
                                        <p:cTn id="144" dur="500" fill="hold"/>
                                        <p:tgtEl>
                                          <p:spTgt spid="98"/>
                                        </p:tgtEl>
                                        <p:attrNameLst>
                                          <p:attrName>fill.on</p:attrName>
                                        </p:attrNameLst>
                                      </p:cBhvr>
                                      <p:to>
                                        <p:strVal val="true"/>
                                      </p:to>
                                    </p:set>
                                  </p:childTnLst>
                                </p:cTn>
                              </p:par>
                              <p:par>
                                <p:cTn id="145" presetID="19" presetClass="emph" presetSubtype="0" fill="hold" grpId="2" nodeType="withEffect">
                                  <p:stCondLst>
                                    <p:cond delay="0"/>
                                  </p:stCondLst>
                                  <p:childTnLst>
                                    <p:animClr clrSpc="rgb" dir="cw">
                                      <p:cBhvr override="childStyle">
                                        <p:cTn id="146" dur="500" fill="hold"/>
                                        <p:tgtEl>
                                          <p:spTgt spid="96"/>
                                        </p:tgtEl>
                                        <p:attrNameLst>
                                          <p:attrName>style.color</p:attrName>
                                        </p:attrNameLst>
                                      </p:cBhvr>
                                      <p:to>
                                        <a:srgbClr val="FFFFFF"/>
                                      </p:to>
                                    </p:animClr>
                                    <p:animClr clrSpc="rgb" dir="cw">
                                      <p:cBhvr>
                                        <p:cTn id="147" dur="500" fill="hold"/>
                                        <p:tgtEl>
                                          <p:spTgt spid="96"/>
                                        </p:tgtEl>
                                        <p:attrNameLst>
                                          <p:attrName>fillcolor</p:attrName>
                                        </p:attrNameLst>
                                      </p:cBhvr>
                                      <p:to>
                                        <a:srgbClr val="FFFFFF"/>
                                      </p:to>
                                    </p:animClr>
                                    <p:set>
                                      <p:cBhvr>
                                        <p:cTn id="148" dur="500" fill="hold"/>
                                        <p:tgtEl>
                                          <p:spTgt spid="96"/>
                                        </p:tgtEl>
                                        <p:attrNameLst>
                                          <p:attrName>fill.type</p:attrName>
                                        </p:attrNameLst>
                                      </p:cBhvr>
                                      <p:to>
                                        <p:strVal val="solid"/>
                                      </p:to>
                                    </p:set>
                                    <p:set>
                                      <p:cBhvr>
                                        <p:cTn id="149" dur="500" fill="hold"/>
                                        <p:tgtEl>
                                          <p:spTgt spid="96"/>
                                        </p:tgtEl>
                                        <p:attrNameLst>
                                          <p:attrName>fill.on</p:attrName>
                                        </p:attrNameLst>
                                      </p:cBhvr>
                                      <p:to>
                                        <p:strVal val="true"/>
                                      </p:to>
                                    </p:set>
                                  </p:childTnLst>
                                </p:cTn>
                              </p:par>
                              <p:par>
                                <p:cTn id="150" presetID="22" presetClass="entr" presetSubtype="4" fill="hold" grpId="0" nodeType="withEffect">
                                  <p:stCondLst>
                                    <p:cond delay="0"/>
                                  </p:stCondLst>
                                  <p:childTnLst>
                                    <p:set>
                                      <p:cBhvr>
                                        <p:cTn id="151" dur="1" fill="hold">
                                          <p:stCondLst>
                                            <p:cond delay="0"/>
                                          </p:stCondLst>
                                        </p:cTn>
                                        <p:tgtEl>
                                          <p:spTgt spid="121"/>
                                        </p:tgtEl>
                                        <p:attrNameLst>
                                          <p:attrName>style.visibility</p:attrName>
                                        </p:attrNameLst>
                                      </p:cBhvr>
                                      <p:to>
                                        <p:strVal val="visible"/>
                                      </p:to>
                                    </p:set>
                                    <p:animEffect transition="in" filter="wipe(down)">
                                      <p:cBhvr>
                                        <p:cTn id="15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93" grpId="0"/>
      <p:bldP spid="93" grpId="1"/>
      <p:bldP spid="95" grpId="0" animBg="1"/>
      <p:bldP spid="95" grpId="1" animBg="1"/>
      <p:bldP spid="95" grpId="2" animBg="1"/>
      <p:bldP spid="96" grpId="0" animBg="1"/>
      <p:bldP spid="96" grpId="1" animBg="1"/>
      <p:bldP spid="96" grpId="2" animBg="1"/>
      <p:bldP spid="98" grpId="0" animBg="1"/>
      <p:bldP spid="98" grpId="1" animBg="1"/>
      <p:bldP spid="98" grpId="2" animBg="1"/>
      <p:bldP spid="12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dirty="0"/>
              <a:t>Introduction</a:t>
            </a:r>
            <a:endParaRPr lang="ko-KR" altLang="en-US" dirty="0"/>
          </a:p>
        </p:txBody>
      </p:sp>
      <p:grpSp>
        <p:nvGrpSpPr>
          <p:cNvPr id="15" name="그룹 14"/>
          <p:cNvGrpSpPr/>
          <p:nvPr/>
        </p:nvGrpSpPr>
        <p:grpSpPr>
          <a:xfrm>
            <a:off x="2848909" y="2720826"/>
            <a:ext cx="1872208" cy="1872208"/>
            <a:chOff x="2567608" y="2708920"/>
            <a:chExt cx="1872208" cy="1872208"/>
          </a:xfrm>
          <a:solidFill>
            <a:srgbClr val="157EFB"/>
          </a:solidFill>
          <a:effectLst>
            <a:outerShdw blurRad="50800" dist="38100" dir="2700000" algn="tl" rotWithShape="0">
              <a:prstClr val="black">
                <a:alpha val="40000"/>
              </a:prstClr>
            </a:outerShdw>
          </a:effectLst>
        </p:grpSpPr>
        <p:grpSp>
          <p:nvGrpSpPr>
            <p:cNvPr id="6" name="그룹 5"/>
            <p:cNvGrpSpPr/>
            <p:nvPr/>
          </p:nvGrpSpPr>
          <p:grpSpPr>
            <a:xfrm>
              <a:off x="2567608" y="2708920"/>
              <a:ext cx="1872208" cy="1872208"/>
              <a:chOff x="1631504" y="2636912"/>
              <a:chExt cx="1872208" cy="1872208"/>
            </a:xfrm>
            <a:grpFill/>
          </p:grpSpPr>
          <p:sp>
            <p:nvSpPr>
              <p:cNvPr id="4" name="타원 3"/>
              <p:cNvSpPr/>
              <p:nvPr/>
            </p:nvSpPr>
            <p:spPr>
              <a:xfrm>
                <a:off x="1631504" y="2636912"/>
                <a:ext cx="1872208" cy="187220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5" name="타원 4"/>
              <p:cNvSpPr/>
              <p:nvPr/>
            </p:nvSpPr>
            <p:spPr>
              <a:xfrm>
                <a:off x="1739516" y="2744924"/>
                <a:ext cx="1656184" cy="165618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sp>
          <p:nvSpPr>
            <p:cNvPr id="9" name="직사각형 8"/>
            <p:cNvSpPr/>
            <p:nvPr/>
          </p:nvSpPr>
          <p:spPr>
            <a:xfrm>
              <a:off x="3107668" y="3284984"/>
              <a:ext cx="792088" cy="216024"/>
            </a:xfrm>
            <a:prstGeom prst="rect">
              <a:avLst/>
            </a:prstGeom>
            <a:gr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0" name="직사각형 9"/>
            <p:cNvSpPr/>
            <p:nvPr/>
          </p:nvSpPr>
          <p:spPr>
            <a:xfrm flipV="1">
              <a:off x="3719736" y="3345086"/>
              <a:ext cx="103580" cy="9582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3107668" y="3548918"/>
              <a:ext cx="792088" cy="216024"/>
            </a:xfrm>
            <a:prstGeom prst="rect">
              <a:avLst/>
            </a:prstGeom>
            <a:gr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2" name="직사각형 11"/>
            <p:cNvSpPr/>
            <p:nvPr/>
          </p:nvSpPr>
          <p:spPr>
            <a:xfrm flipV="1">
              <a:off x="3719736" y="3609020"/>
              <a:ext cx="103580" cy="9582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3" name="직사각형 12"/>
            <p:cNvSpPr/>
            <p:nvPr/>
          </p:nvSpPr>
          <p:spPr>
            <a:xfrm>
              <a:off x="3107668" y="3818470"/>
              <a:ext cx="792088" cy="216024"/>
            </a:xfrm>
            <a:prstGeom prst="rect">
              <a:avLst/>
            </a:prstGeom>
            <a:gr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flipV="1">
              <a:off x="3719736" y="3878572"/>
              <a:ext cx="103580" cy="95820"/>
            </a:xfrm>
            <a:prstGeom prst="rect">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grpSp>
        <p:nvGrpSpPr>
          <p:cNvPr id="18" name="그룹 17"/>
          <p:cNvGrpSpPr/>
          <p:nvPr/>
        </p:nvGrpSpPr>
        <p:grpSpPr>
          <a:xfrm>
            <a:off x="7470883" y="2708920"/>
            <a:ext cx="1872208" cy="1872208"/>
            <a:chOff x="1631504" y="2636912"/>
            <a:chExt cx="1872208" cy="1872208"/>
          </a:xfrm>
          <a:effectLst>
            <a:outerShdw blurRad="50800" dist="38100" dir="2700000" algn="tl" rotWithShape="0">
              <a:prstClr val="black">
                <a:alpha val="40000"/>
              </a:prstClr>
            </a:outerShdw>
          </a:effectLst>
        </p:grpSpPr>
        <p:sp>
          <p:nvSpPr>
            <p:cNvPr id="25" name="타원 24"/>
            <p:cNvSpPr/>
            <p:nvPr/>
          </p:nvSpPr>
          <p:spPr>
            <a:xfrm>
              <a:off x="1631504" y="2636912"/>
              <a:ext cx="1872208" cy="1872208"/>
            </a:xfrm>
            <a:prstGeom prst="ellipse">
              <a:avLst/>
            </a:prstGeom>
            <a:solidFill>
              <a:srgbClr val="157EF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26" name="타원 25"/>
            <p:cNvSpPr/>
            <p:nvPr/>
          </p:nvSpPr>
          <p:spPr>
            <a:xfrm>
              <a:off x="1739516" y="2744924"/>
              <a:ext cx="1656184" cy="165618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pic>
        <p:nvPicPr>
          <p:cNvPr id="1026" name="Picture 2" descr="cloud icon에 대한 이미지 검색결과"/>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83175" y="3121844"/>
            <a:ext cx="1247623" cy="10701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663952" y="3320400"/>
            <a:ext cx="86409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ko-KR" sz="3600" b="1" dirty="0">
                <a:solidFill>
                  <a:srgbClr val="157EFB"/>
                </a:solidFill>
              </a:rPr>
              <a:t>VS.</a:t>
            </a:r>
            <a:endParaRPr lang="ko-KR" altLang="en-US" b="1" dirty="0">
              <a:solidFill>
                <a:srgbClr val="157EFB"/>
              </a:solidFill>
            </a:endParaRPr>
          </a:p>
        </p:txBody>
      </p:sp>
      <p:sp>
        <p:nvSpPr>
          <p:cNvPr id="28" name="TextBox 27"/>
          <p:cNvSpPr txBox="1"/>
          <p:nvPr/>
        </p:nvSpPr>
        <p:spPr>
          <a:xfrm>
            <a:off x="2920917" y="4917792"/>
            <a:ext cx="1728192" cy="369332"/>
          </a:xfrm>
          <a:prstGeom prst="rect">
            <a:avLst/>
          </a:prstGeom>
          <a:noFill/>
        </p:spPr>
        <p:txBody>
          <a:bodyPr wrap="square" rtlCol="0">
            <a:spAutoFit/>
          </a:bodyPr>
          <a:lstStyle/>
          <a:p>
            <a:pPr algn="ctr"/>
            <a:r>
              <a:rPr lang="en-US" altLang="ko-KR" b="1" dirty="0">
                <a:solidFill>
                  <a:srgbClr val="157EFB"/>
                </a:solidFill>
              </a:rPr>
              <a:t>On-Premise</a:t>
            </a:r>
            <a:endParaRPr lang="ko-KR" altLang="en-US" b="1" dirty="0">
              <a:solidFill>
                <a:srgbClr val="157EFB"/>
              </a:solidFill>
            </a:endParaRPr>
          </a:p>
        </p:txBody>
      </p:sp>
      <p:sp>
        <p:nvSpPr>
          <p:cNvPr id="30" name="TextBox 29"/>
          <p:cNvSpPr txBox="1"/>
          <p:nvPr/>
        </p:nvSpPr>
        <p:spPr>
          <a:xfrm>
            <a:off x="7542890" y="4917792"/>
            <a:ext cx="1728192" cy="369332"/>
          </a:xfrm>
          <a:prstGeom prst="rect">
            <a:avLst/>
          </a:prstGeom>
          <a:noFill/>
        </p:spPr>
        <p:txBody>
          <a:bodyPr wrap="square" rtlCol="0">
            <a:spAutoFit/>
          </a:bodyPr>
          <a:lstStyle/>
          <a:p>
            <a:pPr algn="ctr"/>
            <a:r>
              <a:rPr lang="en-US" altLang="ko-KR" b="1" dirty="0">
                <a:solidFill>
                  <a:srgbClr val="157EFB"/>
                </a:solidFill>
              </a:rPr>
              <a:t>Cloud</a:t>
            </a:r>
            <a:endParaRPr lang="ko-KR" altLang="en-US" b="1" dirty="0">
              <a:solidFill>
                <a:srgbClr val="157EFB"/>
              </a:solidFill>
            </a:endParaRPr>
          </a:p>
        </p:txBody>
      </p:sp>
    </p:spTree>
    <p:extLst>
      <p:ext uri="{BB962C8B-B14F-4D97-AF65-F5344CB8AC3E}">
        <p14:creationId xmlns:p14="http://schemas.microsoft.com/office/powerpoint/2010/main" val="44408587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The explosion of “Things” connected to the Internet…</a:t>
            </a:r>
          </a:p>
          <a:p>
            <a:endParaRPr lang="ko-KR" altLang="en-US" dirty="0"/>
          </a:p>
        </p:txBody>
      </p:sp>
      <p:sp>
        <p:nvSpPr>
          <p:cNvPr id="3" name="제목 2"/>
          <p:cNvSpPr>
            <a:spLocks noGrp="1"/>
          </p:cNvSpPr>
          <p:nvPr>
            <p:ph type="title"/>
          </p:nvPr>
        </p:nvSpPr>
        <p:spPr/>
        <p:txBody>
          <a:bodyPr/>
          <a:lstStyle/>
          <a:p>
            <a:r>
              <a:rPr lang="en-US" altLang="ko-KR" dirty="0"/>
              <a:t>Introduction</a:t>
            </a:r>
            <a:endParaRPr lang="ko-KR" altLang="en-US" dirty="0"/>
          </a:p>
        </p:txBody>
      </p:sp>
      <p:pic>
        <p:nvPicPr>
          <p:cNvPr id="4" name="Picture 2" descr="IoT Devices"/>
          <p:cNvPicPr>
            <a:picLocks noChangeAspect="1" noChangeArrowheads="1"/>
          </p:cNvPicPr>
          <p:nvPr/>
        </p:nvPicPr>
        <p:blipFill rotWithShape="1">
          <a:blip r:embed="rId3">
            <a:extLst>
              <a:ext uri="{28A0092B-C50C-407E-A947-70E740481C1C}">
                <a14:useLocalDpi xmlns:a14="http://schemas.microsoft.com/office/drawing/2010/main" val="0"/>
              </a:ext>
            </a:extLst>
          </a:blip>
          <a:srcRect l="1382" t="2011" r="3813" b="2883"/>
          <a:stretch/>
        </p:blipFill>
        <p:spPr bwMode="auto">
          <a:xfrm>
            <a:off x="1628230" y="1410511"/>
            <a:ext cx="8939553" cy="5042825"/>
          </a:xfrm>
          <a:prstGeom prst="rect">
            <a:avLst/>
          </a:prstGeom>
          <a:noFill/>
          <a:extLst>
            <a:ext uri="{909E8E84-426E-40DD-AFC4-6F175D3DCCD1}">
              <a14:hiddenFill xmlns:a14="http://schemas.microsoft.com/office/drawing/2010/main">
                <a:solidFill>
                  <a:srgbClr val="FFFFFF"/>
                </a:solidFill>
              </a14:hiddenFill>
            </a:ext>
          </a:extLst>
        </p:spPr>
      </p:pic>
      <p:sp>
        <p:nvSpPr>
          <p:cNvPr id="5" name="직사각형 4"/>
          <p:cNvSpPr/>
          <p:nvPr/>
        </p:nvSpPr>
        <p:spPr>
          <a:xfrm>
            <a:off x="9339633" y="6284059"/>
            <a:ext cx="1224136" cy="169277"/>
          </a:xfrm>
          <a:prstGeom prst="rect">
            <a:avLst/>
          </a:prstGeom>
        </p:spPr>
        <p:txBody>
          <a:bodyPr wrap="square">
            <a:spAutoFit/>
          </a:bodyPr>
          <a:lstStyle/>
          <a:p>
            <a:pPr algn="r"/>
            <a:r>
              <a:rPr lang="en-US" altLang="ko-KR" sz="500" dirty="0"/>
              <a:t>Source: Cisco.</a:t>
            </a:r>
            <a:endParaRPr lang="ko-KR" altLang="en-US" sz="500" dirty="0"/>
          </a:p>
        </p:txBody>
      </p:sp>
    </p:spTree>
    <p:extLst>
      <p:ext uri="{BB962C8B-B14F-4D97-AF65-F5344CB8AC3E}">
        <p14:creationId xmlns:p14="http://schemas.microsoft.com/office/powerpoint/2010/main" val="159584364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Idle computing devices…</a:t>
            </a:r>
            <a:endParaRPr lang="ko-KR" altLang="en-US" dirty="0"/>
          </a:p>
        </p:txBody>
      </p:sp>
      <p:sp>
        <p:nvSpPr>
          <p:cNvPr id="3" name="제목 2"/>
          <p:cNvSpPr>
            <a:spLocks noGrp="1"/>
          </p:cNvSpPr>
          <p:nvPr>
            <p:ph type="title"/>
          </p:nvPr>
        </p:nvSpPr>
        <p:spPr/>
        <p:txBody>
          <a:bodyPr/>
          <a:lstStyle/>
          <a:p>
            <a:r>
              <a:rPr lang="en-US" altLang="ko-KR" dirty="0"/>
              <a:t>Introduction</a:t>
            </a:r>
            <a:endParaRPr lang="ko-KR" altLang="en-US" dirty="0"/>
          </a:p>
        </p:txBody>
      </p:sp>
      <p:grpSp>
        <p:nvGrpSpPr>
          <p:cNvPr id="36" name="그룹 35"/>
          <p:cNvGrpSpPr/>
          <p:nvPr/>
        </p:nvGrpSpPr>
        <p:grpSpPr>
          <a:xfrm>
            <a:off x="1055440" y="1617265"/>
            <a:ext cx="9754412" cy="2160993"/>
            <a:chOff x="1578520" y="1556792"/>
            <a:chExt cx="9754412" cy="2160993"/>
          </a:xfrm>
        </p:grpSpPr>
        <p:pic>
          <p:nvPicPr>
            <p:cNvPr id="6" name="Picture 4" descr="관련 이미지"/>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21" t="4429" r="19324" b="5501"/>
            <a:stretch/>
          </p:blipFill>
          <p:spPr bwMode="auto">
            <a:xfrm>
              <a:off x="6833179" y="1845199"/>
              <a:ext cx="1064775" cy="1584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servers에 대한 이미지 검색결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1607" y="1556792"/>
              <a:ext cx="2881325" cy="21609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노트북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8520" y="1972873"/>
              <a:ext cx="1643109" cy="13288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안드로이드폰에 대한 이미지 검색결과"/>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556" t="3883" r="24871" b="3168"/>
            <a:stretch/>
          </p:blipFill>
          <p:spPr bwMode="auto">
            <a:xfrm>
              <a:off x="5527320" y="2097227"/>
              <a:ext cx="576064" cy="1080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그룹 37"/>
          <p:cNvGrpSpPr/>
          <p:nvPr/>
        </p:nvGrpSpPr>
        <p:grpSpPr>
          <a:xfrm>
            <a:off x="3719736" y="4099127"/>
            <a:ext cx="3911324" cy="1000119"/>
            <a:chOff x="6880694" y="4456787"/>
            <a:chExt cx="3911324" cy="1000119"/>
          </a:xfrm>
        </p:grpSpPr>
        <p:pic>
          <p:nvPicPr>
            <p:cNvPr id="30" name="그림 29"/>
            <p:cNvPicPr>
              <a:picLocks noChangeAspect="1"/>
            </p:cNvPicPr>
            <p:nvPr/>
          </p:nvPicPr>
          <p:blipFill>
            <a:blip r:embed="rId7"/>
            <a:stretch>
              <a:fillRect/>
            </a:stretch>
          </p:blipFill>
          <p:spPr>
            <a:xfrm>
              <a:off x="6880694" y="4456787"/>
              <a:ext cx="989088" cy="989088"/>
            </a:xfrm>
            <a:prstGeom prst="rect">
              <a:avLst/>
            </a:prstGeom>
          </p:spPr>
        </p:pic>
        <p:cxnSp>
          <p:nvCxnSpPr>
            <p:cNvPr id="34" name="직선 화살표 연결선 33"/>
            <p:cNvCxnSpPr/>
            <p:nvPr/>
          </p:nvCxnSpPr>
          <p:spPr>
            <a:xfrm>
              <a:off x="8163024" y="5002131"/>
              <a:ext cx="1224136" cy="0"/>
            </a:xfrm>
            <a:prstGeom prst="straightConnector1">
              <a:avLst/>
            </a:prstGeom>
            <a:ln w="38100">
              <a:solidFill>
                <a:schemeClr val="tx1"/>
              </a:solidFill>
              <a:headEnd type="none"/>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9855914" y="4533576"/>
              <a:ext cx="936104" cy="923330"/>
            </a:xfrm>
            <a:prstGeom prst="rect">
              <a:avLst/>
            </a:prstGeom>
            <a:noFill/>
          </p:spPr>
          <p:txBody>
            <a:bodyPr wrap="square" rtlCol="0">
              <a:spAutoFit/>
            </a:bodyPr>
            <a:lstStyle/>
            <a:p>
              <a:pPr algn="ctr"/>
              <a:r>
                <a:rPr lang="en-US" altLang="ko-KR" sz="5400" b="1" dirty="0"/>
                <a:t>?</a:t>
              </a:r>
              <a:endParaRPr lang="ko-KR" altLang="en-US" b="1" dirty="0"/>
            </a:p>
          </p:txBody>
        </p:sp>
      </p:grpSp>
      <p:sp>
        <p:nvSpPr>
          <p:cNvPr id="27" name="TextBox 26">
            <a:extLst>
              <a:ext uri="{FF2B5EF4-FFF2-40B4-BE49-F238E27FC236}">
                <a16:creationId xmlns:a16="http://schemas.microsoft.com/office/drawing/2014/main" xmlns="" id="{0A30BC31-9FE1-454F-9384-0E1135D0FE61}"/>
              </a:ext>
            </a:extLst>
          </p:cNvPr>
          <p:cNvSpPr txBox="1"/>
          <p:nvPr/>
        </p:nvSpPr>
        <p:spPr>
          <a:xfrm>
            <a:off x="3303149" y="5425483"/>
            <a:ext cx="4625418" cy="461665"/>
          </a:xfrm>
          <a:prstGeom prst="rect">
            <a:avLst/>
          </a:prstGeom>
          <a:noFill/>
        </p:spPr>
        <p:txBody>
          <a:bodyPr wrap="square" rtlCol="0">
            <a:spAutoFit/>
          </a:bodyPr>
          <a:lstStyle/>
          <a:p>
            <a:pPr algn="ctr"/>
            <a:r>
              <a:rPr lang="en-US" altLang="ko-KR" sz="2400" b="1" dirty="0">
                <a:solidFill>
                  <a:srgbClr val="FF0000"/>
                </a:solidFill>
              </a:rPr>
              <a:t>I</a:t>
            </a:r>
            <a:r>
              <a:rPr lang="en-US" altLang="ko-KR" sz="2400" b="1" dirty="0">
                <a:solidFill>
                  <a:srgbClr val="157EFB"/>
                </a:solidFill>
              </a:rPr>
              <a:t>dle</a:t>
            </a:r>
            <a:r>
              <a:rPr lang="ko-KR" altLang="en-US" sz="2400" b="1" dirty="0">
                <a:solidFill>
                  <a:srgbClr val="157EFB"/>
                </a:solidFill>
              </a:rPr>
              <a:t> </a:t>
            </a:r>
            <a:r>
              <a:rPr lang="en-US" altLang="ko-KR" sz="2400" b="1" dirty="0">
                <a:solidFill>
                  <a:srgbClr val="FF0000"/>
                </a:solidFill>
              </a:rPr>
              <a:t>S</a:t>
            </a:r>
            <a:r>
              <a:rPr lang="en-US" altLang="ko-KR" sz="2400" b="1" dirty="0">
                <a:solidFill>
                  <a:srgbClr val="157EFB"/>
                </a:solidFill>
              </a:rPr>
              <a:t>torage</a:t>
            </a:r>
            <a:r>
              <a:rPr lang="ko-KR" altLang="en-US" sz="2400" b="1" dirty="0">
                <a:solidFill>
                  <a:srgbClr val="157EFB"/>
                </a:solidFill>
              </a:rPr>
              <a:t> </a:t>
            </a:r>
            <a:r>
              <a:rPr lang="en-US" altLang="ko-KR" sz="2400" b="1" dirty="0">
                <a:solidFill>
                  <a:srgbClr val="FF0000"/>
                </a:solidFill>
              </a:rPr>
              <a:t>A</a:t>
            </a:r>
            <a:r>
              <a:rPr lang="en-US" altLang="ko-KR" sz="2400" b="1" dirty="0">
                <a:solidFill>
                  <a:srgbClr val="157EFB"/>
                </a:solidFill>
              </a:rPr>
              <a:t>nd</a:t>
            </a:r>
            <a:r>
              <a:rPr lang="ko-KR" altLang="en-US" sz="2400" b="1" dirty="0">
                <a:solidFill>
                  <a:srgbClr val="157EFB"/>
                </a:solidFill>
              </a:rPr>
              <a:t> </a:t>
            </a:r>
            <a:r>
              <a:rPr lang="en-US" altLang="ko-KR" sz="2400" b="1" dirty="0">
                <a:solidFill>
                  <a:srgbClr val="FF0000"/>
                </a:solidFill>
              </a:rPr>
              <a:t>C</a:t>
            </a:r>
            <a:r>
              <a:rPr lang="en-US" altLang="ko-KR" sz="2400" b="1" dirty="0">
                <a:solidFill>
                  <a:srgbClr val="157EFB"/>
                </a:solidFill>
              </a:rPr>
              <a:t>omputing</a:t>
            </a:r>
            <a:endParaRPr lang="ko-KR" altLang="en-US" sz="2400" b="1" dirty="0">
              <a:solidFill>
                <a:srgbClr val="157EFB"/>
              </a:solidFill>
            </a:endParaRPr>
          </a:p>
        </p:txBody>
      </p:sp>
      <p:pic>
        <p:nvPicPr>
          <p:cNvPr id="5" name="그림 4"/>
          <p:cNvPicPr>
            <a:picLocks noChangeAspect="1"/>
          </p:cNvPicPr>
          <p:nvPr/>
        </p:nvPicPr>
        <p:blipFill>
          <a:blip r:embed="rId8"/>
          <a:stretch>
            <a:fillRect/>
          </a:stretch>
        </p:blipFill>
        <p:spPr>
          <a:xfrm>
            <a:off x="3020362" y="2026306"/>
            <a:ext cx="1273888" cy="1273888"/>
          </a:xfrm>
          <a:prstGeom prst="rect">
            <a:avLst/>
          </a:prstGeom>
        </p:spPr>
      </p:pic>
    </p:spTree>
    <p:extLst>
      <p:ext uri="{BB962C8B-B14F-4D97-AF65-F5344CB8AC3E}">
        <p14:creationId xmlns:p14="http://schemas.microsoft.com/office/powerpoint/2010/main" val="129093428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Introduction</a:t>
            </a:r>
            <a:endParaRPr lang="ko-KR" altLang="en-US" dirty="0"/>
          </a:p>
        </p:txBody>
      </p:sp>
      <p:sp>
        <p:nvSpPr>
          <p:cNvPr id="3" name="내용 개체 틀 2"/>
          <p:cNvSpPr>
            <a:spLocks noGrp="1"/>
          </p:cNvSpPr>
          <p:nvPr>
            <p:ph idx="1"/>
          </p:nvPr>
        </p:nvSpPr>
        <p:spPr/>
        <p:txBody>
          <a:bodyPr/>
          <a:lstStyle/>
          <a:p>
            <a:r>
              <a:rPr lang="en-US" altLang="ko-KR" dirty="0"/>
              <a:t>Cryptocurrency</a:t>
            </a:r>
            <a:endParaRPr lang="ko-KR" altLang="en-US" dirty="0"/>
          </a:p>
        </p:txBody>
      </p:sp>
      <p:pic>
        <p:nvPicPr>
          <p:cNvPr id="6146"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7430" t="14432" r="74729" b="64250"/>
          <a:stretch/>
        </p:blipFill>
        <p:spPr bwMode="auto">
          <a:xfrm>
            <a:off x="8413017" y="4653136"/>
            <a:ext cx="1368152" cy="1365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74414" t="14432" r="7745" b="64250"/>
          <a:stretch/>
        </p:blipFill>
        <p:spPr bwMode="auto">
          <a:xfrm>
            <a:off x="5397179" y="4653136"/>
            <a:ext cx="1368152" cy="1365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41277" t="14432" r="40882" b="64250"/>
          <a:stretch/>
        </p:blipFill>
        <p:spPr bwMode="auto">
          <a:xfrm>
            <a:off x="2381341" y="4653136"/>
            <a:ext cx="1368152" cy="136549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5"/>
          <p:cNvGrpSpPr/>
          <p:nvPr/>
        </p:nvGrpSpPr>
        <p:grpSpPr>
          <a:xfrm>
            <a:off x="2093309" y="1625017"/>
            <a:ext cx="8005381" cy="2302715"/>
            <a:chOff x="1772192" y="1772816"/>
            <a:chExt cx="8005381" cy="2302715"/>
          </a:xfrm>
        </p:grpSpPr>
        <p:pic>
          <p:nvPicPr>
            <p:cNvPr id="5"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6491" t="63856" r="72851" b="9163"/>
            <a:stretch/>
          </p:blipFill>
          <p:spPr bwMode="auto">
            <a:xfrm>
              <a:off x="1952212" y="1772816"/>
              <a:ext cx="158417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73242" t="63856" r="7039" b="9163"/>
            <a:stretch/>
          </p:blipFill>
          <p:spPr bwMode="auto">
            <a:xfrm>
              <a:off x="8016565" y="1772816"/>
              <a:ext cx="151216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ryptocurrency에 대한 이미지 검색결과"/>
            <p:cNvPicPr>
              <a:picLocks noChangeAspect="1" noChangeArrowheads="1"/>
            </p:cNvPicPr>
            <p:nvPr/>
          </p:nvPicPr>
          <p:blipFill rotWithShape="1">
            <a:blip r:embed="rId3">
              <a:extLst>
                <a:ext uri="{28A0092B-C50C-407E-A947-70E740481C1C}">
                  <a14:useLocalDpi xmlns:a14="http://schemas.microsoft.com/office/drawing/2010/main" val="0"/>
                </a:ext>
              </a:extLst>
            </a:blip>
            <a:srcRect l="39438" t="63856" r="39904" b="9163"/>
            <a:stretch/>
          </p:blipFill>
          <p:spPr bwMode="auto">
            <a:xfrm>
              <a:off x="4968050" y="1772816"/>
              <a:ext cx="1584177" cy="17281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72192" y="3552311"/>
              <a:ext cx="1944216" cy="523220"/>
            </a:xfrm>
            <a:prstGeom prst="rect">
              <a:avLst/>
            </a:prstGeom>
            <a:noFill/>
          </p:spPr>
          <p:txBody>
            <a:bodyPr wrap="square" rtlCol="0">
              <a:spAutoFit/>
            </a:bodyPr>
            <a:lstStyle/>
            <a:p>
              <a:pPr algn="ctr"/>
              <a:r>
                <a:rPr lang="en-US" altLang="ko-KR" sz="1400" b="1" dirty="0"/>
                <a:t>Bitcoin Market Cap</a:t>
              </a:r>
            </a:p>
            <a:p>
              <a:pPr algn="ctr"/>
              <a:r>
                <a:rPr lang="en-US" altLang="ko-KR" sz="1400" b="1" dirty="0"/>
                <a:t>$275 Billion</a:t>
              </a:r>
              <a:endParaRPr lang="ko-KR" altLang="en-US" sz="1400" b="1" dirty="0"/>
            </a:p>
          </p:txBody>
        </p:sp>
        <p:sp>
          <p:nvSpPr>
            <p:cNvPr id="14" name="TextBox 13"/>
            <p:cNvSpPr txBox="1"/>
            <p:nvPr/>
          </p:nvSpPr>
          <p:spPr>
            <a:xfrm>
              <a:off x="4690578" y="3507229"/>
              <a:ext cx="2171797" cy="523220"/>
            </a:xfrm>
            <a:prstGeom prst="rect">
              <a:avLst/>
            </a:prstGeom>
            <a:noFill/>
          </p:spPr>
          <p:txBody>
            <a:bodyPr wrap="square" rtlCol="0">
              <a:spAutoFit/>
            </a:bodyPr>
            <a:lstStyle/>
            <a:p>
              <a:pPr algn="ctr"/>
              <a:r>
                <a:rPr lang="en-US" altLang="ko-KR" sz="1400" b="1" dirty="0" err="1"/>
                <a:t>Ethereum</a:t>
              </a:r>
              <a:r>
                <a:rPr lang="en-US" altLang="ko-KR" sz="1400" b="1" dirty="0"/>
                <a:t> Market Cap</a:t>
              </a:r>
            </a:p>
            <a:p>
              <a:pPr algn="ctr"/>
              <a:r>
                <a:rPr lang="en-US" altLang="ko-KR" sz="1400" b="1" dirty="0"/>
                <a:t>$45 Billion</a:t>
              </a:r>
            </a:p>
          </p:txBody>
        </p:sp>
        <p:sp>
          <p:nvSpPr>
            <p:cNvPr id="15" name="TextBox 14"/>
            <p:cNvSpPr txBox="1"/>
            <p:nvPr/>
          </p:nvSpPr>
          <p:spPr>
            <a:xfrm>
              <a:off x="7767725" y="3507229"/>
              <a:ext cx="2009848" cy="523220"/>
            </a:xfrm>
            <a:prstGeom prst="rect">
              <a:avLst/>
            </a:prstGeom>
            <a:noFill/>
          </p:spPr>
          <p:txBody>
            <a:bodyPr wrap="square" rtlCol="0">
              <a:spAutoFit/>
            </a:bodyPr>
            <a:lstStyle/>
            <a:p>
              <a:pPr algn="ctr"/>
              <a:r>
                <a:rPr lang="en-US" altLang="ko-KR" sz="1400" b="1" dirty="0"/>
                <a:t>Ripple Market Cap</a:t>
              </a:r>
            </a:p>
            <a:p>
              <a:pPr algn="ctr"/>
              <a:r>
                <a:rPr lang="en-US" altLang="ko-KR" sz="1400" b="1" dirty="0"/>
                <a:t>$9.6 Billion</a:t>
              </a:r>
            </a:p>
          </p:txBody>
        </p:sp>
      </p:grpSp>
      <p:sp>
        <p:nvSpPr>
          <p:cNvPr id="17" name="TextBox 16"/>
          <p:cNvSpPr txBox="1"/>
          <p:nvPr/>
        </p:nvSpPr>
        <p:spPr>
          <a:xfrm>
            <a:off x="2486229" y="6210637"/>
            <a:ext cx="1158375" cy="307777"/>
          </a:xfrm>
          <a:prstGeom prst="rect">
            <a:avLst/>
          </a:prstGeom>
          <a:noFill/>
        </p:spPr>
        <p:txBody>
          <a:bodyPr wrap="square" rtlCol="0">
            <a:spAutoFit/>
          </a:bodyPr>
          <a:lstStyle/>
          <a:p>
            <a:pPr algn="ctr"/>
            <a:r>
              <a:rPr lang="en-US" altLang="ko-KR" sz="1400" b="1" dirty="0"/>
              <a:t>Rental</a:t>
            </a:r>
            <a:endParaRPr lang="ko-KR" altLang="en-US" sz="1400" b="1" dirty="0"/>
          </a:p>
        </p:txBody>
      </p:sp>
      <p:sp>
        <p:nvSpPr>
          <p:cNvPr id="18" name="TextBox 17"/>
          <p:cNvSpPr txBox="1"/>
          <p:nvPr/>
        </p:nvSpPr>
        <p:spPr>
          <a:xfrm>
            <a:off x="5502067" y="6209025"/>
            <a:ext cx="1158375" cy="307777"/>
          </a:xfrm>
          <a:prstGeom prst="rect">
            <a:avLst/>
          </a:prstGeom>
          <a:noFill/>
        </p:spPr>
        <p:txBody>
          <a:bodyPr wrap="square" rtlCol="0">
            <a:spAutoFit/>
          </a:bodyPr>
          <a:lstStyle/>
          <a:p>
            <a:pPr algn="ctr"/>
            <a:r>
              <a:rPr lang="en-US" altLang="ko-KR" sz="1400" b="1" dirty="0"/>
              <a:t>Task</a:t>
            </a:r>
            <a:endParaRPr lang="ko-KR" altLang="en-US" sz="1400" b="1" dirty="0"/>
          </a:p>
        </p:txBody>
      </p:sp>
      <p:sp>
        <p:nvSpPr>
          <p:cNvPr id="19" name="TextBox 18"/>
          <p:cNvSpPr txBox="1"/>
          <p:nvPr/>
        </p:nvSpPr>
        <p:spPr>
          <a:xfrm>
            <a:off x="8514578" y="6209025"/>
            <a:ext cx="1158375" cy="307777"/>
          </a:xfrm>
          <a:prstGeom prst="rect">
            <a:avLst/>
          </a:prstGeom>
          <a:noFill/>
        </p:spPr>
        <p:txBody>
          <a:bodyPr wrap="square" rtlCol="0">
            <a:spAutoFit/>
          </a:bodyPr>
          <a:lstStyle/>
          <a:p>
            <a:pPr algn="ctr"/>
            <a:r>
              <a:rPr lang="en-US" altLang="ko-KR" sz="1400" b="1" dirty="0"/>
              <a:t>Mining</a:t>
            </a:r>
            <a:endParaRPr lang="ko-KR" altLang="en-US" sz="1400" b="1" dirty="0"/>
          </a:p>
        </p:txBody>
      </p:sp>
    </p:spTree>
    <p:extLst>
      <p:ext uri="{BB962C8B-B14F-4D97-AF65-F5344CB8AC3E}">
        <p14:creationId xmlns:p14="http://schemas.microsoft.com/office/powerpoint/2010/main" val="103189238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Share</a:t>
            </a:r>
          </a:p>
          <a:p>
            <a:pPr lvl="1"/>
            <a:r>
              <a:rPr lang="en-US" altLang="ko-KR" dirty="0"/>
              <a:t>To have or use something </a:t>
            </a:r>
            <a:r>
              <a:rPr lang="en-US" altLang="ko-KR" dirty="0">
                <a:solidFill>
                  <a:srgbClr val="FF0000"/>
                </a:solidFill>
              </a:rPr>
              <a:t>at the same time </a:t>
            </a:r>
            <a:r>
              <a:rPr lang="en-US" altLang="ko-KR" dirty="0"/>
              <a:t>as someone else:</a:t>
            </a:r>
          </a:p>
          <a:p>
            <a:pPr lvl="1"/>
            <a:r>
              <a:rPr lang="en-US" altLang="ko-KR" dirty="0"/>
              <a:t>To </a:t>
            </a:r>
            <a:r>
              <a:rPr lang="en-US" altLang="ko-KR" dirty="0">
                <a:solidFill>
                  <a:srgbClr val="FF0000"/>
                </a:solidFill>
              </a:rPr>
              <a:t>divide</a:t>
            </a:r>
            <a:r>
              <a:rPr lang="en-US" altLang="ko-KR" dirty="0"/>
              <a:t> food, money, goods, etc. and </a:t>
            </a:r>
            <a:r>
              <a:rPr lang="en-US" altLang="ko-KR" dirty="0">
                <a:solidFill>
                  <a:srgbClr val="FF0000"/>
                </a:solidFill>
              </a:rPr>
              <a:t>give part</a:t>
            </a:r>
            <a:r>
              <a:rPr lang="en-US" altLang="ko-KR" dirty="0"/>
              <a:t> of it to someone else:</a:t>
            </a:r>
            <a:endParaRPr lang="ko-KR" altLang="en-US" dirty="0"/>
          </a:p>
        </p:txBody>
      </p:sp>
      <p:sp>
        <p:nvSpPr>
          <p:cNvPr id="3" name="제목 2"/>
          <p:cNvSpPr>
            <a:spLocks noGrp="1"/>
          </p:cNvSpPr>
          <p:nvPr>
            <p:ph type="title"/>
          </p:nvPr>
        </p:nvSpPr>
        <p:spPr/>
        <p:txBody>
          <a:bodyPr/>
          <a:lstStyle/>
          <a:p>
            <a:r>
              <a:rPr lang="en-US" altLang="ko-KR" dirty="0"/>
              <a:t>Types of Sharing</a:t>
            </a:r>
            <a:endParaRPr lang="ko-KR" altLang="en-US" dirty="0"/>
          </a:p>
        </p:txBody>
      </p:sp>
      <p:sp>
        <p:nvSpPr>
          <p:cNvPr id="4" name="직사각형 3"/>
          <p:cNvSpPr/>
          <p:nvPr/>
        </p:nvSpPr>
        <p:spPr>
          <a:xfrm>
            <a:off x="-57308" y="6737017"/>
            <a:ext cx="3240360" cy="169277"/>
          </a:xfrm>
          <a:prstGeom prst="rect">
            <a:avLst/>
          </a:prstGeom>
        </p:spPr>
        <p:txBody>
          <a:bodyPr wrap="square">
            <a:spAutoFit/>
          </a:bodyPr>
          <a:lstStyle/>
          <a:p>
            <a:r>
              <a:rPr lang="en-US" altLang="ko-KR" sz="500" dirty="0"/>
              <a:t>Source: </a:t>
            </a:r>
            <a:r>
              <a:rPr lang="ko-KR" altLang="en-US" sz="500" dirty="0"/>
              <a:t>https://dictionary.cambridge.org/ko/%EC%82%AC%EC%A0%84/%EC%98%81%EC%96%B4/share</a:t>
            </a:r>
          </a:p>
        </p:txBody>
      </p:sp>
      <p:pic>
        <p:nvPicPr>
          <p:cNvPr id="1026" name="Picture 2" descr="email icon에 대한 이미지 검색결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480" y="3884309"/>
            <a:ext cx="1274685" cy="127468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p2p icon에 대한 이미지 검색결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032" name="Picture 8" descr="p2p icon에 대한 이미지 검색결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48" y="4091409"/>
            <a:ext cx="945869" cy="10769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tp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7692" y="5158994"/>
            <a:ext cx="1283190" cy="128319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그룹 11"/>
          <p:cNvGrpSpPr/>
          <p:nvPr/>
        </p:nvGrpSpPr>
        <p:grpSpPr>
          <a:xfrm>
            <a:off x="1415480" y="2855566"/>
            <a:ext cx="9019002" cy="1028744"/>
            <a:chOff x="1334471" y="2852935"/>
            <a:chExt cx="9019002" cy="1028744"/>
          </a:xfrm>
        </p:grpSpPr>
        <p:sp>
          <p:nvSpPr>
            <p:cNvPr id="5" name="모서리가 둥근 직사각형 4"/>
            <p:cNvSpPr/>
            <p:nvPr/>
          </p:nvSpPr>
          <p:spPr>
            <a:xfrm>
              <a:off x="1334471" y="2852936"/>
              <a:ext cx="2664296" cy="102874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solidFill>
                  <a:latin typeface="Arial Unicode MS" pitchFamily="50" charset="-127"/>
                  <a:ea typeface="Arial Unicode MS" pitchFamily="50" charset="-127"/>
                  <a:cs typeface="Arial Unicode MS" pitchFamily="50" charset="-127"/>
                </a:rPr>
                <a:t>File</a:t>
              </a:r>
            </a:p>
            <a:p>
              <a:pPr algn="ctr"/>
              <a:r>
                <a:rPr lang="en-US" altLang="ko-KR" sz="2800" b="1" dirty="0">
                  <a:solidFill>
                    <a:schemeClr val="tx1"/>
                  </a:solidFill>
                  <a:latin typeface="Arial Unicode MS" pitchFamily="50" charset="-127"/>
                  <a:ea typeface="Arial Unicode MS" pitchFamily="50" charset="-127"/>
                  <a:cs typeface="Arial Unicode MS" pitchFamily="50" charset="-127"/>
                </a:rPr>
                <a:t>Sharing</a:t>
              </a:r>
              <a:endParaRPr lang="ko-KR" altLang="en-US" sz="2800" b="1" dirty="0">
                <a:solidFill>
                  <a:schemeClr val="tx1"/>
                </a:solidFill>
                <a:latin typeface="Arial Unicode MS" pitchFamily="50" charset="-127"/>
                <a:ea typeface="Arial Unicode MS" pitchFamily="50" charset="-127"/>
                <a:cs typeface="Arial Unicode MS" pitchFamily="50" charset="-127"/>
              </a:endParaRPr>
            </a:p>
          </p:txBody>
        </p:sp>
        <p:sp>
          <p:nvSpPr>
            <p:cNvPr id="16" name="모서리가 둥근 직사각형 15"/>
            <p:cNvSpPr/>
            <p:nvPr/>
          </p:nvSpPr>
          <p:spPr>
            <a:xfrm>
              <a:off x="4511824" y="2852936"/>
              <a:ext cx="2664296" cy="102874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solidFill>
                  <a:latin typeface="Arial Unicode MS" pitchFamily="50" charset="-127"/>
                  <a:ea typeface="Arial Unicode MS" pitchFamily="50" charset="-127"/>
                  <a:cs typeface="Arial Unicode MS" pitchFamily="50" charset="-127"/>
                </a:rPr>
                <a:t>Storage</a:t>
              </a:r>
            </a:p>
            <a:p>
              <a:pPr algn="ctr"/>
              <a:r>
                <a:rPr lang="en-US" altLang="ko-KR" sz="2800" b="1" dirty="0">
                  <a:solidFill>
                    <a:schemeClr val="tx1"/>
                  </a:solidFill>
                  <a:latin typeface="Arial Unicode MS" pitchFamily="50" charset="-127"/>
                  <a:ea typeface="Arial Unicode MS" pitchFamily="50" charset="-127"/>
                  <a:cs typeface="Arial Unicode MS" pitchFamily="50" charset="-127"/>
                </a:rPr>
                <a:t>Sharing</a:t>
              </a:r>
              <a:endParaRPr lang="ko-KR" altLang="en-US" sz="2800" b="1" dirty="0">
                <a:solidFill>
                  <a:schemeClr val="tx1"/>
                </a:solidFill>
                <a:latin typeface="Arial Unicode MS" pitchFamily="50" charset="-127"/>
                <a:ea typeface="Arial Unicode MS" pitchFamily="50" charset="-127"/>
                <a:cs typeface="Arial Unicode MS" pitchFamily="50" charset="-127"/>
              </a:endParaRPr>
            </a:p>
          </p:txBody>
        </p:sp>
        <p:sp>
          <p:nvSpPr>
            <p:cNvPr id="17" name="모서리가 둥근 직사각형 16"/>
            <p:cNvSpPr/>
            <p:nvPr/>
          </p:nvSpPr>
          <p:spPr>
            <a:xfrm>
              <a:off x="7689177" y="2852935"/>
              <a:ext cx="2664296" cy="102874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solidFill>
                    <a:schemeClr val="tx1"/>
                  </a:solidFill>
                  <a:latin typeface="Arial Unicode MS" pitchFamily="50" charset="-127"/>
                  <a:ea typeface="Arial Unicode MS" pitchFamily="50" charset="-127"/>
                  <a:cs typeface="Arial Unicode MS" pitchFamily="50" charset="-127"/>
                </a:rPr>
                <a:t>Computing</a:t>
              </a:r>
            </a:p>
            <a:p>
              <a:pPr algn="ctr"/>
              <a:r>
                <a:rPr lang="en-US" altLang="ko-KR" sz="2800" b="1" dirty="0">
                  <a:solidFill>
                    <a:schemeClr val="tx1"/>
                  </a:solidFill>
                  <a:latin typeface="Arial Unicode MS" pitchFamily="50" charset="-127"/>
                  <a:ea typeface="Arial Unicode MS" pitchFamily="50" charset="-127"/>
                  <a:cs typeface="Arial Unicode MS" pitchFamily="50" charset="-127"/>
                </a:rPr>
                <a:t>Sharing</a:t>
              </a:r>
              <a:endParaRPr lang="ko-KR" altLang="en-US" sz="2800" b="1" dirty="0">
                <a:solidFill>
                  <a:schemeClr val="tx1"/>
                </a:solidFill>
                <a:latin typeface="Arial Unicode MS" pitchFamily="50" charset="-127"/>
                <a:ea typeface="Arial Unicode MS" pitchFamily="50" charset="-127"/>
                <a:cs typeface="Arial Unicode MS" pitchFamily="50" charset="-127"/>
              </a:endParaRPr>
            </a:p>
          </p:txBody>
        </p:sp>
      </p:grpSp>
      <p:pic>
        <p:nvPicPr>
          <p:cNvPr id="1036" name="Picture 12" descr="BitTorrent에 대한 이미지 검색결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0871" y="5372992"/>
            <a:ext cx="1159421" cy="11594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관련 이미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7775" y="4014033"/>
            <a:ext cx="2112565" cy="14061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ropbox logo에 대한 이미지 검색결과"/>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2963" y="4091409"/>
            <a:ext cx="982368" cy="12514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관련 이미지"/>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2833" y="5549932"/>
            <a:ext cx="1368152" cy="10167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관련 이미지"/>
          <p:cNvPicPr>
            <a:picLocks noChangeAspect="1" noChangeArrowheads="1"/>
          </p:cNvPicPr>
          <p:nvPr/>
        </p:nvPicPr>
        <p:blipFill rotWithShape="1">
          <a:blip r:embed="rId10">
            <a:extLst>
              <a:ext uri="{28A0092B-C50C-407E-A947-70E740481C1C}">
                <a14:useLocalDpi xmlns:a14="http://schemas.microsoft.com/office/drawing/2010/main" val="0"/>
              </a:ext>
            </a:extLst>
          </a:blip>
          <a:srcRect l="17897" t="15638" r="17003" b="15063"/>
          <a:stretch/>
        </p:blipFill>
        <p:spPr bwMode="auto">
          <a:xfrm>
            <a:off x="6202963" y="5549932"/>
            <a:ext cx="1095588" cy="1166271"/>
          </a:xfrm>
          <a:prstGeom prst="rect">
            <a:avLst/>
          </a:prstGeom>
          <a:noFill/>
          <a:extLst>
            <a:ext uri="{909E8E84-426E-40DD-AFC4-6F175D3DCCD1}">
              <a14:hiddenFill xmlns:a14="http://schemas.microsoft.com/office/drawing/2010/main">
                <a:solidFill>
                  <a:srgbClr val="FFFFFF"/>
                </a:solidFill>
              </a14:hiddenFill>
            </a:ext>
          </a:extLst>
        </p:spPr>
      </p:pic>
      <p:pic>
        <p:nvPicPr>
          <p:cNvPr id="27" name="그림 26"/>
          <p:cNvPicPr>
            <a:picLocks noChangeAspect="1"/>
          </p:cNvPicPr>
          <p:nvPr/>
        </p:nvPicPr>
        <p:blipFill rotWithShape="1">
          <a:blip r:embed="rId11" cstate="print">
            <a:extLst>
              <a:ext uri="{28A0092B-C50C-407E-A947-70E740481C1C}">
                <a14:useLocalDpi xmlns:a14="http://schemas.microsoft.com/office/drawing/2010/main" val="0"/>
              </a:ext>
            </a:extLst>
          </a:blip>
          <a:srcRect l="19761" r="19760"/>
          <a:stretch/>
        </p:blipFill>
        <p:spPr>
          <a:xfrm>
            <a:off x="9456343" y="4615349"/>
            <a:ext cx="1105688" cy="982665"/>
          </a:xfrm>
          <a:prstGeom prst="rect">
            <a:avLst/>
          </a:prstGeom>
        </p:spPr>
      </p:pic>
      <p:pic>
        <p:nvPicPr>
          <p:cNvPr id="28" name="Picture 8" descr="microsoft azure에 대한 이미지 검색결과"/>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7270"/>
          <a:stretch/>
        </p:blipFill>
        <p:spPr bwMode="auto">
          <a:xfrm>
            <a:off x="7926322" y="5629693"/>
            <a:ext cx="2352024" cy="7919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ws에 대한 이미지 검색결과"/>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8228" y="4340845"/>
            <a:ext cx="1537518" cy="57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6462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err="1"/>
              <a:t>BitTorrent</a:t>
            </a:r>
            <a:endParaRPr lang="ko-KR" altLang="en-US" dirty="0"/>
          </a:p>
        </p:txBody>
      </p:sp>
      <p:sp>
        <p:nvSpPr>
          <p:cNvPr id="3" name="내용 개체 틀 2"/>
          <p:cNvSpPr>
            <a:spLocks noGrp="1"/>
          </p:cNvSpPr>
          <p:nvPr>
            <p:ph idx="1"/>
          </p:nvPr>
        </p:nvSpPr>
        <p:spPr/>
        <p:txBody>
          <a:bodyPr/>
          <a:lstStyle/>
          <a:p>
            <a:r>
              <a:rPr lang="en-US" altLang="ko-KR" dirty="0"/>
              <a:t>A communication protocol for peer-to-peer file sharing</a:t>
            </a:r>
            <a:endParaRPr lang="ko-KR" altLang="en-US" dirty="0"/>
          </a:p>
        </p:txBody>
      </p:sp>
      <p:pic>
        <p:nvPicPr>
          <p:cNvPr id="4"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9675" y="2204864"/>
            <a:ext cx="780930" cy="780930"/>
          </a:xfrm>
          <a:prstGeom prst="rect">
            <a:avLst/>
          </a:prstGeom>
          <a:noFill/>
        </p:spPr>
      </p:pic>
      <p:pic>
        <p:nvPicPr>
          <p:cNvPr id="5"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0824" y="4931280"/>
            <a:ext cx="780930" cy="780930"/>
          </a:xfrm>
          <a:prstGeom prst="rect">
            <a:avLst/>
          </a:prstGeom>
          <a:noFill/>
        </p:spPr>
      </p:pic>
      <p:pic>
        <p:nvPicPr>
          <p:cNvPr id="6"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6574" y="4936604"/>
            <a:ext cx="780930" cy="780930"/>
          </a:xfrm>
          <a:prstGeom prst="rect">
            <a:avLst/>
          </a:prstGeom>
          <a:noFill/>
        </p:spPr>
      </p:pic>
      <p:pic>
        <p:nvPicPr>
          <p:cNvPr id="7" name="Picture 2" descr="user에 대한 이미지 검색결과"/>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2776" y="4936604"/>
            <a:ext cx="780930" cy="780930"/>
          </a:xfrm>
          <a:prstGeom prst="rect">
            <a:avLst/>
          </a:prstGeom>
          <a:noFill/>
        </p:spPr>
      </p:pic>
      <p:sp>
        <p:nvSpPr>
          <p:cNvPr id="10" name="모서리가 둥근 직사각형 9"/>
          <p:cNvSpPr/>
          <p:nvPr/>
        </p:nvSpPr>
        <p:spPr>
          <a:xfrm>
            <a:off x="1510828" y="2291440"/>
            <a:ext cx="1220192" cy="79208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Torrent File of A</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11" name="직사각형 10"/>
          <p:cNvSpPr/>
          <p:nvPr/>
        </p:nvSpPr>
        <p:spPr>
          <a:xfrm>
            <a:off x="5334005" y="3172663"/>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Client</a:t>
            </a:r>
            <a:endParaRPr lang="ko-KR" altLang="en-US" dirty="0">
              <a:latin typeface="Arial Unicode MS" pitchFamily="50" charset="-127"/>
              <a:ea typeface="Arial Unicode MS" pitchFamily="50" charset="-127"/>
              <a:cs typeface="Arial Unicode MS" pitchFamily="50" charset="-127"/>
            </a:endParaRPr>
          </a:p>
        </p:txBody>
      </p:sp>
      <p:sp>
        <p:nvSpPr>
          <p:cNvPr id="12" name="직사각형 11"/>
          <p:cNvSpPr/>
          <p:nvPr/>
        </p:nvSpPr>
        <p:spPr>
          <a:xfrm>
            <a:off x="5180115" y="5840520"/>
            <a:ext cx="1082349" cy="646331"/>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Peer 2</a:t>
            </a:r>
          </a:p>
          <a:p>
            <a:pPr algn="ctr"/>
            <a:r>
              <a:rPr lang="en-US" altLang="ko-KR" dirty="0">
                <a:latin typeface="Arial Unicode MS" pitchFamily="50" charset="-127"/>
                <a:ea typeface="Arial Unicode MS" pitchFamily="50" charset="-127"/>
                <a:cs typeface="Arial Unicode MS" pitchFamily="50" charset="-127"/>
              </a:rPr>
              <a:t>(Seeder)</a:t>
            </a:r>
          </a:p>
        </p:txBody>
      </p:sp>
      <p:sp>
        <p:nvSpPr>
          <p:cNvPr id="13" name="직사각형 12"/>
          <p:cNvSpPr/>
          <p:nvPr/>
        </p:nvSpPr>
        <p:spPr>
          <a:xfrm>
            <a:off x="8860981" y="5808493"/>
            <a:ext cx="1172117" cy="646331"/>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Peer 3</a:t>
            </a:r>
          </a:p>
          <a:p>
            <a:pPr algn="ctr"/>
            <a:r>
              <a:rPr lang="en-US" altLang="ko-KR" dirty="0">
                <a:latin typeface="Arial Unicode MS" pitchFamily="50" charset="-127"/>
                <a:ea typeface="Arial Unicode MS" pitchFamily="50" charset="-127"/>
                <a:cs typeface="Arial Unicode MS" pitchFamily="50" charset="-127"/>
              </a:rPr>
              <a:t>(</a:t>
            </a:r>
            <a:r>
              <a:rPr lang="en-US" altLang="ko-KR" dirty="0" err="1">
                <a:latin typeface="Arial Unicode MS" pitchFamily="50" charset="-127"/>
                <a:ea typeface="Arial Unicode MS" pitchFamily="50" charset="-127"/>
                <a:cs typeface="Arial Unicode MS" pitchFamily="50" charset="-127"/>
              </a:rPr>
              <a:t>Leecher</a:t>
            </a:r>
            <a:r>
              <a:rPr lang="en-US" altLang="ko-KR" dirty="0">
                <a:latin typeface="Arial Unicode MS" pitchFamily="50" charset="-127"/>
                <a:ea typeface="Arial Unicode MS" pitchFamily="50" charset="-127"/>
                <a:cs typeface="Arial Unicode MS" pitchFamily="50" charset="-127"/>
              </a:rPr>
              <a:t>)</a:t>
            </a:r>
          </a:p>
        </p:txBody>
      </p:sp>
      <p:sp>
        <p:nvSpPr>
          <p:cNvPr id="14" name="직사각형 13"/>
          <p:cNvSpPr/>
          <p:nvPr/>
        </p:nvSpPr>
        <p:spPr>
          <a:xfrm>
            <a:off x="1487184" y="5807005"/>
            <a:ext cx="1172116" cy="646331"/>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Peer 1</a:t>
            </a:r>
          </a:p>
          <a:p>
            <a:pPr algn="ctr"/>
            <a:r>
              <a:rPr lang="en-US" altLang="ko-KR" dirty="0">
                <a:latin typeface="Arial Unicode MS" pitchFamily="50" charset="-127"/>
                <a:ea typeface="Arial Unicode MS" pitchFamily="50" charset="-127"/>
                <a:cs typeface="Arial Unicode MS" pitchFamily="50" charset="-127"/>
              </a:rPr>
              <a:t>(</a:t>
            </a:r>
            <a:r>
              <a:rPr lang="en-US" altLang="ko-KR" dirty="0" err="1">
                <a:latin typeface="Arial Unicode MS" pitchFamily="50" charset="-127"/>
                <a:ea typeface="Arial Unicode MS" pitchFamily="50" charset="-127"/>
                <a:cs typeface="Arial Unicode MS" pitchFamily="50" charset="-127"/>
              </a:rPr>
              <a:t>Leecher</a:t>
            </a:r>
            <a:r>
              <a:rPr lang="en-US" altLang="ko-KR" dirty="0">
                <a:latin typeface="Arial Unicode MS" pitchFamily="50" charset="-127"/>
                <a:ea typeface="Arial Unicode MS" pitchFamily="50" charset="-127"/>
                <a:cs typeface="Arial Unicode MS" pitchFamily="50" charset="-127"/>
              </a:rPr>
              <a:t>)</a:t>
            </a:r>
          </a:p>
        </p:txBody>
      </p:sp>
      <p:pic>
        <p:nvPicPr>
          <p:cNvPr id="9218" name="Picture 2" descr="mp4 icon에 대한 이미지 검색결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983" y="1723673"/>
            <a:ext cx="877845" cy="1132557"/>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684619" y="2785213"/>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File A</a:t>
            </a:r>
            <a:endParaRPr lang="ko-KR" altLang="en-US" dirty="0">
              <a:latin typeface="Arial Unicode MS" pitchFamily="50" charset="-127"/>
              <a:ea typeface="Arial Unicode MS" pitchFamily="50" charset="-127"/>
              <a:cs typeface="Arial Unicode MS" pitchFamily="50" charset="-127"/>
            </a:endParaRPr>
          </a:p>
        </p:txBody>
      </p:sp>
      <p:cxnSp>
        <p:nvCxnSpPr>
          <p:cNvPr id="17" name="직선 화살표 연결선 16"/>
          <p:cNvCxnSpPr/>
          <p:nvPr/>
        </p:nvCxnSpPr>
        <p:spPr>
          <a:xfrm>
            <a:off x="2855640" y="2687484"/>
            <a:ext cx="2478365"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21" name="직사각형 20"/>
          <p:cNvSpPr/>
          <p:nvPr/>
        </p:nvSpPr>
        <p:spPr>
          <a:xfrm>
            <a:off x="2952931" y="2379707"/>
            <a:ext cx="2194832"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Download torrent file of A</a:t>
            </a:r>
            <a:endParaRPr lang="ko-KR" altLang="en-US" sz="1400" dirty="0">
              <a:latin typeface="Arial Unicode MS" pitchFamily="50" charset="-127"/>
              <a:ea typeface="Arial Unicode MS" pitchFamily="50" charset="-127"/>
              <a:cs typeface="Arial Unicode MS" pitchFamily="50" charset="-127"/>
            </a:endParaRPr>
          </a:p>
        </p:txBody>
      </p:sp>
      <p:sp>
        <p:nvSpPr>
          <p:cNvPr id="22" name="모서리가 둥근 직사각형 21"/>
          <p:cNvSpPr/>
          <p:nvPr/>
        </p:nvSpPr>
        <p:spPr>
          <a:xfrm>
            <a:off x="6301392" y="1978278"/>
            <a:ext cx="867919" cy="123410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Piece1</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Piece2</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cxnSp>
        <p:nvCxnSpPr>
          <p:cNvPr id="23" name="직선 화살표 연결선 22"/>
          <p:cNvCxnSpPr/>
          <p:nvPr/>
        </p:nvCxnSpPr>
        <p:spPr>
          <a:xfrm>
            <a:off x="7359139" y="2379707"/>
            <a:ext cx="2478365"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24" name="직선 화살표 연결선 23"/>
          <p:cNvCxnSpPr/>
          <p:nvPr/>
        </p:nvCxnSpPr>
        <p:spPr>
          <a:xfrm flipH="1">
            <a:off x="7359139" y="2801450"/>
            <a:ext cx="2478365"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pic>
        <p:nvPicPr>
          <p:cNvPr id="27" name="Picture 2" descr="data base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7423" y="1899228"/>
            <a:ext cx="1392202" cy="1392202"/>
          </a:xfrm>
          <a:prstGeom prst="rect">
            <a:avLst/>
          </a:prstGeom>
          <a:noFill/>
          <a:extLst>
            <a:ext uri="{909E8E84-426E-40DD-AFC4-6F175D3DCCD1}">
              <a14:hiddenFill xmlns:a14="http://schemas.microsoft.com/office/drawing/2010/main">
                <a:solidFill>
                  <a:srgbClr val="FFFFFF"/>
                </a:solidFill>
              </a14:hiddenFill>
            </a:ext>
          </a:extLst>
        </p:spPr>
      </p:pic>
      <p:sp>
        <p:nvSpPr>
          <p:cNvPr id="28" name="직사각형 27"/>
          <p:cNvSpPr/>
          <p:nvPr/>
        </p:nvSpPr>
        <p:spPr>
          <a:xfrm>
            <a:off x="9808161" y="3234412"/>
            <a:ext cx="1710726"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Tracker Server</a:t>
            </a:r>
            <a:endParaRPr lang="ko-KR" altLang="en-US" dirty="0">
              <a:latin typeface="Arial Unicode MS" pitchFamily="50" charset="-127"/>
              <a:ea typeface="Arial Unicode MS" pitchFamily="50" charset="-127"/>
              <a:cs typeface="Arial Unicode MS" pitchFamily="50" charset="-127"/>
            </a:endParaRPr>
          </a:p>
        </p:txBody>
      </p:sp>
      <p:sp>
        <p:nvSpPr>
          <p:cNvPr id="29" name="직사각형 28"/>
          <p:cNvSpPr/>
          <p:nvPr/>
        </p:nvSpPr>
        <p:spPr>
          <a:xfrm>
            <a:off x="7843649" y="2060712"/>
            <a:ext cx="1449436"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Hash value of A</a:t>
            </a:r>
            <a:endParaRPr lang="ko-KR" altLang="en-US" sz="1400" dirty="0">
              <a:latin typeface="Arial Unicode MS" pitchFamily="50" charset="-127"/>
              <a:ea typeface="Arial Unicode MS" pitchFamily="50" charset="-127"/>
              <a:cs typeface="Arial Unicode MS" pitchFamily="50" charset="-127"/>
            </a:endParaRPr>
          </a:p>
        </p:txBody>
      </p:sp>
      <p:sp>
        <p:nvSpPr>
          <p:cNvPr id="30" name="직사각형 29"/>
          <p:cNvSpPr/>
          <p:nvPr/>
        </p:nvSpPr>
        <p:spPr>
          <a:xfrm>
            <a:off x="8136800" y="2477436"/>
            <a:ext cx="891591"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Peer List</a:t>
            </a:r>
            <a:endParaRPr lang="ko-KR" altLang="en-US" sz="1400" dirty="0">
              <a:latin typeface="Arial Unicode MS" pitchFamily="50" charset="-127"/>
              <a:ea typeface="Arial Unicode MS" pitchFamily="50" charset="-127"/>
              <a:cs typeface="Arial Unicode MS" pitchFamily="50" charset="-127"/>
            </a:endParaRPr>
          </a:p>
        </p:txBody>
      </p:sp>
      <p:cxnSp>
        <p:nvCxnSpPr>
          <p:cNvPr id="31" name="직선 화살표 연결선 30"/>
          <p:cNvCxnSpPr>
            <a:endCxn id="11" idx="2"/>
          </p:cNvCxnSpPr>
          <p:nvPr/>
        </p:nvCxnSpPr>
        <p:spPr>
          <a:xfrm flipV="1">
            <a:off x="5721291" y="3541995"/>
            <a:ext cx="0" cy="1260975"/>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37" name="직선 화살표 연결선 36"/>
          <p:cNvCxnSpPr/>
          <p:nvPr/>
        </p:nvCxnSpPr>
        <p:spPr>
          <a:xfrm>
            <a:off x="6081459" y="3592489"/>
            <a:ext cx="3211626" cy="1222067"/>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40" name="직선 화살표 연결선 39"/>
          <p:cNvCxnSpPr/>
          <p:nvPr/>
        </p:nvCxnSpPr>
        <p:spPr>
          <a:xfrm flipV="1">
            <a:off x="2207568" y="3597158"/>
            <a:ext cx="3123256" cy="1205812"/>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44" name="직사각형 43"/>
          <p:cNvSpPr/>
          <p:nvPr/>
        </p:nvSpPr>
        <p:spPr>
          <a:xfrm rot="1248118">
            <a:off x="7168624" y="3910255"/>
            <a:ext cx="1350050"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Upload Piece1</a:t>
            </a:r>
            <a:endParaRPr lang="ko-KR" altLang="en-US" sz="1400" dirty="0">
              <a:latin typeface="Arial Unicode MS" pitchFamily="50" charset="-127"/>
              <a:ea typeface="Arial Unicode MS" pitchFamily="50" charset="-127"/>
              <a:cs typeface="Arial Unicode MS" pitchFamily="50" charset="-127"/>
            </a:endParaRPr>
          </a:p>
        </p:txBody>
      </p:sp>
      <p:sp>
        <p:nvSpPr>
          <p:cNvPr id="46" name="직사각형 45"/>
          <p:cNvSpPr/>
          <p:nvPr/>
        </p:nvSpPr>
        <p:spPr>
          <a:xfrm rot="20335347">
            <a:off x="2807801" y="3958925"/>
            <a:ext cx="1579278"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Download Piece1</a:t>
            </a:r>
            <a:endParaRPr lang="ko-KR" altLang="en-US" sz="1400" dirty="0">
              <a:latin typeface="Arial Unicode MS" pitchFamily="50" charset="-127"/>
              <a:ea typeface="Arial Unicode MS" pitchFamily="50" charset="-127"/>
              <a:cs typeface="Arial Unicode MS" pitchFamily="50" charset="-127"/>
            </a:endParaRPr>
          </a:p>
        </p:txBody>
      </p:sp>
      <p:sp>
        <p:nvSpPr>
          <p:cNvPr id="47" name="직사각형 46"/>
          <p:cNvSpPr/>
          <p:nvPr/>
        </p:nvSpPr>
        <p:spPr>
          <a:xfrm>
            <a:off x="4138832" y="4448632"/>
            <a:ext cx="1579278"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Download Piece2</a:t>
            </a:r>
            <a:endParaRPr lang="ko-KR" altLang="en-US" sz="1400" dirty="0">
              <a:latin typeface="Arial Unicode MS" pitchFamily="50" charset="-127"/>
              <a:ea typeface="Arial Unicode MS" pitchFamily="50" charset="-127"/>
              <a:cs typeface="Arial Unicode MS" pitchFamily="50" charset="-127"/>
            </a:endParaRPr>
          </a:p>
        </p:txBody>
      </p:sp>
      <p:sp>
        <p:nvSpPr>
          <p:cNvPr id="48" name="모서리가 둥근 직사각형 47"/>
          <p:cNvSpPr/>
          <p:nvPr/>
        </p:nvSpPr>
        <p:spPr>
          <a:xfrm>
            <a:off x="6343127" y="4748238"/>
            <a:ext cx="867919" cy="123410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Piece1</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Piece2</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Piece3</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Piece4</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sp>
        <p:nvSpPr>
          <p:cNvPr id="49" name="모서리가 둥근 직사각형 48"/>
          <p:cNvSpPr/>
          <p:nvPr/>
        </p:nvSpPr>
        <p:spPr>
          <a:xfrm>
            <a:off x="2688218" y="4748238"/>
            <a:ext cx="867919" cy="123410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Piece1</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Piece3</a:t>
            </a:r>
          </a:p>
          <a:p>
            <a:pPr algn="ctr"/>
            <a:r>
              <a:rPr lang="en-US" altLang="ko-KR" sz="1400" dirty="0">
                <a:solidFill>
                  <a:schemeClr val="tx1"/>
                </a:solidFill>
                <a:latin typeface="Arial Unicode MS" pitchFamily="50" charset="-127"/>
                <a:ea typeface="Arial Unicode MS" pitchFamily="50" charset="-127"/>
                <a:cs typeface="Arial Unicode MS" pitchFamily="50" charset="-127"/>
              </a:rPr>
              <a:t>Piece5</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sp>
        <p:nvSpPr>
          <p:cNvPr id="50" name="모서리가 둥근 직사각형 49"/>
          <p:cNvSpPr/>
          <p:nvPr/>
        </p:nvSpPr>
        <p:spPr>
          <a:xfrm>
            <a:off x="10049559" y="4748238"/>
            <a:ext cx="867919" cy="123410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Piece1</a:t>
            </a:r>
          </a:p>
        </p:txBody>
      </p:sp>
      <p:sp>
        <p:nvSpPr>
          <p:cNvPr id="51" name="직사각형 50"/>
          <p:cNvSpPr/>
          <p:nvPr/>
        </p:nvSpPr>
        <p:spPr>
          <a:xfrm>
            <a:off x="6344624" y="1694692"/>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File A</a:t>
            </a:r>
            <a:endParaRPr lang="ko-KR" altLang="en-US" dirty="0">
              <a:latin typeface="Arial Unicode MS" pitchFamily="50" charset="-127"/>
              <a:ea typeface="Arial Unicode MS" pitchFamily="50" charset="-127"/>
              <a:cs typeface="Arial Unicode MS" pitchFamily="50" charset="-127"/>
            </a:endParaRPr>
          </a:p>
        </p:txBody>
      </p:sp>
      <p:sp>
        <p:nvSpPr>
          <p:cNvPr id="52" name="직사각형 51"/>
          <p:cNvSpPr/>
          <p:nvPr/>
        </p:nvSpPr>
        <p:spPr>
          <a:xfrm>
            <a:off x="2746639" y="4470390"/>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File A</a:t>
            </a:r>
            <a:endParaRPr lang="ko-KR" altLang="en-US" dirty="0">
              <a:latin typeface="Arial Unicode MS" pitchFamily="50" charset="-127"/>
              <a:ea typeface="Arial Unicode MS" pitchFamily="50" charset="-127"/>
              <a:cs typeface="Arial Unicode MS" pitchFamily="50" charset="-127"/>
            </a:endParaRPr>
          </a:p>
        </p:txBody>
      </p:sp>
      <p:sp>
        <p:nvSpPr>
          <p:cNvPr id="53" name="직사각형 52"/>
          <p:cNvSpPr/>
          <p:nvPr/>
        </p:nvSpPr>
        <p:spPr>
          <a:xfrm>
            <a:off x="6401500" y="4433638"/>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File A</a:t>
            </a:r>
            <a:endParaRPr lang="ko-KR" altLang="en-US" dirty="0">
              <a:latin typeface="Arial Unicode MS" pitchFamily="50" charset="-127"/>
              <a:ea typeface="Arial Unicode MS" pitchFamily="50" charset="-127"/>
              <a:cs typeface="Arial Unicode MS" pitchFamily="50" charset="-127"/>
            </a:endParaRPr>
          </a:p>
        </p:txBody>
      </p:sp>
      <p:sp>
        <p:nvSpPr>
          <p:cNvPr id="54" name="직사각형 53"/>
          <p:cNvSpPr/>
          <p:nvPr/>
        </p:nvSpPr>
        <p:spPr>
          <a:xfrm>
            <a:off x="10096232" y="4447729"/>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File A</a:t>
            </a:r>
            <a:endParaRPr lang="ko-KR" altLang="en-US" dirty="0">
              <a:latin typeface="Arial Unicode MS" pitchFamily="50" charset="-127"/>
              <a:ea typeface="Arial Unicode MS" pitchFamily="50" charset="-127"/>
              <a:cs typeface="Arial Unicode MS" pitchFamily="50" charset="-127"/>
            </a:endParaRPr>
          </a:p>
        </p:txBody>
      </p:sp>
      <p:sp>
        <p:nvSpPr>
          <p:cNvPr id="45" name="직사각형 44"/>
          <p:cNvSpPr/>
          <p:nvPr/>
        </p:nvSpPr>
        <p:spPr>
          <a:xfrm>
            <a:off x="-77231" y="6738895"/>
            <a:ext cx="3796967" cy="169277"/>
          </a:xfrm>
          <a:prstGeom prst="rect">
            <a:avLst/>
          </a:prstGeom>
        </p:spPr>
        <p:txBody>
          <a:bodyPr wrap="square">
            <a:spAutoFit/>
          </a:bodyPr>
          <a:lstStyle/>
          <a:p>
            <a:r>
              <a:rPr lang="en-US" altLang="ko-KR" sz="500" dirty="0"/>
              <a:t>Source: https://m.blog.naver.com/PostView.nhn?blogId=manhdh&amp;logNo=220038243469&amp;proxyReferer=https%3A%2F%2F</a:t>
            </a:r>
            <a:endParaRPr lang="ko-KR" altLang="en-US" sz="500" dirty="0"/>
          </a:p>
        </p:txBody>
      </p:sp>
    </p:spTree>
    <p:extLst>
      <p:ext uri="{BB962C8B-B14F-4D97-AF65-F5344CB8AC3E}">
        <p14:creationId xmlns:p14="http://schemas.microsoft.com/office/powerpoint/2010/main" val="243558602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dirty="0"/>
              <a:t>One place for all your stuff, wherever you are.</a:t>
            </a:r>
            <a:endParaRPr lang="ko-KR" altLang="en-US" dirty="0"/>
          </a:p>
        </p:txBody>
      </p:sp>
      <p:sp>
        <p:nvSpPr>
          <p:cNvPr id="3" name="제목 2"/>
          <p:cNvSpPr>
            <a:spLocks noGrp="1"/>
          </p:cNvSpPr>
          <p:nvPr>
            <p:ph type="title"/>
          </p:nvPr>
        </p:nvSpPr>
        <p:spPr/>
        <p:txBody>
          <a:bodyPr/>
          <a:lstStyle/>
          <a:p>
            <a:r>
              <a:rPr lang="en-US" altLang="ko-KR" dirty="0"/>
              <a:t>Dropbox</a:t>
            </a:r>
            <a:endParaRPr lang="ko-KR" altLang="en-US" dirty="0"/>
          </a:p>
        </p:txBody>
      </p:sp>
      <p:pic>
        <p:nvPicPr>
          <p:cNvPr id="1028" name="Picture 4" descr="dropbox에 대한 이미지 검색결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04864"/>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ser에 대한 이미지 검색결과"/>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3087" y="4941168"/>
            <a:ext cx="780930" cy="780930"/>
          </a:xfrm>
          <a:prstGeom prst="rect">
            <a:avLst/>
          </a:prstGeom>
          <a:noFill/>
        </p:spPr>
      </p:pic>
      <p:sp>
        <p:nvSpPr>
          <p:cNvPr id="7" name="직사각형 6"/>
          <p:cNvSpPr/>
          <p:nvPr/>
        </p:nvSpPr>
        <p:spPr>
          <a:xfrm>
            <a:off x="1658101" y="5744402"/>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Client</a:t>
            </a:r>
            <a:endParaRPr lang="ko-KR" altLang="en-US" dirty="0">
              <a:latin typeface="Arial Unicode MS" pitchFamily="50" charset="-127"/>
              <a:ea typeface="Arial Unicode MS" pitchFamily="50" charset="-127"/>
              <a:cs typeface="Arial Unicode MS" pitchFamily="50" charset="-127"/>
            </a:endParaRPr>
          </a:p>
        </p:txBody>
      </p:sp>
      <p:cxnSp>
        <p:nvCxnSpPr>
          <p:cNvPr id="9" name="직선 화살표 연결선 8"/>
          <p:cNvCxnSpPr/>
          <p:nvPr/>
        </p:nvCxnSpPr>
        <p:spPr>
          <a:xfrm flipV="1">
            <a:off x="1991544" y="3356992"/>
            <a:ext cx="0" cy="144016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12" name="직선 화살표 연결선 11"/>
          <p:cNvCxnSpPr/>
          <p:nvPr/>
        </p:nvCxnSpPr>
        <p:spPr>
          <a:xfrm>
            <a:off x="2135560" y="3356992"/>
            <a:ext cx="0" cy="144016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pic>
        <p:nvPicPr>
          <p:cNvPr id="1030" name="Picture 6" descr="dollar icon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3002" y="3905403"/>
            <a:ext cx="304527" cy="3045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관련 이미지"/>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6762" y="3825470"/>
            <a:ext cx="434510" cy="434510"/>
          </a:xfrm>
          <a:prstGeom prst="rect">
            <a:avLst/>
          </a:prstGeom>
          <a:noFill/>
          <a:extLst>
            <a:ext uri="{909E8E84-426E-40DD-AFC4-6F175D3DCCD1}">
              <a14:hiddenFill xmlns:a14="http://schemas.microsoft.com/office/drawing/2010/main">
                <a:solidFill>
                  <a:srgbClr val="FFFFFF"/>
                </a:solidFill>
              </a14:hiddenFill>
            </a:ext>
          </a:extLst>
        </p:spPr>
      </p:pic>
      <p:sp>
        <p:nvSpPr>
          <p:cNvPr id="23" name="직사각형 22"/>
          <p:cNvSpPr/>
          <p:nvPr/>
        </p:nvSpPr>
        <p:spPr>
          <a:xfrm>
            <a:off x="2600316" y="3781115"/>
            <a:ext cx="841898" cy="523220"/>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Storage</a:t>
            </a:r>
          </a:p>
          <a:p>
            <a:pPr algn="ctr"/>
            <a:r>
              <a:rPr lang="en-US" altLang="ko-KR" sz="1400" dirty="0">
                <a:latin typeface="Arial Unicode MS" pitchFamily="50" charset="-127"/>
                <a:ea typeface="Arial Unicode MS" pitchFamily="50" charset="-127"/>
                <a:cs typeface="Arial Unicode MS" pitchFamily="50" charset="-127"/>
              </a:rPr>
              <a:t>(GB,TB)</a:t>
            </a:r>
            <a:endParaRPr lang="ko-KR" altLang="en-US" sz="1400" dirty="0">
              <a:latin typeface="Arial Unicode MS" pitchFamily="50" charset="-127"/>
              <a:ea typeface="Arial Unicode MS" pitchFamily="50" charset="-127"/>
              <a:cs typeface="Arial Unicode MS" pitchFamily="50" charset="-127"/>
            </a:endParaRPr>
          </a:p>
        </p:txBody>
      </p:sp>
      <p:sp>
        <p:nvSpPr>
          <p:cNvPr id="24" name="직사각형 23"/>
          <p:cNvSpPr/>
          <p:nvPr/>
        </p:nvSpPr>
        <p:spPr>
          <a:xfrm>
            <a:off x="779013" y="3888836"/>
            <a:ext cx="771366"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Charge</a:t>
            </a:r>
            <a:endParaRPr lang="ko-KR" altLang="en-US" sz="1400" dirty="0">
              <a:latin typeface="Arial Unicode MS" pitchFamily="50" charset="-127"/>
              <a:ea typeface="Arial Unicode MS" pitchFamily="50" charset="-127"/>
              <a:cs typeface="Arial Unicode MS" pitchFamily="50" charset="-127"/>
            </a:endParaRPr>
          </a:p>
        </p:txBody>
      </p:sp>
      <p:sp>
        <p:nvSpPr>
          <p:cNvPr id="21" name="모서리가 둥근 직사각형 20"/>
          <p:cNvSpPr/>
          <p:nvPr/>
        </p:nvSpPr>
        <p:spPr>
          <a:xfrm>
            <a:off x="4337370" y="2600480"/>
            <a:ext cx="1712212" cy="792088"/>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Basic</a:t>
            </a:r>
          </a:p>
          <a:p>
            <a:pPr algn="ctr"/>
            <a:r>
              <a:rPr lang="en-US" altLang="ko-KR" sz="1000" dirty="0">
                <a:solidFill>
                  <a:schemeClr val="tx1"/>
                </a:solidFill>
                <a:latin typeface="Arial Unicode MS" pitchFamily="50" charset="-127"/>
                <a:ea typeface="Arial Unicode MS" pitchFamily="50" charset="-127"/>
                <a:cs typeface="Arial Unicode MS" pitchFamily="50" charset="-127"/>
              </a:rPr>
              <a:t>Free</a:t>
            </a:r>
            <a:endParaRPr lang="ko-KR" altLang="en-US" sz="1000" dirty="0">
              <a:solidFill>
                <a:schemeClr val="tx1"/>
              </a:solidFill>
              <a:latin typeface="Arial Unicode MS" pitchFamily="50" charset="-127"/>
              <a:ea typeface="Arial Unicode MS" pitchFamily="50" charset="-127"/>
              <a:cs typeface="Arial Unicode MS" pitchFamily="50" charset="-127"/>
            </a:endParaRPr>
          </a:p>
        </p:txBody>
      </p:sp>
      <p:sp>
        <p:nvSpPr>
          <p:cNvPr id="29" name="모서리가 둥근 직사각형 28"/>
          <p:cNvSpPr/>
          <p:nvPr/>
        </p:nvSpPr>
        <p:spPr>
          <a:xfrm>
            <a:off x="4337370" y="3626808"/>
            <a:ext cx="1712212" cy="79208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Plus</a:t>
            </a:r>
          </a:p>
          <a:p>
            <a:pPr algn="ctr"/>
            <a:r>
              <a:rPr lang="en-US" altLang="ko-KR" sz="1000" dirty="0">
                <a:solidFill>
                  <a:schemeClr val="tx1"/>
                </a:solidFill>
                <a:latin typeface="Arial Unicode MS" pitchFamily="50" charset="-127"/>
                <a:ea typeface="Arial Unicode MS" pitchFamily="50" charset="-127"/>
                <a:cs typeface="Arial Unicode MS" pitchFamily="50" charset="-127"/>
              </a:rPr>
              <a:t>$9.99/month</a:t>
            </a:r>
            <a:endParaRPr lang="ko-KR" altLang="en-US" sz="1000" dirty="0">
              <a:solidFill>
                <a:schemeClr val="tx1"/>
              </a:solidFill>
              <a:latin typeface="Arial Unicode MS" pitchFamily="50" charset="-127"/>
              <a:ea typeface="Arial Unicode MS" pitchFamily="50" charset="-127"/>
              <a:cs typeface="Arial Unicode MS" pitchFamily="50" charset="-127"/>
            </a:endParaRPr>
          </a:p>
        </p:txBody>
      </p:sp>
      <p:sp>
        <p:nvSpPr>
          <p:cNvPr id="30" name="모서리가 둥근 직사각형 29"/>
          <p:cNvSpPr/>
          <p:nvPr/>
        </p:nvSpPr>
        <p:spPr>
          <a:xfrm>
            <a:off x="4337370" y="4653136"/>
            <a:ext cx="1712212" cy="79208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Unicode MS" pitchFamily="50" charset="-127"/>
                <a:ea typeface="Arial Unicode MS" pitchFamily="50" charset="-127"/>
                <a:cs typeface="Arial Unicode MS" pitchFamily="50" charset="-127"/>
              </a:rPr>
              <a:t>Professional</a:t>
            </a:r>
          </a:p>
          <a:p>
            <a:pPr algn="ctr"/>
            <a:r>
              <a:rPr lang="en-US" altLang="ko-KR" sz="1000" dirty="0">
                <a:solidFill>
                  <a:schemeClr val="tx1"/>
                </a:solidFill>
                <a:latin typeface="Arial Unicode MS" pitchFamily="50" charset="-127"/>
                <a:ea typeface="Arial Unicode MS" pitchFamily="50" charset="-127"/>
                <a:cs typeface="Arial Unicode MS" pitchFamily="50" charset="-127"/>
              </a:rPr>
              <a:t>$19.99/month</a:t>
            </a:r>
            <a:endParaRPr lang="ko-KR" altLang="en-US" sz="1000" dirty="0">
              <a:solidFill>
                <a:schemeClr val="tx1"/>
              </a:solidFill>
              <a:latin typeface="Arial Unicode MS" pitchFamily="50" charset="-127"/>
              <a:ea typeface="Arial Unicode MS" pitchFamily="50" charset="-127"/>
              <a:cs typeface="Arial Unicode MS" pitchFamily="50" charset="-127"/>
            </a:endParaRPr>
          </a:p>
        </p:txBody>
      </p:sp>
      <p:sp>
        <p:nvSpPr>
          <p:cNvPr id="22" name="타원 21"/>
          <p:cNvSpPr/>
          <p:nvPr/>
        </p:nvSpPr>
        <p:spPr>
          <a:xfrm>
            <a:off x="6077888" y="2600480"/>
            <a:ext cx="792088" cy="79208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2GB</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32" name="타원 31"/>
          <p:cNvSpPr/>
          <p:nvPr/>
        </p:nvSpPr>
        <p:spPr>
          <a:xfrm>
            <a:off x="6077888" y="3626808"/>
            <a:ext cx="792088" cy="79208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1TB</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sp>
        <p:nvSpPr>
          <p:cNvPr id="33" name="타원 32"/>
          <p:cNvSpPr/>
          <p:nvPr/>
        </p:nvSpPr>
        <p:spPr>
          <a:xfrm>
            <a:off x="6077888" y="4653136"/>
            <a:ext cx="792088" cy="79208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a:solidFill>
                  <a:schemeClr val="tx1"/>
                </a:solidFill>
                <a:latin typeface="Arial Unicode MS" pitchFamily="50" charset="-127"/>
                <a:ea typeface="Arial Unicode MS" pitchFamily="50" charset="-127"/>
                <a:cs typeface="Arial Unicode MS" pitchFamily="50" charset="-127"/>
              </a:rPr>
              <a:t>1TB</a:t>
            </a:r>
            <a:endParaRPr lang="ko-KR" altLang="en-US" sz="2000" dirty="0">
              <a:solidFill>
                <a:schemeClr val="tx1"/>
              </a:solidFill>
              <a:latin typeface="Arial Unicode MS" pitchFamily="50" charset="-127"/>
              <a:ea typeface="Arial Unicode MS" pitchFamily="50" charset="-127"/>
              <a:cs typeface="Arial Unicode MS" pitchFamily="50" charset="-127"/>
            </a:endParaRPr>
          </a:p>
        </p:txBody>
      </p:sp>
      <p:grpSp>
        <p:nvGrpSpPr>
          <p:cNvPr id="27" name="그룹 26"/>
          <p:cNvGrpSpPr/>
          <p:nvPr/>
        </p:nvGrpSpPr>
        <p:grpSpPr>
          <a:xfrm>
            <a:off x="6898282" y="4864514"/>
            <a:ext cx="493862" cy="369332"/>
            <a:chOff x="7576792" y="4756502"/>
            <a:chExt cx="493862" cy="369332"/>
          </a:xfrm>
        </p:grpSpPr>
        <p:pic>
          <p:nvPicPr>
            <p:cNvPr id="1036" name="Picture 12" descr="관련 이미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8444" y="4770619"/>
              <a:ext cx="332210" cy="33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576792" y="4756502"/>
              <a:ext cx="262429" cy="369332"/>
            </a:xfrm>
            <a:prstGeom prst="rect">
              <a:avLst/>
            </a:prstGeom>
            <a:noFill/>
          </p:spPr>
          <p:txBody>
            <a:bodyPr wrap="square" rtlCol="0">
              <a:spAutoFit/>
            </a:bodyPr>
            <a:lstStyle/>
            <a:p>
              <a:pPr algn="ctr"/>
              <a:r>
                <a:rPr lang="en-US" altLang="ko-KR" dirty="0"/>
                <a:t>+</a:t>
              </a:r>
              <a:endParaRPr lang="ko-KR" altLang="en-US" dirty="0"/>
            </a:p>
          </p:txBody>
        </p:sp>
      </p:grpSp>
      <p:pic>
        <p:nvPicPr>
          <p:cNvPr id="38" name="그림 37"/>
          <p:cNvPicPr>
            <a:picLocks noChangeAspect="1"/>
          </p:cNvPicPr>
          <p:nvPr/>
        </p:nvPicPr>
        <p:blipFill>
          <a:blip r:embed="rId8">
            <a:duotone>
              <a:schemeClr val="accent1">
                <a:shade val="45000"/>
                <a:satMod val="135000"/>
              </a:schemeClr>
              <a:prstClr val="white"/>
            </a:duotone>
          </a:blip>
          <a:stretch>
            <a:fillRect/>
          </a:stretch>
        </p:blipFill>
        <p:spPr>
          <a:xfrm>
            <a:off x="8821924" y="1464728"/>
            <a:ext cx="2068945" cy="1957184"/>
          </a:xfrm>
          <a:prstGeom prst="rect">
            <a:avLst/>
          </a:prstGeom>
        </p:spPr>
      </p:pic>
      <p:pic>
        <p:nvPicPr>
          <p:cNvPr id="39" name="Picture 20"/>
          <p:cNvPicPr>
            <a:picLocks noChangeAspect="1"/>
          </p:cNvPicPr>
          <p:nvPr/>
        </p:nvPicPr>
        <p:blipFill>
          <a:blip r:embed="rId9"/>
          <a:stretch>
            <a:fillRect/>
          </a:stretch>
        </p:blipFill>
        <p:spPr>
          <a:xfrm>
            <a:off x="8328248" y="4856548"/>
            <a:ext cx="796303" cy="837106"/>
          </a:xfrm>
          <a:prstGeom prst="rect">
            <a:avLst/>
          </a:prstGeom>
          <a:noFill/>
          <a:ln>
            <a:noFill/>
          </a:ln>
        </p:spPr>
      </p:pic>
      <p:pic>
        <p:nvPicPr>
          <p:cNvPr id="40" name="Picture 7"/>
          <p:cNvPicPr>
            <a:picLocks noChangeAspect="1"/>
          </p:cNvPicPr>
          <p:nvPr/>
        </p:nvPicPr>
        <p:blipFill rotWithShape="1">
          <a:blip r:embed="rId10"/>
          <a:srcRect l="25829" t="3743" r="25888" b="5400"/>
          <a:stretch/>
        </p:blipFill>
        <p:spPr>
          <a:xfrm>
            <a:off x="9603767" y="4932798"/>
            <a:ext cx="368020" cy="685428"/>
          </a:xfrm>
          <a:prstGeom prst="rect">
            <a:avLst/>
          </a:prstGeom>
          <a:noFill/>
          <a:ln>
            <a:noFill/>
          </a:ln>
        </p:spPr>
      </p:pic>
      <p:pic>
        <p:nvPicPr>
          <p:cNvPr id="1038" name="Picture 14" descr="관련 이미지"/>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9233" b="18275"/>
          <a:stretch/>
        </p:blipFill>
        <p:spPr bwMode="auto">
          <a:xfrm>
            <a:off x="10380021" y="4806623"/>
            <a:ext cx="1500636" cy="937779"/>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직선 화살표 연결선 30"/>
          <p:cNvCxnSpPr/>
          <p:nvPr/>
        </p:nvCxnSpPr>
        <p:spPr>
          <a:xfrm flipV="1">
            <a:off x="8821924" y="3140968"/>
            <a:ext cx="535711" cy="1656184"/>
          </a:xfrm>
          <a:prstGeom prst="straightConnector1">
            <a:avLst/>
          </a:prstGeom>
          <a:ln w="38100">
            <a:solidFill>
              <a:srgbClr val="597EAA"/>
            </a:solidFill>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47" name="직선 화살표 연결선 46"/>
          <p:cNvCxnSpPr/>
          <p:nvPr/>
        </p:nvCxnSpPr>
        <p:spPr>
          <a:xfrm flipV="1">
            <a:off x="9787777" y="3140968"/>
            <a:ext cx="68619" cy="1656184"/>
          </a:xfrm>
          <a:prstGeom prst="straightConnector1">
            <a:avLst/>
          </a:prstGeom>
          <a:ln w="38100">
            <a:solidFill>
              <a:srgbClr val="597EAA"/>
            </a:solidFill>
            <a:prstDash val="dash"/>
            <a:headEnd type="triangle"/>
            <a:tailEnd type="triangle"/>
          </a:ln>
        </p:spPr>
        <p:style>
          <a:lnRef idx="1">
            <a:schemeClr val="dk1"/>
          </a:lnRef>
          <a:fillRef idx="0">
            <a:schemeClr val="dk1"/>
          </a:fillRef>
          <a:effectRef idx="0">
            <a:schemeClr val="dk1"/>
          </a:effectRef>
          <a:fontRef idx="minor">
            <a:schemeClr val="tx1"/>
          </a:fontRef>
        </p:style>
      </p:cxnSp>
      <p:cxnSp>
        <p:nvCxnSpPr>
          <p:cNvPr id="50" name="직선 화살표 연결선 49"/>
          <p:cNvCxnSpPr/>
          <p:nvPr/>
        </p:nvCxnSpPr>
        <p:spPr>
          <a:xfrm flipH="1" flipV="1">
            <a:off x="10321794" y="3140968"/>
            <a:ext cx="574806" cy="1621532"/>
          </a:xfrm>
          <a:prstGeom prst="straightConnector1">
            <a:avLst/>
          </a:prstGeom>
          <a:ln w="38100">
            <a:solidFill>
              <a:srgbClr val="597EAA"/>
            </a:solidFill>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53" name="직사각형 52"/>
          <p:cNvSpPr/>
          <p:nvPr/>
        </p:nvSpPr>
        <p:spPr>
          <a:xfrm>
            <a:off x="9428233" y="2305858"/>
            <a:ext cx="856325" cy="400110"/>
          </a:xfrm>
          <a:prstGeom prst="rect">
            <a:avLst/>
          </a:prstGeom>
        </p:spPr>
        <p:txBody>
          <a:bodyPr wrap="none">
            <a:spAutoFit/>
          </a:bodyPr>
          <a:lstStyle/>
          <a:p>
            <a:pPr algn="ctr"/>
            <a:r>
              <a:rPr lang="en-US" altLang="ko-KR" sz="2000" dirty="0">
                <a:latin typeface="Arial Unicode MS" pitchFamily="50" charset="-127"/>
                <a:ea typeface="Arial Unicode MS" pitchFamily="50" charset="-127"/>
                <a:cs typeface="Arial Unicode MS" pitchFamily="50" charset="-127"/>
              </a:rPr>
              <a:t>Cloud</a:t>
            </a:r>
            <a:endParaRPr lang="ko-KR" altLang="en-US" sz="200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13729635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내용 개체 틀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42785" y="4010068"/>
            <a:ext cx="1134989" cy="1134989"/>
          </a:xfrm>
        </p:spPr>
      </p:pic>
      <p:sp>
        <p:nvSpPr>
          <p:cNvPr id="3" name="제목 2"/>
          <p:cNvSpPr>
            <a:spLocks noGrp="1"/>
          </p:cNvSpPr>
          <p:nvPr>
            <p:ph type="title"/>
          </p:nvPr>
        </p:nvSpPr>
        <p:spPr/>
        <p:txBody>
          <a:bodyPr/>
          <a:lstStyle/>
          <a:p>
            <a:r>
              <a:rPr lang="en-US" altLang="ko-KR" dirty="0"/>
              <a:t>Cloud Computing Providers</a:t>
            </a:r>
            <a:endParaRPr lang="ko-KR" altLang="en-US" dirty="0"/>
          </a:p>
        </p:txBody>
      </p:sp>
      <p:sp>
        <p:nvSpPr>
          <p:cNvPr id="6" name="직사각형 5"/>
          <p:cNvSpPr/>
          <p:nvPr/>
        </p:nvSpPr>
        <p:spPr>
          <a:xfrm>
            <a:off x="3352866" y="3296142"/>
            <a:ext cx="856325" cy="400110"/>
          </a:xfrm>
          <a:prstGeom prst="rect">
            <a:avLst/>
          </a:prstGeom>
        </p:spPr>
        <p:txBody>
          <a:bodyPr wrap="none">
            <a:spAutoFit/>
          </a:bodyPr>
          <a:lstStyle/>
          <a:p>
            <a:pPr algn="ctr"/>
            <a:r>
              <a:rPr lang="en-US" altLang="ko-KR" sz="2000" dirty="0">
                <a:latin typeface="Arial Unicode MS" pitchFamily="50" charset="-127"/>
                <a:ea typeface="Arial Unicode MS" pitchFamily="50" charset="-127"/>
                <a:cs typeface="Arial Unicode MS" pitchFamily="50" charset="-127"/>
              </a:rPr>
              <a:t>Cloud</a:t>
            </a:r>
            <a:endParaRPr lang="ko-KR" altLang="en-US" sz="2000" dirty="0">
              <a:latin typeface="Arial Unicode MS" pitchFamily="50" charset="-127"/>
              <a:ea typeface="Arial Unicode MS" pitchFamily="50" charset="-127"/>
              <a:cs typeface="Arial Unicode MS" pitchFamily="50" charset="-127"/>
            </a:endParaRPr>
          </a:p>
        </p:txBody>
      </p:sp>
      <p:pic>
        <p:nvPicPr>
          <p:cNvPr id="9" name="Picture 2" descr="user에 대한 이미지 검색결과"/>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0564" y="5671446"/>
            <a:ext cx="780930" cy="780930"/>
          </a:xfrm>
          <a:prstGeom prst="rect">
            <a:avLst/>
          </a:prstGeom>
          <a:noFill/>
        </p:spPr>
      </p:pic>
      <p:pic>
        <p:nvPicPr>
          <p:cNvPr id="1028" name="Picture 4" descr="aws에 대한 이미지 검색결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192" y="2272383"/>
            <a:ext cx="2516973" cy="946382"/>
          </a:xfrm>
          <a:prstGeom prst="rect">
            <a:avLst/>
          </a:prstGeom>
          <a:noFill/>
          <a:extLst>
            <a:ext uri="{909E8E84-426E-40DD-AFC4-6F175D3DCCD1}">
              <a14:hiddenFill xmlns:a14="http://schemas.microsoft.com/office/drawing/2010/main">
                <a:solidFill>
                  <a:srgbClr val="FFFFFF"/>
                </a:solidFill>
              </a14:hiddenFill>
            </a:ext>
          </a:extLst>
        </p:spPr>
      </p:pic>
      <p:pic>
        <p:nvPicPr>
          <p:cNvPr id="12" name="그림 11"/>
          <p:cNvPicPr>
            <a:picLocks noChangeAspect="1"/>
          </p:cNvPicPr>
          <p:nvPr/>
        </p:nvPicPr>
        <p:blipFill rotWithShape="1">
          <a:blip r:embed="rId6" cstate="print">
            <a:extLst>
              <a:ext uri="{28A0092B-C50C-407E-A947-70E740481C1C}">
                <a14:useLocalDpi xmlns:a14="http://schemas.microsoft.com/office/drawing/2010/main" val="0"/>
              </a:ext>
            </a:extLst>
          </a:blip>
          <a:srcRect l="19761" r="19760"/>
          <a:stretch/>
        </p:blipFill>
        <p:spPr>
          <a:xfrm>
            <a:off x="9775693" y="4304906"/>
            <a:ext cx="1769216" cy="1572366"/>
          </a:xfrm>
          <a:prstGeom prst="rect">
            <a:avLst/>
          </a:prstGeom>
        </p:spPr>
      </p:pic>
      <p:pic>
        <p:nvPicPr>
          <p:cNvPr id="1032" name="Picture 8" descr="microsoft azure에 대한 이미지 검색결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120" y="3314609"/>
            <a:ext cx="3036441" cy="1405760"/>
          </a:xfrm>
          <a:prstGeom prst="rect">
            <a:avLst/>
          </a:prstGeom>
          <a:noFill/>
          <a:extLst>
            <a:ext uri="{909E8E84-426E-40DD-AFC4-6F175D3DCCD1}">
              <a14:hiddenFill xmlns:a14="http://schemas.microsoft.com/office/drawing/2010/main">
                <a:solidFill>
                  <a:srgbClr val="FFFFFF"/>
                </a:solidFill>
              </a14:hiddenFill>
            </a:ext>
          </a:extLst>
        </p:spPr>
      </p:pic>
      <p:pic>
        <p:nvPicPr>
          <p:cNvPr id="14" name="그림 13"/>
          <p:cNvPicPr>
            <a:picLocks noChangeAspect="1"/>
          </p:cNvPicPr>
          <p:nvPr/>
        </p:nvPicPr>
        <p:blipFill>
          <a:blip r:embed="rId8">
            <a:duotone>
              <a:schemeClr val="accent1">
                <a:shade val="45000"/>
                <a:satMod val="135000"/>
              </a:schemeClr>
              <a:prstClr val="white"/>
            </a:duotone>
          </a:blip>
          <a:stretch>
            <a:fillRect/>
          </a:stretch>
        </p:blipFill>
        <p:spPr>
          <a:xfrm>
            <a:off x="2542672" y="2221454"/>
            <a:ext cx="2456970" cy="2324248"/>
          </a:xfrm>
          <a:prstGeom prst="rect">
            <a:avLst/>
          </a:prstGeom>
        </p:spPr>
      </p:pic>
      <p:pic>
        <p:nvPicPr>
          <p:cNvPr id="15" name="Picture 7"/>
          <p:cNvPicPr>
            <a:picLocks noChangeAspect="1"/>
          </p:cNvPicPr>
          <p:nvPr/>
        </p:nvPicPr>
        <p:blipFill rotWithShape="1">
          <a:blip r:embed="rId9"/>
          <a:srcRect l="25829" t="3743" r="25888" b="5400"/>
          <a:stretch/>
        </p:blipFill>
        <p:spPr>
          <a:xfrm>
            <a:off x="4938320" y="2182150"/>
            <a:ext cx="368020" cy="685428"/>
          </a:xfrm>
          <a:prstGeom prst="rect">
            <a:avLst/>
          </a:prstGeom>
          <a:noFill/>
          <a:ln>
            <a:noFill/>
          </a:ln>
        </p:spPr>
      </p:pic>
      <p:pic>
        <p:nvPicPr>
          <p:cNvPr id="16" name="Picture 129"/>
          <p:cNvPicPr>
            <a:picLocks noChangeAspect="1"/>
          </p:cNvPicPr>
          <p:nvPr/>
        </p:nvPicPr>
        <p:blipFill>
          <a:blip r:embed="rId10"/>
          <a:stretch>
            <a:fillRect/>
          </a:stretch>
        </p:blipFill>
        <p:spPr>
          <a:xfrm>
            <a:off x="1853929" y="1840485"/>
            <a:ext cx="878745" cy="878745"/>
          </a:xfrm>
          <a:prstGeom prst="rect">
            <a:avLst/>
          </a:prstGeom>
          <a:noFill/>
          <a:ln>
            <a:noFill/>
          </a:ln>
        </p:spPr>
      </p:pic>
      <p:sp>
        <p:nvSpPr>
          <p:cNvPr id="10" name="모서리가 둥근 직사각형 9"/>
          <p:cNvSpPr/>
          <p:nvPr/>
        </p:nvSpPr>
        <p:spPr>
          <a:xfrm>
            <a:off x="3382917" y="1790056"/>
            <a:ext cx="1152128" cy="384539"/>
          </a:xfrm>
          <a:prstGeom prst="roundRect">
            <a:avLst>
              <a:gd name="adj" fmla="val 36079"/>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bg1"/>
                </a:solidFill>
                <a:latin typeface="Arial Unicode MS" pitchFamily="50" charset="-127"/>
                <a:ea typeface="Arial Unicode MS" pitchFamily="50" charset="-127"/>
                <a:cs typeface="Arial Unicode MS" pitchFamily="50" charset="-127"/>
              </a:rPr>
              <a:t>101011</a:t>
            </a:r>
            <a:endParaRPr lang="ko-KR" altLang="en-US" sz="2000" b="1" dirty="0">
              <a:solidFill>
                <a:schemeClr val="bg1"/>
              </a:solidFill>
              <a:latin typeface="Arial Unicode MS" pitchFamily="50" charset="-127"/>
              <a:ea typeface="Arial Unicode MS" pitchFamily="50" charset="-127"/>
              <a:cs typeface="Arial Unicode MS" pitchFamily="50" charset="-127"/>
            </a:endParaRPr>
          </a:p>
        </p:txBody>
      </p:sp>
      <p:pic>
        <p:nvPicPr>
          <p:cNvPr id="1034" name="Picture 10" descr="관련 이미지"/>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53929" y="3696252"/>
            <a:ext cx="789549" cy="789549"/>
          </a:xfrm>
          <a:prstGeom prst="rect">
            <a:avLst/>
          </a:prstGeom>
          <a:noFill/>
          <a:extLst>
            <a:ext uri="{909E8E84-426E-40DD-AFC4-6F175D3DCCD1}">
              <a14:hiddenFill xmlns:a14="http://schemas.microsoft.com/office/drawing/2010/main">
                <a:solidFill>
                  <a:srgbClr val="FFFFFF"/>
                </a:solidFill>
              </a14:hiddenFill>
            </a:ext>
          </a:extLst>
        </p:spPr>
      </p:pic>
      <p:sp>
        <p:nvSpPr>
          <p:cNvPr id="21" name="내용 개체 틀 1"/>
          <p:cNvSpPr txBox="1">
            <a:spLocks/>
          </p:cNvSpPr>
          <p:nvPr/>
        </p:nvSpPr>
        <p:spPr>
          <a:xfrm>
            <a:off x="335360" y="788747"/>
            <a:ext cx="11514667" cy="5616624"/>
          </a:xfrm>
          <a:prstGeom prst="rect">
            <a:avLst/>
          </a:prstGeom>
        </p:spPr>
        <p:txBody>
          <a:bodyPr>
            <a:normAutofit/>
          </a:bodyPr>
          <a:lstStyle>
            <a:lvl1pPr marL="342900" indent="-342900" algn="l" rtl="0" eaLnBrk="0" fontAlgn="base" latinLnBrk="0" hangingPunct="0">
              <a:spcBef>
                <a:spcPct val="20000"/>
              </a:spcBef>
              <a:spcAft>
                <a:spcPct val="0"/>
              </a:spcAft>
              <a:buFont typeface="Wingdings" pitchFamily="2" charset="2"/>
              <a:buChar char="§"/>
              <a:defRPr sz="2800" b="0" kern="1200" baseline="0">
                <a:solidFill>
                  <a:srgbClr val="000099"/>
                </a:solidFill>
                <a:latin typeface="Arial" pitchFamily="34" charset="0"/>
                <a:ea typeface="HY헤드라인M" panose="02030600000101010101" pitchFamily="18" charset="-127"/>
                <a:cs typeface="Arial" pitchFamily="34" charset="0"/>
              </a:defRPr>
            </a:lvl1pPr>
            <a:lvl2pPr marL="742950" indent="-285750" algn="l" rtl="0" eaLnBrk="0" fontAlgn="base" latinLnBrk="0" hangingPunct="0">
              <a:spcBef>
                <a:spcPct val="20000"/>
              </a:spcBef>
              <a:spcAft>
                <a:spcPct val="0"/>
              </a:spcAft>
              <a:buFont typeface="Arial" pitchFamily="34" charset="0"/>
              <a:buChar char="•"/>
              <a:defRPr sz="2400" b="0" kern="1200" baseline="0">
                <a:solidFill>
                  <a:schemeClr val="tx1"/>
                </a:solidFill>
                <a:latin typeface="Arial" pitchFamily="34" charset="0"/>
                <a:ea typeface="HY헤드라인M" panose="02030600000101010101" pitchFamily="18" charset="-127"/>
                <a:cs typeface="Arial" pitchFamily="34" charset="0"/>
              </a:defRPr>
            </a:lvl2pPr>
            <a:lvl3pPr marL="1143000" indent="-228600" algn="l" rtl="0" eaLnBrk="0" fontAlgn="base" latinLnBrk="0" hangingPunct="0">
              <a:spcBef>
                <a:spcPct val="20000"/>
              </a:spcBef>
              <a:spcAft>
                <a:spcPct val="0"/>
              </a:spcAft>
              <a:buFont typeface="Arial" pitchFamily="34" charset="0"/>
              <a:buChar char="−"/>
              <a:defRPr sz="2000" b="0" kern="1200" baseline="0">
                <a:solidFill>
                  <a:schemeClr val="tx1"/>
                </a:solidFill>
                <a:latin typeface="Arial" pitchFamily="34" charset="0"/>
                <a:ea typeface="HY헤드라인M" panose="02030600000101010101" pitchFamily="18" charset="-127"/>
                <a:cs typeface="Arial" pitchFamily="34" charset="0"/>
              </a:defRPr>
            </a:lvl3pPr>
            <a:lvl4pPr marL="1600200" indent="-228600" algn="l" rtl="0" eaLnBrk="0" fontAlgn="base" latinLnBrk="0" hangingPunct="0">
              <a:spcBef>
                <a:spcPct val="20000"/>
              </a:spcBef>
              <a:spcAft>
                <a:spcPct val="0"/>
              </a:spcAft>
              <a:buFont typeface="Arial" charset="0"/>
              <a:buChar char="–"/>
              <a:defRPr sz="1800" b="0" kern="1200" baseline="0">
                <a:solidFill>
                  <a:schemeClr val="tx1"/>
                </a:solidFill>
                <a:latin typeface="Arial" pitchFamily="34" charset="0"/>
                <a:ea typeface="HY헤드라인M" panose="02030600000101010101" pitchFamily="18" charset="-127"/>
                <a:cs typeface="Arial" pitchFamily="34" charset="0"/>
              </a:defRPr>
            </a:lvl4pPr>
            <a:lvl5pPr marL="2057400" indent="-228600" algn="l" rtl="0" eaLnBrk="0" fontAlgn="base" latinLnBrk="0" hangingPunct="0">
              <a:spcBef>
                <a:spcPct val="20000"/>
              </a:spcBef>
              <a:spcAft>
                <a:spcPct val="0"/>
              </a:spcAft>
              <a:buFont typeface="Arial" charset="0"/>
              <a:buChar char="»"/>
              <a:defRPr sz="1600" b="0" kern="1200" baseline="0">
                <a:solidFill>
                  <a:schemeClr val="tx1"/>
                </a:solidFill>
                <a:latin typeface="Arial" pitchFamily="34" charset="0"/>
                <a:ea typeface="HY헤드라인M" panose="02030600000101010101" pitchFamily="18" charset="-127"/>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The delivery of computing services over the Internet</a:t>
            </a:r>
            <a:endParaRPr lang="ko-KR" altLang="en-US" dirty="0"/>
          </a:p>
        </p:txBody>
      </p:sp>
      <p:sp>
        <p:nvSpPr>
          <p:cNvPr id="24" name="자유형 23"/>
          <p:cNvSpPr/>
          <p:nvPr/>
        </p:nvSpPr>
        <p:spPr>
          <a:xfrm rot="9757485">
            <a:off x="2508846" y="3946088"/>
            <a:ext cx="894337" cy="338598"/>
          </a:xfrm>
          <a:custGeom>
            <a:avLst/>
            <a:gdLst>
              <a:gd name="connsiteX0" fmla="*/ 0 w 1979629"/>
              <a:gd name="connsiteY0" fmla="*/ 560913 h 560913"/>
              <a:gd name="connsiteX1" fmla="*/ 952107 w 1979629"/>
              <a:gd name="connsiteY1" fmla="*/ 4731 h 560913"/>
              <a:gd name="connsiteX2" fmla="*/ 1979629 w 1979629"/>
              <a:gd name="connsiteY2" fmla="*/ 278109 h 560913"/>
            </a:gdLst>
            <a:ahLst/>
            <a:cxnLst>
              <a:cxn ang="0">
                <a:pos x="connsiteX0" y="connsiteY0"/>
              </a:cxn>
              <a:cxn ang="0">
                <a:pos x="connsiteX1" y="connsiteY1"/>
              </a:cxn>
              <a:cxn ang="0">
                <a:pos x="connsiteX2" y="connsiteY2"/>
              </a:cxn>
            </a:cxnLst>
            <a:rect l="l" t="t" r="r" b="b"/>
            <a:pathLst>
              <a:path w="1979629" h="560913">
                <a:moveTo>
                  <a:pt x="0" y="560913"/>
                </a:moveTo>
                <a:cubicBezTo>
                  <a:pt x="311084" y="306389"/>
                  <a:pt x="622169" y="51865"/>
                  <a:pt x="952107" y="4731"/>
                </a:cubicBezTo>
                <a:cubicBezTo>
                  <a:pt x="1282045" y="-42403"/>
                  <a:pt x="1979629" y="278109"/>
                  <a:pt x="1979629" y="278109"/>
                </a:cubicBezTo>
              </a:path>
            </a:pathLst>
          </a:custGeom>
          <a:noFill/>
          <a:ln w="38100">
            <a:solidFill>
              <a:schemeClr val="tx1"/>
            </a:solidFill>
            <a:prstDash val="sysDot"/>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자유형 28"/>
          <p:cNvSpPr/>
          <p:nvPr/>
        </p:nvSpPr>
        <p:spPr>
          <a:xfrm rot="13366151">
            <a:off x="2214684" y="3090555"/>
            <a:ext cx="825973" cy="260731"/>
          </a:xfrm>
          <a:custGeom>
            <a:avLst/>
            <a:gdLst>
              <a:gd name="connsiteX0" fmla="*/ 0 w 1979629"/>
              <a:gd name="connsiteY0" fmla="*/ 560913 h 560913"/>
              <a:gd name="connsiteX1" fmla="*/ 952107 w 1979629"/>
              <a:gd name="connsiteY1" fmla="*/ 4731 h 560913"/>
              <a:gd name="connsiteX2" fmla="*/ 1979629 w 1979629"/>
              <a:gd name="connsiteY2" fmla="*/ 278109 h 560913"/>
            </a:gdLst>
            <a:ahLst/>
            <a:cxnLst>
              <a:cxn ang="0">
                <a:pos x="connsiteX0" y="connsiteY0"/>
              </a:cxn>
              <a:cxn ang="0">
                <a:pos x="connsiteX1" y="connsiteY1"/>
              </a:cxn>
              <a:cxn ang="0">
                <a:pos x="connsiteX2" y="connsiteY2"/>
              </a:cxn>
            </a:cxnLst>
            <a:rect l="l" t="t" r="r" b="b"/>
            <a:pathLst>
              <a:path w="1979629" h="560913">
                <a:moveTo>
                  <a:pt x="0" y="560913"/>
                </a:moveTo>
                <a:cubicBezTo>
                  <a:pt x="311084" y="306389"/>
                  <a:pt x="622169" y="51865"/>
                  <a:pt x="952107" y="4731"/>
                </a:cubicBezTo>
                <a:cubicBezTo>
                  <a:pt x="1282045" y="-42403"/>
                  <a:pt x="1979629" y="278109"/>
                  <a:pt x="1979629" y="278109"/>
                </a:cubicBezTo>
              </a:path>
            </a:pathLst>
          </a:custGeom>
          <a:noFill/>
          <a:ln w="38100">
            <a:solidFill>
              <a:schemeClr val="tx1"/>
            </a:solidFill>
            <a:prstDash val="sysDot"/>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29"/>
          <p:cNvSpPr/>
          <p:nvPr/>
        </p:nvSpPr>
        <p:spPr>
          <a:xfrm rot="15859887" flipV="1">
            <a:off x="3675854" y="2689655"/>
            <a:ext cx="667300" cy="201932"/>
          </a:xfrm>
          <a:custGeom>
            <a:avLst/>
            <a:gdLst>
              <a:gd name="connsiteX0" fmla="*/ 0 w 1979629"/>
              <a:gd name="connsiteY0" fmla="*/ 560913 h 560913"/>
              <a:gd name="connsiteX1" fmla="*/ 952107 w 1979629"/>
              <a:gd name="connsiteY1" fmla="*/ 4731 h 560913"/>
              <a:gd name="connsiteX2" fmla="*/ 1979629 w 1979629"/>
              <a:gd name="connsiteY2" fmla="*/ 278109 h 560913"/>
            </a:gdLst>
            <a:ahLst/>
            <a:cxnLst>
              <a:cxn ang="0">
                <a:pos x="connsiteX0" y="connsiteY0"/>
              </a:cxn>
              <a:cxn ang="0">
                <a:pos x="connsiteX1" y="connsiteY1"/>
              </a:cxn>
              <a:cxn ang="0">
                <a:pos x="connsiteX2" y="connsiteY2"/>
              </a:cxn>
            </a:cxnLst>
            <a:rect l="l" t="t" r="r" b="b"/>
            <a:pathLst>
              <a:path w="1979629" h="560913">
                <a:moveTo>
                  <a:pt x="0" y="560913"/>
                </a:moveTo>
                <a:cubicBezTo>
                  <a:pt x="311084" y="306389"/>
                  <a:pt x="622169" y="51865"/>
                  <a:pt x="952107" y="4731"/>
                </a:cubicBezTo>
                <a:cubicBezTo>
                  <a:pt x="1282045" y="-42403"/>
                  <a:pt x="1979629" y="278109"/>
                  <a:pt x="1979629" y="278109"/>
                </a:cubicBezTo>
              </a:path>
            </a:pathLst>
          </a:custGeom>
          <a:noFill/>
          <a:ln w="38100">
            <a:solidFill>
              <a:schemeClr val="tx1"/>
            </a:solidFill>
            <a:prstDash val="sysDot"/>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자유형 30"/>
          <p:cNvSpPr/>
          <p:nvPr/>
        </p:nvSpPr>
        <p:spPr>
          <a:xfrm rot="18941361" flipV="1">
            <a:off x="4471410" y="3288927"/>
            <a:ext cx="667300" cy="201932"/>
          </a:xfrm>
          <a:custGeom>
            <a:avLst/>
            <a:gdLst>
              <a:gd name="connsiteX0" fmla="*/ 0 w 1979629"/>
              <a:gd name="connsiteY0" fmla="*/ 560913 h 560913"/>
              <a:gd name="connsiteX1" fmla="*/ 952107 w 1979629"/>
              <a:gd name="connsiteY1" fmla="*/ 4731 h 560913"/>
              <a:gd name="connsiteX2" fmla="*/ 1979629 w 1979629"/>
              <a:gd name="connsiteY2" fmla="*/ 278109 h 560913"/>
            </a:gdLst>
            <a:ahLst/>
            <a:cxnLst>
              <a:cxn ang="0">
                <a:pos x="connsiteX0" y="connsiteY0"/>
              </a:cxn>
              <a:cxn ang="0">
                <a:pos x="connsiteX1" y="connsiteY1"/>
              </a:cxn>
              <a:cxn ang="0">
                <a:pos x="connsiteX2" y="connsiteY2"/>
              </a:cxn>
            </a:cxnLst>
            <a:rect l="l" t="t" r="r" b="b"/>
            <a:pathLst>
              <a:path w="1979629" h="560913">
                <a:moveTo>
                  <a:pt x="0" y="560913"/>
                </a:moveTo>
                <a:cubicBezTo>
                  <a:pt x="311084" y="306389"/>
                  <a:pt x="622169" y="51865"/>
                  <a:pt x="952107" y="4731"/>
                </a:cubicBezTo>
                <a:cubicBezTo>
                  <a:pt x="1282045" y="-42403"/>
                  <a:pt x="1979629" y="278109"/>
                  <a:pt x="1979629" y="278109"/>
                </a:cubicBezTo>
              </a:path>
            </a:pathLst>
          </a:custGeom>
          <a:noFill/>
          <a:ln w="38100">
            <a:solidFill>
              <a:schemeClr val="tx1"/>
            </a:solidFill>
            <a:prstDash val="sysDot"/>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31"/>
          <p:cNvSpPr/>
          <p:nvPr/>
        </p:nvSpPr>
        <p:spPr>
          <a:xfrm rot="2099549" flipV="1">
            <a:off x="4179366" y="4079688"/>
            <a:ext cx="667300" cy="263955"/>
          </a:xfrm>
          <a:custGeom>
            <a:avLst/>
            <a:gdLst>
              <a:gd name="connsiteX0" fmla="*/ 0 w 1979629"/>
              <a:gd name="connsiteY0" fmla="*/ 560913 h 560913"/>
              <a:gd name="connsiteX1" fmla="*/ 952107 w 1979629"/>
              <a:gd name="connsiteY1" fmla="*/ 4731 h 560913"/>
              <a:gd name="connsiteX2" fmla="*/ 1979629 w 1979629"/>
              <a:gd name="connsiteY2" fmla="*/ 278109 h 560913"/>
            </a:gdLst>
            <a:ahLst/>
            <a:cxnLst>
              <a:cxn ang="0">
                <a:pos x="connsiteX0" y="connsiteY0"/>
              </a:cxn>
              <a:cxn ang="0">
                <a:pos x="connsiteX1" y="connsiteY1"/>
              </a:cxn>
              <a:cxn ang="0">
                <a:pos x="connsiteX2" y="connsiteY2"/>
              </a:cxn>
            </a:cxnLst>
            <a:rect l="l" t="t" r="r" b="b"/>
            <a:pathLst>
              <a:path w="1979629" h="560913">
                <a:moveTo>
                  <a:pt x="0" y="560913"/>
                </a:moveTo>
                <a:cubicBezTo>
                  <a:pt x="311084" y="306389"/>
                  <a:pt x="622169" y="51865"/>
                  <a:pt x="952107" y="4731"/>
                </a:cubicBezTo>
                <a:cubicBezTo>
                  <a:pt x="1282045" y="-42403"/>
                  <a:pt x="1979629" y="278109"/>
                  <a:pt x="1979629" y="278109"/>
                </a:cubicBezTo>
              </a:path>
            </a:pathLst>
          </a:custGeom>
          <a:noFill/>
          <a:ln w="38100">
            <a:solidFill>
              <a:schemeClr val="tx1"/>
            </a:solidFill>
            <a:prstDash val="sysDot"/>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p:cNvSpPr/>
          <p:nvPr/>
        </p:nvSpPr>
        <p:spPr>
          <a:xfrm>
            <a:off x="1773251" y="4419733"/>
            <a:ext cx="950901"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Database</a:t>
            </a:r>
            <a:endParaRPr lang="ko-KR" altLang="en-US" sz="1400" dirty="0">
              <a:latin typeface="Arial Unicode MS" pitchFamily="50" charset="-127"/>
              <a:ea typeface="Arial Unicode MS" pitchFamily="50" charset="-127"/>
              <a:cs typeface="Arial Unicode MS" pitchFamily="50" charset="-127"/>
            </a:endParaRPr>
          </a:p>
        </p:txBody>
      </p:sp>
      <p:sp>
        <p:nvSpPr>
          <p:cNvPr id="35" name="직사각형 34"/>
          <p:cNvSpPr/>
          <p:nvPr/>
        </p:nvSpPr>
        <p:spPr>
          <a:xfrm>
            <a:off x="4979631" y="5007413"/>
            <a:ext cx="712054"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Server</a:t>
            </a:r>
            <a:endParaRPr lang="ko-KR" altLang="en-US" sz="1400" dirty="0">
              <a:latin typeface="Arial Unicode MS" pitchFamily="50" charset="-127"/>
              <a:ea typeface="Arial Unicode MS" pitchFamily="50" charset="-127"/>
              <a:cs typeface="Arial Unicode MS" pitchFamily="50" charset="-127"/>
            </a:endParaRPr>
          </a:p>
        </p:txBody>
      </p:sp>
      <p:sp>
        <p:nvSpPr>
          <p:cNvPr id="36" name="직사각형 35"/>
          <p:cNvSpPr/>
          <p:nvPr/>
        </p:nvSpPr>
        <p:spPr>
          <a:xfrm>
            <a:off x="4758311" y="2867578"/>
            <a:ext cx="712054"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Mobile</a:t>
            </a:r>
            <a:endParaRPr lang="ko-KR" altLang="en-US" sz="1400" dirty="0">
              <a:latin typeface="Arial Unicode MS" pitchFamily="50" charset="-127"/>
              <a:ea typeface="Arial Unicode MS" pitchFamily="50" charset="-127"/>
              <a:cs typeface="Arial Unicode MS" pitchFamily="50" charset="-127"/>
            </a:endParaRPr>
          </a:p>
        </p:txBody>
      </p:sp>
      <p:sp>
        <p:nvSpPr>
          <p:cNvPr id="37" name="직사각형 36"/>
          <p:cNvSpPr/>
          <p:nvPr/>
        </p:nvSpPr>
        <p:spPr>
          <a:xfrm>
            <a:off x="3652647" y="2154989"/>
            <a:ext cx="612668"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Code</a:t>
            </a:r>
            <a:endParaRPr lang="ko-KR" altLang="en-US" sz="1400" dirty="0">
              <a:latin typeface="Arial Unicode MS" pitchFamily="50" charset="-127"/>
              <a:ea typeface="Arial Unicode MS" pitchFamily="50" charset="-127"/>
              <a:cs typeface="Arial Unicode MS" pitchFamily="50" charset="-127"/>
            </a:endParaRPr>
          </a:p>
        </p:txBody>
      </p:sp>
      <p:sp>
        <p:nvSpPr>
          <p:cNvPr id="38" name="직사각형 37"/>
          <p:cNvSpPr/>
          <p:nvPr/>
        </p:nvSpPr>
        <p:spPr>
          <a:xfrm>
            <a:off x="2075949" y="2661263"/>
            <a:ext cx="434734"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PC</a:t>
            </a:r>
            <a:endParaRPr lang="ko-KR" altLang="en-US" sz="1400" dirty="0">
              <a:latin typeface="Arial Unicode MS" pitchFamily="50" charset="-127"/>
              <a:ea typeface="Arial Unicode MS" pitchFamily="50" charset="-127"/>
              <a:cs typeface="Arial Unicode MS" pitchFamily="50" charset="-127"/>
            </a:endParaRPr>
          </a:p>
        </p:txBody>
      </p:sp>
      <p:sp>
        <p:nvSpPr>
          <p:cNvPr id="39" name="직사각형 38"/>
          <p:cNvSpPr/>
          <p:nvPr/>
        </p:nvSpPr>
        <p:spPr>
          <a:xfrm>
            <a:off x="3402015" y="6462210"/>
            <a:ext cx="774571" cy="369332"/>
          </a:xfrm>
          <a:prstGeom prst="rect">
            <a:avLst/>
          </a:prstGeom>
        </p:spPr>
        <p:txBody>
          <a:bodyPr wrap="none">
            <a:spAutoFit/>
          </a:bodyPr>
          <a:lstStyle/>
          <a:p>
            <a:pPr algn="ctr"/>
            <a:r>
              <a:rPr lang="en-US" altLang="ko-KR" dirty="0">
                <a:latin typeface="Arial Unicode MS" pitchFamily="50" charset="-127"/>
                <a:ea typeface="Arial Unicode MS" pitchFamily="50" charset="-127"/>
                <a:cs typeface="Arial Unicode MS" pitchFamily="50" charset="-127"/>
              </a:rPr>
              <a:t>Client</a:t>
            </a:r>
            <a:endParaRPr lang="ko-KR" altLang="en-US" dirty="0">
              <a:latin typeface="Arial Unicode MS" pitchFamily="50" charset="-127"/>
              <a:ea typeface="Arial Unicode MS" pitchFamily="50" charset="-127"/>
              <a:cs typeface="Arial Unicode MS" pitchFamily="50" charset="-127"/>
            </a:endParaRPr>
          </a:p>
        </p:txBody>
      </p:sp>
      <p:cxnSp>
        <p:nvCxnSpPr>
          <p:cNvPr id="40" name="직선 화살표 연결선 39"/>
          <p:cNvCxnSpPr/>
          <p:nvPr/>
        </p:nvCxnSpPr>
        <p:spPr>
          <a:xfrm flipV="1">
            <a:off x="3704209" y="4149080"/>
            <a:ext cx="0" cy="1334458"/>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cxnSp>
        <p:nvCxnSpPr>
          <p:cNvPr id="41" name="직선 화살표 연결선 40"/>
          <p:cNvCxnSpPr/>
          <p:nvPr/>
        </p:nvCxnSpPr>
        <p:spPr>
          <a:xfrm>
            <a:off x="3848225" y="4182774"/>
            <a:ext cx="0" cy="1334458"/>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pic>
        <p:nvPicPr>
          <p:cNvPr id="47" name="Picture 6" descr="dollar icon에 대한 이미지 검색결과"/>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0602" y="4609866"/>
            <a:ext cx="304527" cy="304527"/>
          </a:xfrm>
          <a:prstGeom prst="rect">
            <a:avLst/>
          </a:prstGeom>
          <a:noFill/>
          <a:extLst>
            <a:ext uri="{909E8E84-426E-40DD-AFC4-6F175D3DCCD1}">
              <a14:hiddenFill xmlns:a14="http://schemas.microsoft.com/office/drawing/2010/main">
                <a:solidFill>
                  <a:srgbClr val="FFFFFF"/>
                </a:solidFill>
              </a14:hiddenFill>
            </a:ext>
          </a:extLst>
        </p:spPr>
      </p:pic>
      <p:sp>
        <p:nvSpPr>
          <p:cNvPr id="48" name="직사각형 47"/>
          <p:cNvSpPr/>
          <p:nvPr/>
        </p:nvSpPr>
        <p:spPr>
          <a:xfrm>
            <a:off x="2958436" y="4891409"/>
            <a:ext cx="771366"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Charge</a:t>
            </a:r>
            <a:endParaRPr lang="ko-KR" altLang="en-US" sz="1400" dirty="0">
              <a:latin typeface="Arial Unicode MS" pitchFamily="50" charset="-127"/>
              <a:ea typeface="Arial Unicode MS" pitchFamily="50" charset="-127"/>
              <a:cs typeface="Arial Unicode MS" pitchFamily="50" charset="-127"/>
            </a:endParaRPr>
          </a:p>
        </p:txBody>
      </p:sp>
      <p:sp>
        <p:nvSpPr>
          <p:cNvPr id="49" name="직사각형 48"/>
          <p:cNvSpPr/>
          <p:nvPr/>
        </p:nvSpPr>
        <p:spPr>
          <a:xfrm>
            <a:off x="3808216" y="4760220"/>
            <a:ext cx="782587" cy="307777"/>
          </a:xfrm>
          <a:prstGeom prst="rect">
            <a:avLst/>
          </a:prstGeom>
        </p:spPr>
        <p:txBody>
          <a:bodyPr wrap="none">
            <a:spAutoFit/>
          </a:bodyPr>
          <a:lstStyle/>
          <a:p>
            <a:pPr algn="ctr"/>
            <a:r>
              <a:rPr lang="en-US" altLang="ko-KR" sz="1400" dirty="0">
                <a:latin typeface="Arial Unicode MS" pitchFamily="50" charset="-127"/>
                <a:ea typeface="Arial Unicode MS" pitchFamily="50" charset="-127"/>
                <a:cs typeface="Arial Unicode MS" pitchFamily="50" charset="-127"/>
              </a:rPr>
              <a:t>Service</a:t>
            </a:r>
          </a:p>
        </p:txBody>
      </p:sp>
    </p:spTree>
    <p:extLst>
      <p:ext uri="{BB962C8B-B14F-4D97-AF65-F5344CB8AC3E}">
        <p14:creationId xmlns:p14="http://schemas.microsoft.com/office/powerpoint/2010/main" val="7889225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ctrTitle"/>
          </p:nvPr>
        </p:nvSpPr>
        <p:spPr/>
        <p:txBody>
          <a:bodyPr/>
          <a:lstStyle/>
          <a:p>
            <a:pPr algn="ctr"/>
            <a:r>
              <a:rPr lang="en-US" altLang="ko-KR" dirty="0">
                <a:latin typeface="Arial" pitchFamily="34" charset="0"/>
                <a:cs typeface="Arial" pitchFamily="34" charset="0"/>
              </a:rPr>
              <a:t>Related</a:t>
            </a:r>
            <a:r>
              <a:rPr lang="ko-KR" altLang="en-US" dirty="0">
                <a:latin typeface="Arial" pitchFamily="34" charset="0"/>
                <a:cs typeface="Arial" pitchFamily="34" charset="0"/>
              </a:rPr>
              <a:t> </a:t>
            </a:r>
            <a:r>
              <a:rPr lang="en-US" altLang="ko-KR" dirty="0">
                <a:latin typeface="Arial" pitchFamily="34" charset="0"/>
                <a:cs typeface="Arial" pitchFamily="34" charset="0"/>
              </a:rPr>
              <a:t>Work</a:t>
            </a:r>
            <a:endParaRPr lang="ko-KR" altLang="en-US" dirty="0">
              <a:latin typeface="Arial" pitchFamily="34" charset="0"/>
              <a:cs typeface="Arial" pitchFamily="34" charset="0"/>
            </a:endParaRPr>
          </a:p>
        </p:txBody>
      </p:sp>
      <p:sp>
        <p:nvSpPr>
          <p:cNvPr id="5" name="부제목 4"/>
          <p:cNvSpPr>
            <a:spLocks noGrp="1"/>
          </p:cNvSpPr>
          <p:nvPr>
            <p:ph type="subTitle" idx="1"/>
          </p:nvPr>
        </p:nvSpPr>
        <p:spPr/>
        <p:txBody>
          <a:bodyPr/>
          <a:lstStyle/>
          <a:p>
            <a:endParaRPr lang="ko-KR" altLang="en-US" dirty="0"/>
          </a:p>
        </p:txBody>
      </p:sp>
    </p:spTree>
    <p:extLst>
      <p:ext uri="{BB962C8B-B14F-4D97-AF65-F5344CB8AC3E}">
        <p14:creationId xmlns:p14="http://schemas.microsoft.com/office/powerpoint/2010/main" val="2361634084"/>
      </p:ext>
    </p:extLst>
  </p:cSld>
  <p:clrMapOvr>
    <a:masterClrMapping/>
  </p:clrMapOvr>
  <mc:AlternateContent xmlns:mc="http://schemas.openxmlformats.org/markup-compatibility/2006" xmlns:p14="http://schemas.microsoft.com/office/powerpoint/2010/main">
    <mc:Choice Requires="p14">
      <p:transition spd="slow" p14:dur="2000" advTm="9736"/>
    </mc:Choice>
    <mc:Fallback xmlns="">
      <p:transition spd="slow" advTm="973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err="1"/>
              <a:t>GridCoin</a:t>
            </a:r>
            <a:endParaRPr lang="ko-KR" altLang="en-US" dirty="0"/>
          </a:p>
        </p:txBody>
      </p:sp>
      <p:sp>
        <p:nvSpPr>
          <p:cNvPr id="3" name="내용 개체 틀 2"/>
          <p:cNvSpPr>
            <a:spLocks noGrp="1"/>
          </p:cNvSpPr>
          <p:nvPr>
            <p:ph idx="1"/>
          </p:nvPr>
        </p:nvSpPr>
        <p:spPr/>
        <p:txBody>
          <a:bodyPr>
            <a:normAutofit/>
          </a:bodyPr>
          <a:lstStyle/>
          <a:p>
            <a:r>
              <a:rPr lang="en-US" altLang="ko-KR" dirty="0"/>
              <a:t>Combine the processing power of all individual users</a:t>
            </a:r>
          </a:p>
          <a:p>
            <a:pPr lvl="1"/>
            <a:r>
              <a:rPr lang="en-US" altLang="ko-KR" dirty="0"/>
              <a:t>For the purposes of </a:t>
            </a:r>
            <a:r>
              <a:rPr lang="en-US" altLang="ko-KR" dirty="0">
                <a:solidFill>
                  <a:srgbClr val="FF0000"/>
                </a:solidFill>
              </a:rPr>
              <a:t>scientific research</a:t>
            </a:r>
          </a:p>
          <a:p>
            <a:pPr lvl="2"/>
            <a:r>
              <a:rPr lang="en-US" altLang="ko-KR" dirty="0"/>
              <a:t>Alien radio signals, DNA sequencing, Weather prediction model, etc.</a:t>
            </a:r>
          </a:p>
          <a:p>
            <a:pPr lvl="1"/>
            <a:r>
              <a:rPr lang="en-US" altLang="ko-KR" dirty="0"/>
              <a:t>Reward volunteer computing performed </a:t>
            </a:r>
            <a:r>
              <a:rPr lang="en-US" altLang="ko-KR" dirty="0">
                <a:solidFill>
                  <a:srgbClr val="FF0000"/>
                </a:solidFill>
              </a:rPr>
              <a:t>upon the BOINC platform</a:t>
            </a:r>
          </a:p>
          <a:p>
            <a:pPr lvl="2"/>
            <a:r>
              <a:rPr lang="en-US" altLang="ko-KR" dirty="0"/>
              <a:t>Berkeley Open Infrastructure for Network Computing</a:t>
            </a:r>
          </a:p>
          <a:p>
            <a:endParaRPr lang="en-US" altLang="ko-KR" dirty="0"/>
          </a:p>
          <a:p>
            <a:r>
              <a:rPr lang="en-US" altLang="ko-KR" dirty="0" err="1"/>
              <a:t>GridCoin</a:t>
            </a:r>
            <a:r>
              <a:rPr lang="en-US" altLang="ko-KR" dirty="0"/>
              <a:t>(GRC)</a:t>
            </a:r>
          </a:p>
          <a:p>
            <a:pPr lvl="1"/>
            <a:r>
              <a:rPr lang="en-US" altLang="ko-KR" dirty="0"/>
              <a:t>The coin miners(researchers) can be compensated for participating in BOINC</a:t>
            </a:r>
          </a:p>
          <a:p>
            <a:pPr lvl="1"/>
            <a:r>
              <a:rPr lang="en-US" altLang="ko-KR" dirty="0"/>
              <a:t>Launched</a:t>
            </a:r>
            <a:r>
              <a:rPr lang="ko-KR" altLang="en-US" dirty="0"/>
              <a:t> </a:t>
            </a:r>
            <a:r>
              <a:rPr lang="en-US" altLang="ko-KR" dirty="0"/>
              <a:t>on October 16, 2013</a:t>
            </a:r>
          </a:p>
          <a:p>
            <a:pPr lvl="1"/>
            <a:r>
              <a:rPr lang="en-US" altLang="ko-KR" dirty="0"/>
              <a:t>Market Cap: $26 million </a:t>
            </a:r>
            <a:r>
              <a:rPr lang="en-US" altLang="ko-KR" sz="1200" dirty="0"/>
              <a:t>(</a:t>
            </a:r>
            <a:r>
              <a:rPr lang="ko-KR" altLang="en-US" sz="1200" dirty="0"/>
              <a:t>약 </a:t>
            </a:r>
            <a:r>
              <a:rPr lang="en-US" altLang="ko-KR" sz="1200" dirty="0"/>
              <a:t>292 </a:t>
            </a:r>
            <a:r>
              <a:rPr lang="ko-KR" altLang="en-US" sz="1200" dirty="0"/>
              <a:t>억원</a:t>
            </a:r>
            <a:r>
              <a:rPr lang="en-US" altLang="ko-KR" sz="1200" dirty="0"/>
              <a:t>)</a:t>
            </a:r>
          </a:p>
          <a:p>
            <a:pPr lvl="1"/>
            <a:r>
              <a:rPr lang="en-US" altLang="ko-KR" dirty="0"/>
              <a:t>1 GRC = $0.06843 </a:t>
            </a:r>
            <a:r>
              <a:rPr lang="en-US" altLang="ko-KR" sz="1100" dirty="0"/>
              <a:t>(</a:t>
            </a:r>
            <a:r>
              <a:rPr lang="ko-KR" altLang="en-US" sz="1100" dirty="0"/>
              <a:t>약 </a:t>
            </a:r>
            <a:r>
              <a:rPr lang="en-US" altLang="ko-KR" sz="1100" dirty="0"/>
              <a:t>75</a:t>
            </a:r>
            <a:r>
              <a:rPr lang="ko-KR" altLang="en-US" sz="1100" dirty="0"/>
              <a:t>원</a:t>
            </a:r>
            <a:r>
              <a:rPr lang="en-US" altLang="ko-KR" sz="1100" dirty="0"/>
              <a:t>) </a:t>
            </a:r>
            <a:endParaRPr lang="ko-KR" altLang="en-US" dirty="0"/>
          </a:p>
          <a:p>
            <a:pPr lvl="1"/>
            <a:endParaRPr lang="en-US" altLang="ko-KR" dirty="0"/>
          </a:p>
          <a:p>
            <a:endParaRPr lang="ko-KR" altLang="en-US" dirty="0"/>
          </a:p>
        </p:txBody>
      </p:sp>
      <p:pic>
        <p:nvPicPr>
          <p:cNvPr id="1030" name="Picture 6" descr="관련 이미지">
            <a:extLst>
              <a:ext uri="{FF2B5EF4-FFF2-40B4-BE49-F238E27FC236}">
                <a16:creationId xmlns:a16="http://schemas.microsoft.com/office/drawing/2014/main" xmlns="" id="{FE7E79F5-4332-43A2-BA3F-2A25D3EF51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4192" y="4653136"/>
            <a:ext cx="3334541" cy="165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09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2728"/>
            <a:ext cx="12192000" cy="623416"/>
          </a:xfrm>
          <a:prstGeom prst="rect">
            <a:avLst/>
          </a:prstGeom>
        </p:spPr>
        <p:txBody>
          <a:bodyPr/>
          <a:lstStyle/>
          <a:p>
            <a:r>
              <a:rPr lang="en-US" altLang="ko-KR" dirty="0"/>
              <a:t>Golem</a:t>
            </a:r>
            <a:endParaRPr lang="ko-KR" altLang="en-US" dirty="0"/>
          </a:p>
        </p:txBody>
      </p:sp>
      <p:sp>
        <p:nvSpPr>
          <p:cNvPr id="3" name="내용 개체 틀 2"/>
          <p:cNvSpPr>
            <a:spLocks noGrp="1"/>
          </p:cNvSpPr>
          <p:nvPr>
            <p:ph idx="1"/>
          </p:nvPr>
        </p:nvSpPr>
        <p:spPr/>
        <p:txBody>
          <a:bodyPr/>
          <a:lstStyle/>
          <a:p>
            <a:r>
              <a:rPr lang="en-US" altLang="ko-KR" dirty="0"/>
              <a:t>Decentralized supercomputer</a:t>
            </a:r>
          </a:p>
          <a:p>
            <a:pPr lvl="1"/>
            <a:r>
              <a:rPr lang="en-US" altLang="ko-KR" dirty="0"/>
              <a:t>An open-sourced project, creating a global market for computing power</a:t>
            </a:r>
          </a:p>
          <a:p>
            <a:pPr lvl="1"/>
            <a:r>
              <a:rPr lang="en-US" altLang="ko-KR" dirty="0"/>
              <a:t>Connects computers in a peer-to-peer network</a:t>
            </a:r>
          </a:p>
          <a:p>
            <a:pPr lvl="1"/>
            <a:r>
              <a:rPr lang="en-US" altLang="ko-KR" dirty="0"/>
              <a:t>Enables anyone to rent resources of other users’ machines</a:t>
            </a:r>
          </a:p>
          <a:p>
            <a:pPr lvl="1"/>
            <a:r>
              <a:rPr lang="en-US" altLang="ko-KR" dirty="0"/>
              <a:t>It is focused on </a:t>
            </a:r>
            <a:r>
              <a:rPr lang="en-US" altLang="ko-KR" dirty="0">
                <a:solidFill>
                  <a:srgbClr val="FF0000"/>
                </a:solidFill>
              </a:rPr>
              <a:t>CGI</a:t>
            </a:r>
            <a:r>
              <a:rPr lang="ko-KR" altLang="en-US" dirty="0">
                <a:solidFill>
                  <a:srgbClr val="FF0000"/>
                </a:solidFill>
              </a:rPr>
              <a:t> </a:t>
            </a:r>
            <a:r>
              <a:rPr lang="en-US" altLang="ko-KR" dirty="0">
                <a:solidFill>
                  <a:srgbClr val="FF0000"/>
                </a:solidFill>
              </a:rPr>
              <a:t>rendering</a:t>
            </a:r>
          </a:p>
          <a:p>
            <a:endParaRPr lang="en-US" altLang="ko-KR" dirty="0"/>
          </a:p>
          <a:p>
            <a:r>
              <a:rPr lang="en-US" altLang="ko-KR" dirty="0"/>
              <a:t>Golem Network Token (GNT)</a:t>
            </a:r>
          </a:p>
          <a:p>
            <a:pPr lvl="1"/>
            <a:r>
              <a:rPr lang="en-US" altLang="ko-KR" dirty="0"/>
              <a:t>The resource provider can be compensated for their computing resources</a:t>
            </a:r>
          </a:p>
          <a:p>
            <a:pPr lvl="1"/>
            <a:r>
              <a:rPr lang="en-US" altLang="ko-KR" dirty="0"/>
              <a:t>ICO</a:t>
            </a:r>
            <a:r>
              <a:rPr lang="ko-KR" altLang="en-US" dirty="0"/>
              <a:t> </a:t>
            </a:r>
            <a:r>
              <a:rPr lang="en-US" altLang="ko-KR" dirty="0"/>
              <a:t>on April 18, 2017</a:t>
            </a:r>
          </a:p>
          <a:p>
            <a:pPr lvl="1"/>
            <a:r>
              <a:rPr lang="en-US" altLang="ko-KR" dirty="0"/>
              <a:t>Market Cap: $250 million </a:t>
            </a:r>
            <a:r>
              <a:rPr lang="en-US" altLang="ko-KR" sz="1200" dirty="0">
                <a:latin typeface="+mn-lt"/>
              </a:rPr>
              <a:t>(</a:t>
            </a:r>
            <a:r>
              <a:rPr lang="ko-KR" altLang="en-US" sz="1200" dirty="0">
                <a:latin typeface="+mn-lt"/>
              </a:rPr>
              <a:t>약 </a:t>
            </a:r>
            <a:r>
              <a:rPr lang="en-US" altLang="ko-KR" sz="1200" dirty="0">
                <a:latin typeface="+mn-lt"/>
              </a:rPr>
              <a:t>2,700 </a:t>
            </a:r>
            <a:r>
              <a:rPr lang="ko-KR" altLang="en-US" sz="1200" dirty="0">
                <a:latin typeface="+mn-lt"/>
              </a:rPr>
              <a:t>억원</a:t>
            </a:r>
            <a:r>
              <a:rPr lang="en-US" altLang="ko-KR" sz="1200" dirty="0">
                <a:latin typeface="+mn-lt"/>
              </a:rPr>
              <a:t>)</a:t>
            </a:r>
          </a:p>
          <a:p>
            <a:pPr lvl="1"/>
            <a:r>
              <a:rPr lang="en-US" altLang="ko-KR" dirty="0"/>
              <a:t>1 GNT = $0.302836 </a:t>
            </a:r>
            <a:r>
              <a:rPr lang="en-US" altLang="ko-KR" sz="1200" dirty="0"/>
              <a:t>(Start at $0.01)</a:t>
            </a:r>
            <a:r>
              <a:rPr lang="en-US" altLang="ko-KR" dirty="0"/>
              <a:t> </a:t>
            </a:r>
            <a:endParaRPr lang="ko-KR" altLang="en-US" dirty="0"/>
          </a:p>
          <a:p>
            <a:pPr lvl="1"/>
            <a:endParaRPr lang="en-US" altLang="ko-KR" dirty="0"/>
          </a:p>
        </p:txBody>
      </p:sp>
      <p:pic>
        <p:nvPicPr>
          <p:cNvPr id="2050" name="Picture 2" descr="관련 이미지"/>
          <p:cNvPicPr>
            <a:picLocks noChangeAspect="1" noChangeArrowheads="1"/>
          </p:cNvPicPr>
          <p:nvPr/>
        </p:nvPicPr>
        <p:blipFill rotWithShape="1">
          <a:blip r:embed="rId3">
            <a:extLst>
              <a:ext uri="{28A0092B-C50C-407E-A947-70E740481C1C}">
                <a14:useLocalDpi xmlns:a14="http://schemas.microsoft.com/office/drawing/2010/main" val="0"/>
              </a:ext>
            </a:extLst>
          </a:blip>
          <a:srcRect t="27663" b="30758"/>
          <a:stretch/>
        </p:blipFill>
        <p:spPr bwMode="auto">
          <a:xfrm>
            <a:off x="8486901" y="4789666"/>
            <a:ext cx="3705099" cy="1540559"/>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9671868" y="6330225"/>
            <a:ext cx="2463268" cy="246221"/>
          </a:xfrm>
          <a:prstGeom prst="rect">
            <a:avLst/>
          </a:prstGeom>
        </p:spPr>
        <p:txBody>
          <a:bodyPr wrap="square">
            <a:spAutoFit/>
          </a:bodyPr>
          <a:lstStyle/>
          <a:p>
            <a:pPr lvl="1"/>
            <a:r>
              <a:rPr lang="en-US" altLang="ko-KR" sz="500" dirty="0"/>
              <a:t>Source: https://golem.network/doc/Golemwhitepaper.pdf</a:t>
            </a:r>
          </a:p>
          <a:p>
            <a:pPr lvl="1"/>
            <a:r>
              <a:rPr lang="en-US" altLang="ko-KR" sz="500" dirty="0"/>
              <a:t>https://coinmarketcap.com/currencies/golem-network-tokens</a:t>
            </a:r>
          </a:p>
        </p:txBody>
      </p:sp>
    </p:spTree>
    <p:extLst>
      <p:ext uri="{BB962C8B-B14F-4D97-AF65-F5344CB8AC3E}">
        <p14:creationId xmlns:p14="http://schemas.microsoft.com/office/powerpoint/2010/main" val="5651640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xmlns="" id="{B6220AC4-6C8B-4DF0-82C6-2AC992284EBE}"/>
              </a:ext>
            </a:extLst>
          </p:cNvPr>
          <p:cNvPicPr>
            <a:picLocks noChangeAspect="1"/>
          </p:cNvPicPr>
          <p:nvPr/>
        </p:nvPicPr>
        <p:blipFill rotWithShape="1">
          <a:blip r:embed="rId3"/>
          <a:srcRect l="1443" t="6274"/>
          <a:stretch/>
        </p:blipFill>
        <p:spPr>
          <a:xfrm>
            <a:off x="12575" y="2695272"/>
            <a:ext cx="9773393" cy="4185300"/>
          </a:xfrm>
          <a:prstGeom prst="rect">
            <a:avLst/>
          </a:prstGeom>
        </p:spPr>
      </p:pic>
      <p:sp>
        <p:nvSpPr>
          <p:cNvPr id="2" name="제목 1"/>
          <p:cNvSpPr>
            <a:spLocks noGrp="1"/>
          </p:cNvSpPr>
          <p:nvPr>
            <p:ph type="title"/>
          </p:nvPr>
        </p:nvSpPr>
        <p:spPr>
          <a:xfrm>
            <a:off x="0" y="-2728"/>
            <a:ext cx="12192000" cy="623416"/>
          </a:xfrm>
          <a:prstGeom prst="rect">
            <a:avLst/>
          </a:prstGeom>
        </p:spPr>
        <p:txBody>
          <a:bodyPr/>
          <a:lstStyle/>
          <a:p>
            <a:r>
              <a:rPr lang="en-US" altLang="ko-KR" dirty="0" err="1"/>
              <a:t>FogCoin</a:t>
            </a:r>
            <a:endParaRPr lang="ko-KR" altLang="en-US" dirty="0"/>
          </a:p>
        </p:txBody>
      </p:sp>
      <p:sp>
        <p:nvSpPr>
          <p:cNvPr id="3" name="내용 개체 틀 2"/>
          <p:cNvSpPr>
            <a:spLocks noGrp="1"/>
          </p:cNvSpPr>
          <p:nvPr>
            <p:ph idx="1"/>
          </p:nvPr>
        </p:nvSpPr>
        <p:spPr/>
        <p:txBody>
          <a:bodyPr/>
          <a:lstStyle/>
          <a:p>
            <a:r>
              <a:rPr lang="en-US" altLang="ko-KR" dirty="0"/>
              <a:t>Rental Service + Fog Computing </a:t>
            </a:r>
          </a:p>
          <a:p>
            <a:pPr lvl="1"/>
            <a:r>
              <a:rPr lang="en-US" altLang="ko-KR" dirty="0"/>
              <a:t>Enables any computing device to host software services and process data</a:t>
            </a:r>
          </a:p>
          <a:p>
            <a:pPr lvl="1"/>
            <a:r>
              <a:rPr lang="en-US" altLang="ko-KR" dirty="0"/>
              <a:t>Borrow the computing power </a:t>
            </a:r>
            <a:r>
              <a:rPr lang="en-US" altLang="ko-KR" dirty="0">
                <a:solidFill>
                  <a:srgbClr val="FF0000"/>
                </a:solidFill>
              </a:rPr>
              <a:t>around you instead of the cloud</a:t>
            </a:r>
          </a:p>
          <a:p>
            <a:r>
              <a:rPr lang="en-US" altLang="ko-KR" dirty="0" err="1"/>
              <a:t>FogCoin</a:t>
            </a:r>
            <a:endParaRPr lang="en-US" altLang="ko-KR" dirty="0"/>
          </a:p>
          <a:p>
            <a:pPr lvl="1"/>
            <a:r>
              <a:rPr lang="en-US" altLang="ko-KR" dirty="0" err="1"/>
              <a:t>FogCoin</a:t>
            </a:r>
            <a:r>
              <a:rPr lang="en-US" altLang="ko-KR" dirty="0"/>
              <a:t> tokens are on sale from November 30, 2017 by </a:t>
            </a:r>
            <a:r>
              <a:rPr lang="en-US" altLang="ko-KR" dirty="0" err="1"/>
              <a:t>ActiveWorks</a:t>
            </a:r>
            <a:r>
              <a:rPr lang="en-US" altLang="ko-KR" dirty="0"/>
              <a:t>.</a:t>
            </a:r>
          </a:p>
          <a:p>
            <a:pPr lvl="2"/>
            <a:r>
              <a:rPr lang="en-US" altLang="ko-KR" dirty="0"/>
              <a:t>Initial Coin Offering</a:t>
            </a:r>
          </a:p>
          <a:p>
            <a:pPr lvl="2"/>
            <a:r>
              <a:rPr lang="ko-KR" altLang="en-US" dirty="0">
                <a:hlinkClick r:id="rId4"/>
              </a:rPr>
              <a:t>https://cheddar.com/videos/new-cryptocurrency-to-hit-the-market-in-november</a:t>
            </a:r>
            <a:endParaRPr lang="en-US" altLang="ko-KR" dirty="0"/>
          </a:p>
          <a:p>
            <a:pPr lvl="2"/>
            <a:endParaRPr lang="ko-KR" altLang="en-US" dirty="0"/>
          </a:p>
          <a:p>
            <a:pPr lvl="2"/>
            <a:endParaRPr lang="en-US" altLang="ko-KR" dirty="0"/>
          </a:p>
        </p:txBody>
      </p:sp>
      <p:pic>
        <p:nvPicPr>
          <p:cNvPr id="7170" name="Picture 2" descr="http://www.aetherworks.com/media/images/fc-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5926" y="4509120"/>
            <a:ext cx="2491095" cy="709963"/>
          </a:xfrm>
          <a:prstGeom prst="rect">
            <a:avLst/>
          </a:prstGeom>
          <a:noFill/>
          <a:extLst>
            <a:ext uri="{909E8E84-426E-40DD-AFC4-6F175D3DCCD1}">
              <a14:hiddenFill xmlns:a14="http://schemas.microsoft.com/office/drawing/2010/main">
                <a:solidFill>
                  <a:srgbClr val="FFFFFF"/>
                </a:solidFill>
              </a14:hiddenFill>
            </a:ext>
          </a:extLst>
        </p:spPr>
      </p:pic>
      <p:sp>
        <p:nvSpPr>
          <p:cNvPr id="9" name="직사각형 8"/>
          <p:cNvSpPr/>
          <p:nvPr/>
        </p:nvSpPr>
        <p:spPr>
          <a:xfrm>
            <a:off x="0" y="6711295"/>
            <a:ext cx="1273105" cy="169277"/>
          </a:xfrm>
          <a:prstGeom prst="rect">
            <a:avLst/>
          </a:prstGeom>
        </p:spPr>
        <p:txBody>
          <a:bodyPr wrap="none">
            <a:spAutoFit/>
          </a:bodyPr>
          <a:lstStyle/>
          <a:p>
            <a:r>
              <a:rPr lang="en-US" altLang="ko-KR" sz="500" dirty="0"/>
              <a:t>Source: http://www.aetherworks.com/</a:t>
            </a:r>
          </a:p>
        </p:txBody>
      </p:sp>
    </p:spTree>
    <p:extLst>
      <p:ext uri="{BB962C8B-B14F-4D97-AF65-F5344CB8AC3E}">
        <p14:creationId xmlns:p14="http://schemas.microsoft.com/office/powerpoint/2010/main" val="4267984991"/>
      </p:ext>
    </p:extLst>
  </p:cSld>
  <p:clrMapOvr>
    <a:masterClrMapping/>
  </p:clrMapOvr>
  <p:transition>
    <p:fade/>
  </p:transition>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sz="2000" dirty="0" smtClean="0">
            <a:solidFill>
              <a:schemeClr val="tx1"/>
            </a:solidFill>
            <a:latin typeface="Arial Unicode MS" pitchFamily="50" charset="-127"/>
            <a:ea typeface="Arial Unicode MS" pitchFamily="50" charset="-127"/>
            <a:cs typeface="Arial Unicode MS" pitchFamily="50" charset="-127"/>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a:tailEnd type="non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2_Office 테마">
  <a:themeElements>
    <a:clrScheme name="사용자 지정 7">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EBDDC3"/>
      </a:hlink>
      <a:folHlink>
        <a:srgbClr val="B29C93"/>
      </a:folHlink>
    </a:clrScheme>
    <a:fontScheme name="나눔고딕">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HY헤드라인M"/>
        <a:ea typeface="HY헤드라인M"/>
        <a:cs typeface=""/>
      </a:majorFont>
      <a:minorFont>
        <a:latin typeface="HY헤드라인M"/>
        <a:ea typeface="HY헤드라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63240</TotalTime>
  <Words>3728</Words>
  <Application>Microsoft Office PowerPoint</Application>
  <PresentationFormat>와이드스크린</PresentationFormat>
  <Paragraphs>738</Paragraphs>
  <Slides>54</Slides>
  <Notes>34</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54</vt:i4>
      </vt:variant>
    </vt:vector>
  </HeadingPairs>
  <TitlesOfParts>
    <vt:vector size="68" baseType="lpstr">
      <vt:lpstr>Arial Unicode MS</vt:lpstr>
      <vt:lpstr>HY견고딕</vt:lpstr>
      <vt:lpstr>HY헤드라인M</vt:lpstr>
      <vt:lpstr>굴림</vt:lpstr>
      <vt:lpstr>나눔고딕</vt:lpstr>
      <vt:lpstr>나눔고딕 ExtraBold</vt:lpstr>
      <vt:lpstr>맑은 고딕</vt:lpstr>
      <vt:lpstr>Arial</vt:lpstr>
      <vt:lpstr>Calibri</vt:lpstr>
      <vt:lpstr>Georgia</vt:lpstr>
      <vt:lpstr>Wingdings</vt:lpstr>
      <vt:lpstr>Office 테마</vt:lpstr>
      <vt:lpstr>2_Office 테마</vt:lpstr>
      <vt:lpstr>기본 디자인</vt:lpstr>
      <vt:lpstr>Design and Implementation of an Incentive System for Sharing  Distributed Computing Resources  - Master Thesis Defense -</vt:lpstr>
      <vt:lpstr>Table of  Contents</vt:lpstr>
      <vt:lpstr>Introduction</vt:lpstr>
      <vt:lpstr>Introduction</vt:lpstr>
      <vt:lpstr>Introduction</vt:lpstr>
      <vt:lpstr>Related Work</vt:lpstr>
      <vt:lpstr>GridCoin</vt:lpstr>
      <vt:lpstr>Golem</vt:lpstr>
      <vt:lpstr>FogCoin</vt:lpstr>
      <vt:lpstr>Design</vt:lpstr>
      <vt:lpstr>Keywords</vt:lpstr>
      <vt:lpstr>Overview</vt:lpstr>
      <vt:lpstr>High Level Design</vt:lpstr>
      <vt:lpstr>High Level Design</vt:lpstr>
      <vt:lpstr>System Architecture</vt:lpstr>
      <vt:lpstr>Sequence Diagram</vt:lpstr>
      <vt:lpstr>Coin Market</vt:lpstr>
      <vt:lpstr>ISAC Coin Market</vt:lpstr>
      <vt:lpstr>Incentive Model</vt:lpstr>
      <vt:lpstr>Incentive Model</vt:lpstr>
      <vt:lpstr>Incentive Model</vt:lpstr>
      <vt:lpstr>Incentive Model</vt:lpstr>
      <vt:lpstr>Incentive Model</vt:lpstr>
      <vt:lpstr>Incentive Model</vt:lpstr>
      <vt:lpstr>Implementation</vt:lpstr>
      <vt:lpstr>Implementation</vt:lpstr>
      <vt:lpstr>Implementation</vt:lpstr>
      <vt:lpstr>Implementation</vt:lpstr>
      <vt:lpstr>Implementation</vt:lpstr>
      <vt:lpstr>Implementation</vt:lpstr>
      <vt:lpstr>Evaluation</vt:lpstr>
      <vt:lpstr>Evaluation</vt:lpstr>
      <vt:lpstr>Evaluation</vt:lpstr>
      <vt:lpstr>Incentive Model</vt:lpstr>
      <vt:lpstr>Evaluation</vt:lpstr>
      <vt:lpstr>Evaluation</vt:lpstr>
      <vt:lpstr>Conclusion</vt:lpstr>
      <vt:lpstr>Conclusion</vt:lpstr>
      <vt:lpstr>Conclusion</vt:lpstr>
      <vt:lpstr>Q&amp;A</vt:lpstr>
      <vt:lpstr>References</vt:lpstr>
      <vt:lpstr>References</vt:lpstr>
      <vt:lpstr>Risk Management</vt:lpstr>
      <vt:lpstr>PowerPoint 프레젠테이션</vt:lpstr>
      <vt:lpstr>PowerPoint 프레젠테이션</vt:lpstr>
      <vt:lpstr>PowerPoint 프레젠테이션</vt:lpstr>
      <vt:lpstr>PowerPoint 프레젠테이션</vt:lpstr>
      <vt:lpstr>Introduction</vt:lpstr>
      <vt:lpstr>Introduction</vt:lpstr>
      <vt:lpstr>Introduction</vt:lpstr>
      <vt:lpstr>Types of Sharing</vt:lpstr>
      <vt:lpstr>BitTorrent</vt:lpstr>
      <vt:lpstr>Dropbox</vt:lpstr>
      <vt:lpstr>Cloud Computing Providers</vt:lpstr>
    </vt:vector>
  </TitlesOfParts>
  <Company>DPNM POSTECH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Jae Yoon Chung</dc:creator>
  <cp:lastModifiedBy>dpnm_son</cp:lastModifiedBy>
  <cp:revision>6679</cp:revision>
  <cp:lastPrinted>2012-05-02T15:44:32Z</cp:lastPrinted>
  <dcterms:created xsi:type="dcterms:W3CDTF">2010-04-29T01:01:15Z</dcterms:created>
  <dcterms:modified xsi:type="dcterms:W3CDTF">2017-12-24T13:24:30Z</dcterms:modified>
</cp:coreProperties>
</file>