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58"/>
  </p:notesMasterIdLst>
  <p:handoutMasterIdLst>
    <p:handoutMasterId r:id="rId59"/>
  </p:handoutMasterIdLst>
  <p:sldIdLst>
    <p:sldId id="303" r:id="rId3"/>
    <p:sldId id="387" r:id="rId4"/>
    <p:sldId id="400" r:id="rId5"/>
    <p:sldId id="390" r:id="rId6"/>
    <p:sldId id="391" r:id="rId7"/>
    <p:sldId id="394" r:id="rId8"/>
    <p:sldId id="396" r:id="rId9"/>
    <p:sldId id="397" r:id="rId10"/>
    <p:sldId id="398" r:id="rId11"/>
    <p:sldId id="401" r:id="rId12"/>
    <p:sldId id="405" r:id="rId13"/>
    <p:sldId id="407" r:id="rId14"/>
    <p:sldId id="403" r:id="rId15"/>
    <p:sldId id="412" r:id="rId16"/>
    <p:sldId id="411" r:id="rId17"/>
    <p:sldId id="410" r:id="rId18"/>
    <p:sldId id="413" r:id="rId19"/>
    <p:sldId id="414" r:id="rId20"/>
    <p:sldId id="415" r:id="rId21"/>
    <p:sldId id="451" r:id="rId22"/>
    <p:sldId id="416" r:id="rId23"/>
    <p:sldId id="417" r:id="rId24"/>
    <p:sldId id="431" r:id="rId25"/>
    <p:sldId id="435" r:id="rId26"/>
    <p:sldId id="418" r:id="rId27"/>
    <p:sldId id="436" r:id="rId28"/>
    <p:sldId id="419" r:id="rId29"/>
    <p:sldId id="428" r:id="rId30"/>
    <p:sldId id="402" r:id="rId31"/>
    <p:sldId id="429" r:id="rId32"/>
    <p:sldId id="430" r:id="rId33"/>
    <p:sldId id="439" r:id="rId34"/>
    <p:sldId id="443" r:id="rId35"/>
    <p:sldId id="445" r:id="rId36"/>
    <p:sldId id="444" r:id="rId37"/>
    <p:sldId id="420" r:id="rId38"/>
    <p:sldId id="389" r:id="rId39"/>
    <p:sldId id="448" r:id="rId40"/>
    <p:sldId id="434" r:id="rId41"/>
    <p:sldId id="446" r:id="rId42"/>
    <p:sldId id="425" r:id="rId43"/>
    <p:sldId id="447" r:id="rId44"/>
    <p:sldId id="452" r:id="rId45"/>
    <p:sldId id="421" r:id="rId46"/>
    <p:sldId id="422" r:id="rId47"/>
    <p:sldId id="450" r:id="rId48"/>
    <p:sldId id="328" r:id="rId49"/>
    <p:sldId id="364" r:id="rId50"/>
    <p:sldId id="438" r:id="rId51"/>
    <p:sldId id="432" r:id="rId52"/>
    <p:sldId id="433" r:id="rId53"/>
    <p:sldId id="453" r:id="rId54"/>
    <p:sldId id="441" r:id="rId55"/>
    <p:sldId id="442" r:id="rId56"/>
    <p:sldId id="449" r:id="rId57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8B0"/>
    <a:srgbClr val="BCD289"/>
    <a:srgbClr val="9ACAD3"/>
    <a:srgbClr val="E1A4A3"/>
    <a:srgbClr val="85B4DA"/>
    <a:srgbClr val="B9B3E4"/>
    <a:srgbClr val="F0D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5206" autoAdjust="0"/>
  </p:normalViewPr>
  <p:slideViewPr>
    <p:cSldViewPr snapToGrid="0" snapToObjects="1">
      <p:cViewPr>
        <p:scale>
          <a:sx n="120" d="100"/>
          <a:sy n="120" d="100"/>
        </p:scale>
        <p:origin x="171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79558-C8EC-5144-9AE6-D66D7E2E4B0B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3176B-2F62-D948-B514-22C4CF342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344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13C04-03DC-FC41-B377-D07D48EA68DF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EED02-4C91-1D4A-8D53-351508A85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228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제 박사 졸업 심사 주제는 </a:t>
            </a:r>
            <a:r>
              <a:rPr lang="en-US" altLang="ko-KR" dirty="0" smtClean="0"/>
              <a:t>“</a:t>
            </a:r>
            <a:r>
              <a:rPr lang="en-US" sz="1200" dirty="0" smtClean="0"/>
              <a:t>A Framework for Development, Operations, and Management of </a:t>
            </a:r>
            <a:br>
              <a:rPr lang="en-US" sz="1200" dirty="0" smtClean="0"/>
            </a:br>
            <a:r>
              <a:rPr lang="en-US" sz="1200" dirty="0" smtClean="0"/>
              <a:t>SDN based Virtual Network Services” </a:t>
            </a:r>
            <a:r>
              <a:rPr lang="ko-KR" altLang="en-US" sz="1200" dirty="0" smtClean="0"/>
              <a:t>입니다</a:t>
            </a:r>
            <a:r>
              <a:rPr lang="en-US" altLang="ko-KR" sz="1200" dirty="0" smtClean="0"/>
              <a:t>.</a:t>
            </a:r>
            <a:r>
              <a:rPr lang="ko-KR" altLang="en-US" sz="1200" dirty="0" smtClean="0"/>
              <a:t> 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SDN based Virtual</a:t>
            </a:r>
            <a:r>
              <a:rPr lang="en-US" altLang="ko-KR" sz="1200" baseline="0" dirty="0" smtClean="0"/>
              <a:t> Networks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7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색깔을 통일 시킬 것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4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2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59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10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6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11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 대부분의 국내외 캐리어 네트워크의 구조를 살펴보면 크게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가지 분류의 네트워크로 구성되어 있는 것을 알 수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첫번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네트워크는 </a:t>
            </a:r>
            <a:r>
              <a:rPr lang="en-US" altLang="ko-KR" baseline="0" dirty="0" err="1" smtClean="0"/>
              <a:t>QoS</a:t>
            </a:r>
            <a:r>
              <a:rPr lang="ko-KR" altLang="en-US" baseline="0" dirty="0" smtClean="0"/>
              <a:t>가 보장 되지 않고 </a:t>
            </a:r>
            <a:r>
              <a:rPr lang="en-US" altLang="ko-KR" baseline="0" dirty="0" smtClean="0"/>
              <a:t>Best Effort</a:t>
            </a:r>
            <a:r>
              <a:rPr lang="ko-KR" altLang="en-US" baseline="0" dirty="0" smtClean="0"/>
              <a:t> 형태로 서비스 되는 일반 네트워크 망입니다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이 네트워크는 일반 인터넷 연결 서비스들을 대상으로 하며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코어 네트워크에서 각종 데이터 센터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타 캐리어 네트워크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그리고 타사 네트워크들과 연결되어 연경설을 제공하는 것을 목표로 하고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따라서 </a:t>
            </a:r>
            <a:r>
              <a:rPr lang="en-US" altLang="ko-KR" baseline="0" dirty="0" smtClean="0"/>
              <a:t>VoIP,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IPTV, VPN</a:t>
            </a:r>
            <a:r>
              <a:rPr lang="ko-KR" altLang="en-US" baseline="0" dirty="0" smtClean="0"/>
              <a:t>과 같은 </a:t>
            </a:r>
            <a:r>
              <a:rPr lang="en-US" altLang="ko-KR" baseline="0" dirty="0" err="1" smtClean="0"/>
              <a:t>QoS</a:t>
            </a:r>
            <a:r>
              <a:rPr lang="ko-KR" altLang="en-US" baseline="0" dirty="0" smtClean="0"/>
              <a:t>가 중요한 서비스들을 수용하는 데는 부적절한 형태입니다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이를 해결하기 위해 국내외 대부분의 네트워크 사업자들은 그들의 </a:t>
            </a:r>
            <a:r>
              <a:rPr lang="en-US" altLang="ko-KR" baseline="0" dirty="0" smtClean="0"/>
              <a:t>time-critical sensitive</a:t>
            </a:r>
            <a:r>
              <a:rPr lang="ko-KR" altLang="en-US" baseline="0" dirty="0" smtClean="0"/>
              <a:t>한 서비스들 </a:t>
            </a:r>
            <a:r>
              <a:rPr lang="en-US" altLang="ko-KR" baseline="0" dirty="0" smtClean="0"/>
              <a:t>(IPTV, VoIP, VPN </a:t>
            </a:r>
            <a:r>
              <a:rPr lang="ko-KR" altLang="en-US" baseline="0" dirty="0" smtClean="0"/>
              <a:t>등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제공하기 위해 </a:t>
            </a:r>
            <a:r>
              <a:rPr lang="en-US" altLang="ko-KR" baseline="0" dirty="0" smtClean="0"/>
              <a:t>traffic</a:t>
            </a:r>
            <a:r>
              <a:rPr lang="ko-KR" altLang="en-US" baseline="0" dirty="0" smtClean="0"/>
              <a:t>이 많지 않고 </a:t>
            </a:r>
            <a:r>
              <a:rPr lang="en-US" altLang="ko-KR" baseline="0" dirty="0" smtClean="0"/>
              <a:t>delay</a:t>
            </a:r>
            <a:r>
              <a:rPr lang="ko-KR" altLang="en-US" baseline="0" dirty="0" smtClean="0"/>
              <a:t>가 적은 </a:t>
            </a:r>
            <a:r>
              <a:rPr lang="en-US" altLang="ko-KR" baseline="0" dirty="0" smtClean="0"/>
              <a:t>“</a:t>
            </a:r>
            <a:r>
              <a:rPr lang="ko-KR" altLang="en-US" baseline="0" dirty="0" err="1" smtClean="0"/>
              <a:t>프리미엄망</a:t>
            </a:r>
            <a:r>
              <a:rPr lang="en-US" altLang="ko-KR" baseline="0" dirty="0" smtClean="0"/>
              <a:t>”</a:t>
            </a:r>
            <a:r>
              <a:rPr lang="ko-KR" altLang="en-US" baseline="0" dirty="0" smtClean="0"/>
              <a:t>을 별도로 운용하고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트래픽이</a:t>
            </a:r>
            <a:r>
              <a:rPr lang="ko-KR" altLang="en-US" baseline="0" dirty="0" smtClean="0"/>
              <a:t> 많아지면 이 </a:t>
            </a:r>
            <a:r>
              <a:rPr lang="ko-KR" altLang="en-US" baseline="0" dirty="0" err="1" smtClean="0"/>
              <a:t>프리미움망의</a:t>
            </a:r>
            <a:r>
              <a:rPr lang="ko-KR" altLang="en-US" baseline="0" dirty="0" smtClean="0"/>
              <a:t> 용량을 계속 늘려가며 </a:t>
            </a:r>
            <a:r>
              <a:rPr lang="en-US" altLang="ko-KR" baseline="0" dirty="0" err="1" smtClean="0"/>
              <a:t>QoS</a:t>
            </a:r>
            <a:r>
              <a:rPr lang="ko-KR" altLang="en-US" baseline="0" dirty="0" smtClean="0"/>
              <a:t>를 제공하고 있습니다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2</a:t>
            </a:r>
            <a:r>
              <a:rPr lang="ko-KR" altLang="en-US" baseline="0" dirty="0" smtClean="0"/>
              <a:t>개의 독립적인 네트워크를 수용하기 위해서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네트워크 사업자들은 높은 비용을 들여 네트워크를 설치 하고 운용</a:t>
            </a:r>
            <a:r>
              <a:rPr lang="en-US" altLang="ko-KR" baseline="0" dirty="0" smtClean="0"/>
              <a:t>/</a:t>
            </a:r>
            <a:r>
              <a:rPr lang="ko-KR" altLang="en-US" baseline="0" dirty="0" smtClean="0"/>
              <a:t>유지해야 하는 문제가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저희 연구팀에서는 이러한 고비용 문제를 해결하기 위한 방법으로 네트워크 가상화 기술을 유력하게 생각하고 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</a:t>
            </a:r>
            <a:endParaRPr lang="en-US" altLang="ko-K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 학계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산업계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정부 전반에 걸쳐서 미래 네트워크에 대해서 뜨겁게 논의 중에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대표적으로 대두되고 있는 미래 네트워크 기술로써 </a:t>
            </a:r>
            <a:r>
              <a:rPr lang="en-US" altLang="ko-KR" dirty="0" smtClean="0"/>
              <a:t>5G</a:t>
            </a:r>
            <a:r>
              <a:rPr lang="ko-KR" altLang="en-US" dirty="0" smtClean="0"/>
              <a:t> 네트워크와 </a:t>
            </a:r>
            <a:r>
              <a:rPr lang="en-US" altLang="ko-KR" dirty="0" err="1" smtClean="0"/>
              <a:t>IoT</a:t>
            </a:r>
            <a:r>
              <a:rPr lang="ko-KR" altLang="en-US" dirty="0" smtClean="0"/>
              <a:t>가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이외에도 다양한 미래 네트워크 기술들이 논의 중에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이러한 미래 네트워크 기술들은 매우 많은 공통점을 가지고 있습니다만</a:t>
            </a:r>
            <a:r>
              <a:rPr lang="en-US" altLang="ko-KR" dirty="0" smtClean="0"/>
              <a:t>,</a:t>
            </a:r>
            <a:r>
              <a:rPr lang="ko-KR" altLang="en-US" dirty="0" smtClean="0"/>
              <a:t> 본 과제에서 주목한 것은 두가지 공통점입니다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첫번째는 서비스 별 차별화된 최적의 네트워크 자원 제공입니다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5G</a:t>
            </a:r>
            <a:r>
              <a:rPr lang="ko-KR" altLang="en-US" dirty="0" smtClean="0"/>
              <a:t> 네트워크 표준화 기구인 </a:t>
            </a:r>
            <a:r>
              <a:rPr lang="en-US" altLang="ko-KR" dirty="0" smtClean="0"/>
              <a:t>3GPP</a:t>
            </a:r>
            <a:r>
              <a:rPr lang="ko-KR" altLang="en-US" dirty="0" smtClean="0"/>
              <a:t>에서는</a:t>
            </a:r>
            <a:r>
              <a:rPr lang="en-US" altLang="ko-KR" dirty="0" smtClean="0"/>
              <a:t>,</a:t>
            </a:r>
            <a:r>
              <a:rPr lang="ko-KR" altLang="en-US" dirty="0" smtClean="0"/>
              <a:t> 이를 네트워크 슬라이싱이라는 개념으로 설명하고 있지만</a:t>
            </a:r>
            <a:r>
              <a:rPr lang="en-US" altLang="ko-KR" dirty="0" smtClean="0"/>
              <a:t>,</a:t>
            </a:r>
            <a:r>
              <a:rPr lang="ko-KR" altLang="en-US" dirty="0" smtClean="0"/>
              <a:t> 실제 구체적인 구현기술은 없는 상황입니다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두번째는  매우 많은 장치의 연결입니다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en-US" altLang="ko-KR" dirty="0" smtClean="0"/>
              <a:t>2015</a:t>
            </a:r>
            <a:r>
              <a:rPr lang="ko-KR" altLang="en-US" dirty="0" smtClean="0"/>
              <a:t>년 가트너사에서 조사한 결과에 따르면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IoT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장비의 갯수는 기하급수적으로 증가하여 </a:t>
            </a:r>
            <a:r>
              <a:rPr lang="en-US" altLang="ko-KR" baseline="0" dirty="0" smtClean="0"/>
              <a:t>5</a:t>
            </a:r>
            <a:r>
              <a:rPr lang="ko-KR" altLang="en-US" baseline="0" dirty="0" smtClean="0"/>
              <a:t>억개의 장치가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연결될 것으로 예측하고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더불어 이러한 장치의 증가 추이는 기술의 발전에 따라 더욱더 가속화 될 것으로 예상됩니다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  <a:p>
            <a:r>
              <a:rPr lang="ko-KR" altLang="en-US" dirty="0" smtClean="0"/>
              <a:t>이러한 미래 네트워크의 요구사항은 현재의 </a:t>
            </a:r>
            <a:r>
              <a:rPr lang="en-US" altLang="ko-KR" dirty="0" smtClean="0"/>
              <a:t>IP</a:t>
            </a:r>
            <a:r>
              <a:rPr lang="ko-KR" altLang="en-US" dirty="0" smtClean="0"/>
              <a:t>기반의 네트워크 기술로는 대응하기에는 많은 한계점을 지니고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본 연구에서는 이러한 문제를 해결하기 위한 방법의 일환으로 네트워크 가상화에 초점을 맞추었습니다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28422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DCA2-9FE5-314B-9B66-FE4709E8A1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Fundamentally. How</a:t>
            </a:r>
            <a:r>
              <a:rPr lang="en-US" baseline="0" dirty="0" smtClean="0"/>
              <a:t> to create virtual networks?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1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Traditional</a:t>
            </a:r>
            <a:r>
              <a:rPr lang="en-US" altLang="ko-KR" baseline="0" dirty="0" smtClean="0"/>
              <a:t> approaches</a:t>
            </a:r>
            <a:r>
              <a:rPr lang="ko-KR" altLang="en-US" baseline="0" dirty="0" smtClean="0"/>
              <a:t>의 </a:t>
            </a:r>
            <a:r>
              <a:rPr lang="en-US" altLang="ko-KR" baseline="0" dirty="0" smtClean="0"/>
              <a:t>criteria? </a:t>
            </a:r>
            <a:r>
              <a:rPr lang="ko-KR" altLang="en-US" baseline="0" dirty="0" smtClean="0"/>
              <a:t>애니매이션 넣을것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네트워크 가상화 기술 실현의 방식은 크게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가지로 나눌 수 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첫번째는 전통적인 접근법으로써 </a:t>
            </a:r>
            <a:r>
              <a:rPr lang="en-US" altLang="ko-KR" dirty="0" smtClean="0"/>
              <a:t>VLAN</a:t>
            </a:r>
            <a:r>
              <a:rPr lang="ko-KR" altLang="en-US" dirty="0" smtClean="0"/>
              <a:t>과 </a:t>
            </a:r>
            <a:r>
              <a:rPr lang="en-US" altLang="ko-KR" dirty="0" smtClean="0"/>
              <a:t>VPN</a:t>
            </a:r>
            <a:r>
              <a:rPr lang="ko-KR" altLang="en-US" dirty="0" smtClean="0"/>
              <a:t>기술 들입니다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이렇나 전통적인 접근법은 </a:t>
            </a:r>
            <a:r>
              <a:rPr lang="en-US" altLang="ko-KR" dirty="0" smtClean="0"/>
              <a:t>L2</a:t>
            </a:r>
            <a:r>
              <a:rPr lang="ko-KR" altLang="en-US" dirty="0" smtClean="0"/>
              <a:t> 또는 </a:t>
            </a:r>
            <a:r>
              <a:rPr lang="en-US" altLang="ko-KR" dirty="0" smtClean="0"/>
              <a:t>L3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레이어에서 가상 링크를 제공합으로써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가상 네트워크를 구성하는 장치들의 연결성을 보장하는 것에 초점이 맞춰져 있습니다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SDN</a:t>
            </a:r>
            <a:r>
              <a:rPr lang="ko-KR" altLang="en-US" baseline="0" dirty="0" smtClean="0"/>
              <a:t>에 기반한 네트워크 가상화 기술은 다시 오버레이 방식과 네트워크 슬라이싱 방식으로 나눌 수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오버레이 방식의 네트워크 가상화 방식은 데이터 센터 네트워크에서 주로 사용하는 방식으로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특정 사용자 컴퓨팅 자원을 연결하는 것에 초점을 맞춰져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대부분의 구현은 가상 머신을 호스팅하는 하이퍼바이저에 가상 네트워크 스위치를 생성하고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이들을 </a:t>
            </a:r>
            <a:r>
              <a:rPr lang="en-US" altLang="ko-KR" baseline="0" dirty="0" smtClean="0"/>
              <a:t>VXLAN</a:t>
            </a:r>
            <a:r>
              <a:rPr lang="ko-KR" altLang="en-US" baseline="0" dirty="0" smtClean="0"/>
              <a:t>이나 </a:t>
            </a:r>
            <a:r>
              <a:rPr lang="en-US" altLang="ko-KR" baseline="0" dirty="0" smtClean="0"/>
              <a:t>NVGRE</a:t>
            </a:r>
            <a:r>
              <a:rPr lang="ko-KR" altLang="en-US" baseline="0" dirty="0" smtClean="0"/>
              <a:t>와 같은 터널을 구축 하므로써 구현합니다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단순히 가상 스위치를 통해 연결성을 제공하므로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실제 네트워크에 대한 구조 변경없이 컴퓨팅 노드만을 가지고 구현과 배포가 용이하다는 장점을 가지고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마지막으로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본 과제에서 취하고 있는 접근법으로 </a:t>
            </a:r>
            <a:r>
              <a:rPr lang="en-US" altLang="ko-KR" baseline="0" dirty="0" smtClean="0"/>
              <a:t>SDN</a:t>
            </a:r>
            <a:r>
              <a:rPr lang="ko-KR" altLang="en-US" baseline="0" dirty="0" smtClean="0"/>
              <a:t>의 특징인 </a:t>
            </a:r>
            <a:r>
              <a:rPr lang="en-US" altLang="ko-KR" baseline="0" dirty="0" smtClean="0"/>
              <a:t>programmability</a:t>
            </a:r>
            <a:r>
              <a:rPr lang="ko-KR" altLang="en-US" baseline="0" dirty="0" smtClean="0"/>
              <a:t>를 활용하여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각 가상 네트워크에 해당하는네트워크 슬라이스를 직접 프로그래밍하는 방법입니다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이 방식은 실제 네트워크 장치에 접근하여 자원들을 관리 할 수 있으므로 네트워트 성능과 관련된 강력한 </a:t>
            </a:r>
            <a:r>
              <a:rPr lang="en-US" altLang="ko-KR" baseline="0" dirty="0" err="1" smtClean="0"/>
              <a:t>QoS</a:t>
            </a:r>
            <a:r>
              <a:rPr lang="ko-KR" altLang="en-US" baseline="0" dirty="0" smtClean="0"/>
              <a:t>지원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네트워크 관리 투명성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및 강력한 장애 진단 및 복구 기능을 가질 수 있습니다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2307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7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ED02-4C91-1D4A-8D53-351508A852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8978"/>
            <a:ext cx="9144000" cy="2630311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244"/>
            <a:ext cx="6400800" cy="22295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5365"/>
            <a:ext cx="2133600" cy="365125"/>
          </a:xfrm>
        </p:spPr>
        <p:txBody>
          <a:bodyPr/>
          <a:lstStyle/>
          <a:p>
            <a:fld id="{74D568BB-7590-E54C-9B10-C7FA8A7DD4C8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2140"/>
            <a:ext cx="2895600" cy="365125"/>
          </a:xfrm>
        </p:spPr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5365"/>
            <a:ext cx="2133600" cy="365125"/>
          </a:xfrm>
        </p:spPr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4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7570-C2E6-F14D-8B2C-7090291A349F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6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FB68-A68B-9E4E-946E-47C30B77B9DB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5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785786" y="3500438"/>
            <a:ext cx="7643866" cy="2643206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ctr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ko-KR" altLang="en-US" sz="2200" b="1" kern="1200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ko-KR" dirty="0" smtClean="0"/>
              <a:t>Sin-</a:t>
            </a:r>
            <a:r>
              <a:rPr lang="en-US" altLang="ko-KR" dirty="0" err="1" smtClean="0"/>
              <a:t>seok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Seo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DPNM Lab.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Dept. of Computer Science and Engineering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POSTECH, Korea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sesise@postech.ac.kr</a:t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ko-K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ko-KR" dirty="0" smtClean="0"/>
              <a:t>2011. 04. 28</a:t>
            </a:r>
            <a:endParaRPr lang="ko-KR" alt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64400" y="500042"/>
            <a:ext cx="8215200" cy="2642400"/>
          </a:xfrm>
          <a:prstGeom prst="roundRect">
            <a:avLst>
              <a:gd name="adj" fmla="val 8387"/>
            </a:avLst>
          </a:prstGeom>
          <a:solidFill>
            <a:srgbClr val="0000D3">
              <a:alpha val="89804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sz="440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2728"/>
            <a:ext cx="8215338" cy="502770"/>
          </a:xfrm>
          <a:solidFill>
            <a:srgbClr val="0000D3">
              <a:alpha val="89804"/>
            </a:srgbClr>
          </a:solidFill>
        </p:spPr>
        <p:txBody>
          <a:bodyPr/>
          <a:lstStyle>
            <a:lvl1pPr algn="l">
              <a:defRPr sz="2800" b="1" baseline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8572560" cy="5594369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latinLnBrk="0">
              <a:buFont typeface="Wingdings" pitchFamily="2" charset="2"/>
              <a:buChar char="v"/>
              <a:defRPr sz="2400" b="1" baseline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  <a:lvl2pPr latinLnBrk="0">
              <a:buFontTx/>
              <a:buBlip>
                <a:blip r:embed="rId2"/>
              </a:buBlip>
              <a:defRPr sz="20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2pPr>
            <a:lvl3pPr latinLnBrk="0">
              <a:defRPr sz="18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3pPr>
            <a:lvl4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4pPr>
            <a:lvl5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 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4" name="Picture 6" descr="http://www.postechvision.org/image/logo/red_3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338" y="0"/>
            <a:ext cx="928662" cy="714356"/>
          </a:xfrm>
          <a:prstGeom prst="rect">
            <a:avLst/>
          </a:prstGeom>
          <a:noFill/>
        </p:spPr>
      </p:pic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63589"/>
            <a:ext cx="4214272" cy="5594369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latinLnBrk="0">
              <a:buFont typeface="Wingdings" pitchFamily="2" charset="2"/>
              <a:buChar char="v"/>
              <a:defRPr sz="2400" b="1" baseline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  <a:lvl2pPr latinLnBrk="0">
              <a:buFontTx/>
              <a:buBlip>
                <a:blip r:embed="rId2"/>
              </a:buBlip>
              <a:defRPr sz="20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2pPr>
            <a:lvl3pPr latinLnBrk="0">
              <a:defRPr sz="18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3pPr>
            <a:lvl4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4pPr>
            <a:lvl5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 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0"/>
          </p:nvPr>
        </p:nvSpPr>
        <p:spPr>
          <a:xfrm>
            <a:off x="4644008" y="763589"/>
            <a:ext cx="4214272" cy="5594369"/>
          </a:xfrm>
          <a:prstGeom prst="rect">
            <a:avLst/>
          </a:prstGeom>
        </p:spPr>
        <p:txBody>
          <a:bodyPr>
            <a:normAutofit/>
          </a:bodyPr>
          <a:lstStyle>
            <a:lvl1pPr marL="396000" indent="-396000" latinLnBrk="0">
              <a:buFont typeface="Wingdings" pitchFamily="2" charset="2"/>
              <a:buChar char="v"/>
              <a:defRPr sz="2400" b="1" baseline="0">
                <a:solidFill>
                  <a:srgbClr val="0000C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1pPr>
            <a:lvl2pPr latinLnBrk="0">
              <a:buFontTx/>
              <a:buBlip>
                <a:blip r:embed="rId2"/>
              </a:buBlip>
              <a:defRPr sz="20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2pPr>
            <a:lvl3pPr latinLnBrk="0">
              <a:defRPr sz="18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3pPr>
            <a:lvl4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4pPr>
            <a:lvl5pPr latinLnBrk="0">
              <a:defRPr sz="1600" b="0" baseline="0"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 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postechvision.org/image/logo/red_3.jpg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714356"/>
          </a:xfrm>
          <a:prstGeom prst="rect">
            <a:avLst/>
          </a:prstGeom>
          <a:noFill/>
        </p:spPr>
      </p:pic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9A7E-B7B1-5747-B523-4DBB419B1524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460A4-53FF-F841-9CBA-ED2B1EA679CE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7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C3CCF-43A8-E645-B7D5-C1B573524669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028F9-7582-6141-BDA9-394512734680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9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199-B11E-BF48-BF39-DEB8DBF3E339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6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16E2-F9E8-1D49-B1A6-5347C367A730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08A4-CDD6-E44C-8274-25E80DCFF079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1AFE-22E8-F740-AC70-642B0BF0EA06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6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>
          <a:xfrm>
            <a:off x="0" y="6467626"/>
            <a:ext cx="9144000" cy="396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28310"/>
            <a:ext cx="9144000" cy="6058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1512"/>
            <a:ext cx="8229600" cy="5324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5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249EB6-47DA-0C4C-87EA-E9DFAC29FCDE}" type="datetime1">
              <a:rPr lang="en-US" altLang="ko-KR" smtClean="0"/>
              <a:t>6/29/17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214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5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599593-3049-6444-8E29-7256A71972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07050" y="6531137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/46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252000"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00042"/>
          </a:xfrm>
          <a:prstGeom prst="rect">
            <a:avLst/>
          </a:prstGeom>
          <a:solidFill>
            <a:srgbClr val="0000FF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18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572272"/>
            <a:ext cx="9144000" cy="285752"/>
          </a:xfrm>
          <a:prstGeom prst="rect">
            <a:avLst/>
          </a:prstGeom>
          <a:solidFill>
            <a:srgbClr val="0000D3">
              <a:alpha val="89804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ko-KR" sz="1400" b="1" dirty="0" smtClean="0">
                <a:solidFill>
                  <a:prstClr val="white"/>
                </a:solidFill>
                <a:cs typeface="Tahoma" pitchFamily="34" charset="0"/>
              </a:rPr>
              <a:t>Thesis Proposal</a:t>
            </a:r>
            <a:endParaRPr lang="ko-KR" altLang="en-US" sz="1400" b="1" dirty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464344" y="6572272"/>
            <a:ext cx="705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B7F5EAC2-D5EC-44B8-ABB9-9CE1C25C642E}" type="slidenum">
              <a:rPr lang="en-US" altLang="ko-KR" sz="1400" b="1" smtClean="0">
                <a:solidFill>
                  <a:prstClr val="white"/>
                </a:solidFill>
                <a:cs typeface="Tahoma" pitchFamily="34" charset="0"/>
              </a:rPr>
              <a:pPr algn="ctr"/>
              <a:t>‹#›</a:t>
            </a:fld>
            <a:r>
              <a:rPr lang="en-US" altLang="ko-KR" sz="1400" b="1" dirty="0" smtClean="0">
                <a:solidFill>
                  <a:prstClr val="white"/>
                </a:solidFill>
                <a:cs typeface="Tahoma" pitchFamily="34" charset="0"/>
              </a:rPr>
              <a:t>/20</a:t>
            </a:r>
            <a:endParaRPr lang="en-US" sz="14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985" y="6550247"/>
            <a:ext cx="1680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prstClr val="white"/>
                </a:solidFill>
                <a:cs typeface="Tahoma" pitchFamily="34" charset="0"/>
              </a:rPr>
              <a:t>DPNM, POSTECH</a:t>
            </a:r>
            <a:endParaRPr lang="en-US" sz="14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lang="ko-KR" altLang="en-US" sz="3600" b="1" i="0" kern="1200" baseline="0" dirty="0" smtClean="0">
          <a:solidFill>
            <a:schemeClr val="bg1"/>
          </a:solidFill>
          <a:latin typeface="맑은 고딕" panose="020B0503020000020004" pitchFamily="50" charset="-127"/>
          <a:ea typeface="맑은 고딕" panose="020B0503020000020004" pitchFamily="50" charset="-127"/>
          <a:cs typeface="Tahoma" pitchFamily="34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 Unicode MS" pitchFamily="50" charset="-127"/>
          <a:ea typeface="Arial Unicode MS" pitchFamily="50" charset="-127"/>
          <a:cs typeface="Arial Unicode MS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/>
          <a:ea typeface="맑은 고딕"/>
          <a:cs typeface="맑은 고딕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+mn-ea"/>
          <a:ea typeface="+mn-ea"/>
          <a:cs typeface="Arial Unicode MS" pitchFamily="50" charset="-127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27.w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yRPvnfyBo&amp;t=140s" TargetMode="External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wmf"/><Relationship Id="rId7" Type="http://schemas.openxmlformats.org/officeDocument/2006/relationships/image" Target="../media/image7.png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 Framework for Development, Operations, and Management of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SDN-based </a:t>
            </a:r>
            <a:r>
              <a:rPr lang="en-US" sz="3600" dirty="0"/>
              <a:t>Virtual </a:t>
            </a:r>
            <a:r>
              <a:rPr lang="en-US" sz="3600" dirty="0" smtClean="0"/>
              <a:t>Networks</a:t>
            </a:r>
            <a:endParaRPr lang="en-US" sz="3600" dirty="0"/>
          </a:p>
        </p:txBody>
      </p:sp>
      <p:sp>
        <p:nvSpPr>
          <p:cNvPr id="7" name="부제목 6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ko-KR" sz="2400" dirty="0" err="1" smtClean="0">
                <a:solidFill>
                  <a:schemeClr val="tx1"/>
                </a:solidFill>
              </a:rPr>
              <a:t>Yoonseon</a:t>
            </a:r>
            <a:r>
              <a:rPr lang="en-US" altLang="ko-KR" sz="2400" dirty="0" smtClean="0">
                <a:solidFill>
                  <a:schemeClr val="tx1"/>
                </a:solidFill>
              </a:rPr>
              <a:t> Han</a:t>
            </a:r>
          </a:p>
          <a:p>
            <a:endParaRPr lang="en-US" altLang="ko-KR" sz="1000" dirty="0" smtClean="0">
              <a:solidFill>
                <a:schemeClr val="tx1"/>
              </a:solidFill>
            </a:endParaRP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Supervisor: Prof. James Won-Ki Hong</a:t>
            </a:r>
            <a:endParaRPr lang="en-US" altLang="ko-KR" sz="1800" dirty="0">
              <a:solidFill>
                <a:schemeClr val="tx1"/>
              </a:solidFill>
            </a:endParaRP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dirty="0">
                <a:solidFill>
                  <a:schemeClr val="tx1"/>
                </a:solidFill>
              </a:rPr>
              <a:t>Distributed Processing and Network Management Lab. </a:t>
            </a:r>
          </a:p>
          <a:p>
            <a:r>
              <a:rPr lang="en-US" altLang="ko-KR" sz="1400" dirty="0" smtClean="0">
                <a:solidFill>
                  <a:schemeClr val="tx1"/>
                </a:solidFill>
              </a:rPr>
              <a:t>Division of IT Convergence Engineering</a:t>
            </a:r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dirty="0">
                <a:solidFill>
                  <a:schemeClr val="tx1"/>
                </a:solidFill>
              </a:rPr>
              <a:t>Pohang University of Science and Technology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dirty="0" smtClean="0">
                <a:solidFill>
                  <a:schemeClr val="tx1"/>
                </a:solidFill>
              </a:rPr>
              <a:t>seon054@postech.ac.kr</a:t>
            </a:r>
            <a:endParaRPr lang="en-US" altLang="ko-KR" sz="1400" dirty="0">
              <a:solidFill>
                <a:schemeClr val="tx1"/>
              </a:solidFill>
            </a:endParaRP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en-US" altLang="ko-KR" sz="1400" dirty="0" smtClean="0">
                <a:solidFill>
                  <a:schemeClr val="tx1"/>
                </a:solidFill>
              </a:rPr>
              <a:t>2017. 06. 29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Thesis Defense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5129" y="584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altLang="ko-KR" sz="4800" dirty="0" smtClean="0"/>
              <a:t>Related Work</a:t>
            </a:r>
          </a:p>
          <a:p>
            <a:pPr lvl="8"/>
            <a:r>
              <a:rPr lang="en-US" altLang="ko-KR" sz="2800" dirty="0" smtClean="0"/>
              <a:t>NV Approaches</a:t>
            </a:r>
          </a:p>
          <a:p>
            <a:pPr lvl="8"/>
            <a:r>
              <a:rPr lang="en-US" altLang="ko-KR" sz="2800" dirty="0" smtClean="0"/>
              <a:t>Limitations</a:t>
            </a:r>
          </a:p>
          <a:p>
            <a:pPr lvl="8"/>
            <a:r>
              <a:rPr lang="en-US" altLang="ko-KR" sz="2800" dirty="0" smtClean="0"/>
              <a:t>SDN NV Solution Comparison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54">
        <p:dissolve/>
      </p:transition>
    </mc:Choice>
    <mc:Fallback xmlns="">
      <p:transition spd="slow" advTm="245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NV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9" y="692696"/>
            <a:ext cx="8746987" cy="5400675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Traditional Approaches</a:t>
            </a:r>
            <a:endParaRPr lang="en-US" altLang="ko-KR" sz="1800" dirty="0"/>
          </a:p>
          <a:p>
            <a:pPr lvl="1"/>
            <a:r>
              <a:rPr lang="en-US" sz="1600" dirty="0" smtClean="0"/>
              <a:t>L2 or L3 link virtualization (Only connectivity)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Not fully decoupled form the physical network</a:t>
            </a:r>
            <a:r>
              <a:rPr lang="en-US" sz="1600" dirty="0" smtClean="0"/>
              <a:t> (topology, address, control function)</a:t>
            </a:r>
          </a:p>
          <a:p>
            <a:pPr lvl="1"/>
            <a:r>
              <a:rPr lang="en-US" altLang="ko-KR" sz="1600" dirty="0" smtClean="0"/>
              <a:t>E.g.) VLAN, VPN, VRF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7593" y="6486298"/>
            <a:ext cx="2057400" cy="365125"/>
          </a:xfrm>
          <a:prstGeom prst="rect">
            <a:avLst/>
          </a:prstGeom>
        </p:spPr>
        <p:txBody>
          <a:bodyPr/>
          <a:lstStyle/>
          <a:p>
            <a:fld id="{4CD7B4B1-8DDE-4227-A55A-EEA719B131E2}" type="slidenum">
              <a:rPr lang="ko-KR" altLang="en-US" smtClean="0"/>
              <a:pPr/>
              <a:t>11</a:t>
            </a:fld>
            <a:endParaRPr lang="ko-KR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32241" y="4485995"/>
            <a:ext cx="4223449" cy="1922738"/>
            <a:chOff x="132241" y="4485995"/>
            <a:chExt cx="4223449" cy="1922738"/>
          </a:xfrm>
        </p:grpSpPr>
        <p:grpSp>
          <p:nvGrpSpPr>
            <p:cNvPr id="170" name="Group 169"/>
            <p:cNvGrpSpPr/>
            <p:nvPr/>
          </p:nvGrpSpPr>
          <p:grpSpPr>
            <a:xfrm>
              <a:off x="1252518" y="5028520"/>
              <a:ext cx="2298860" cy="284511"/>
              <a:chOff x="2048031" y="5018486"/>
              <a:chExt cx="1260647" cy="241466"/>
            </a:xfrm>
          </p:grpSpPr>
          <p:sp>
            <p:nvSpPr>
              <p:cNvPr id="171" name="Can 170"/>
              <p:cNvSpPr/>
              <p:nvPr/>
            </p:nvSpPr>
            <p:spPr bwMode="auto">
              <a:xfrm rot="16200000">
                <a:off x="2494964" y="4595683"/>
                <a:ext cx="176454" cy="1070320"/>
              </a:xfrm>
              <a:prstGeom prst="can">
                <a:avLst/>
              </a:prstGeom>
              <a:gradFill rotWithShape="1">
                <a:gsLst>
                  <a:gs pos="0">
                    <a:srgbClr val="9BBB59">
                      <a:satMod val="103000"/>
                      <a:lumMod val="102000"/>
                      <a:tint val="94000"/>
                    </a:srgbClr>
                  </a:gs>
                  <a:gs pos="50000">
                    <a:srgbClr val="9BBB59">
                      <a:satMod val="110000"/>
                      <a:lumMod val="100000"/>
                      <a:shade val="100000"/>
                    </a:srgbClr>
                  </a:gs>
                  <a:gs pos="100000">
                    <a:srgbClr val="9BBB59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9BBB59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wrap="none" lIns="91380" tIns="18000" rIns="91380" bIns="0" rtlCol="0" anchor="ctr" anchorCtr="1"/>
              <a:lstStyle/>
              <a:p>
                <a:pPr algn="ctr" defTabSz="914400">
                  <a:defRPr/>
                </a:pPr>
                <a:endParaRPr lang="en-US" kern="0" dirty="0" smtClean="0">
                  <a:solidFill>
                    <a:prstClr val="white"/>
                  </a:solidFill>
                  <a:latin typeface="맑은 고딕" panose="020F0502020204030204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2300069" y="5018486"/>
                <a:ext cx="1008609" cy="24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ko-KR" sz="11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L3 Tunnel #1</a:t>
                </a:r>
                <a:endParaRPr lang="ko-KR" altLang="en-US" sz="11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3" name="Can 172"/>
            <p:cNvSpPr/>
            <p:nvPr/>
          </p:nvSpPr>
          <p:spPr bwMode="auto">
            <a:xfrm rot="16200000">
              <a:off x="2132071" y="4689849"/>
              <a:ext cx="202294" cy="1957966"/>
            </a:xfrm>
            <a:prstGeom prst="can">
              <a:avLst/>
            </a:prstGeom>
            <a:gradFill rotWithShape="1">
              <a:gsLst>
                <a:gs pos="0">
                  <a:srgbClr val="F79646">
                    <a:satMod val="103000"/>
                    <a:lumMod val="102000"/>
                    <a:tint val="94000"/>
                  </a:srgbClr>
                </a:gs>
                <a:gs pos="50000">
                  <a:srgbClr val="F79646">
                    <a:satMod val="110000"/>
                    <a:lumMod val="100000"/>
                    <a:shade val="100000"/>
                  </a:srgbClr>
                </a:gs>
                <a:gs pos="100000">
                  <a:srgbClr val="F7964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79646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91380" tIns="18000" rIns="91380" bIns="0" rtlCol="0" anchor="ctr" anchorCtr="1"/>
            <a:lstStyle/>
            <a:p>
              <a:pPr algn="ctr" defTabSz="914400">
                <a:defRPr/>
              </a:pPr>
              <a:endParaRPr lang="en-US" kern="0" dirty="0" smtClean="0">
                <a:solidFill>
                  <a:prstClr val="white"/>
                </a:solidFill>
                <a:latin typeface="맑은 고딕" panose="020F0502020204030204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706226" y="5549629"/>
              <a:ext cx="11787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1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 Tunnel #2</a:t>
              </a:r>
              <a:endParaRPr lang="ko-KR" altLang="en-US" sz="11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5" name="직선 연결선 24"/>
            <p:cNvCxnSpPr>
              <a:endCxn id="176" idx="0"/>
            </p:cNvCxnSpPr>
            <p:nvPr/>
          </p:nvCxnSpPr>
          <p:spPr>
            <a:xfrm flipH="1">
              <a:off x="637653" y="4795815"/>
              <a:ext cx="1649530" cy="43453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sp>
          <p:nvSpPr>
            <p:cNvPr id="176" name="Rounded Rectangle 175"/>
            <p:cNvSpPr/>
            <p:nvPr/>
          </p:nvSpPr>
          <p:spPr bwMode="auto">
            <a:xfrm>
              <a:off x="1382808" y="4485995"/>
              <a:ext cx="1808750" cy="309820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lumMod val="110000"/>
                    <a:satMod val="105000"/>
                    <a:tint val="67000"/>
                  </a:srgbClr>
                </a:gs>
                <a:gs pos="50000">
                  <a:srgbClr val="4F81BD">
                    <a:lumMod val="105000"/>
                    <a:satMod val="103000"/>
                    <a:tint val="73000"/>
                  </a:srgbClr>
                </a:gs>
                <a:gs pos="100000">
                  <a:srgbClr val="4F81BD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F81BD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91380" tIns="18000" rIns="91380" bIns="0" rtlCol="0" anchor="ctr" anchorCtr="1"/>
            <a:lstStyle/>
            <a:p>
              <a:pPr algn="ctr" defTabSz="914400">
                <a:defRPr/>
              </a:pPr>
              <a:r>
                <a:rPr lang="en-US" altLang="ko-KR" sz="14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 manager</a:t>
              </a:r>
              <a:endParaRPr lang="ko-KR" altLang="en-US" sz="1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직선 연결선 24"/>
            <p:cNvCxnSpPr/>
            <p:nvPr/>
          </p:nvCxnSpPr>
          <p:spPr>
            <a:xfrm>
              <a:off x="2287183" y="4795815"/>
              <a:ext cx="1518822" cy="43055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sp>
          <p:nvSpPr>
            <p:cNvPr id="178" name="TextBox 177"/>
            <p:cNvSpPr txBox="1"/>
            <p:nvPr/>
          </p:nvSpPr>
          <p:spPr>
            <a:xfrm>
              <a:off x="857346" y="6131734"/>
              <a:ext cx="2813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b="1" dirty="0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  <a:cs typeface="Arial" panose="020B0604020202020204" pitchFamily="34" charset="0"/>
                </a:rPr>
                <a:t>Overlay network-based approaches</a:t>
              </a:r>
              <a:endParaRPr kumimoji="1" lang="en-US" sz="1200" b="1" dirty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95" name="Group 194"/>
            <p:cNvGrpSpPr/>
            <p:nvPr/>
          </p:nvGrpSpPr>
          <p:grpSpPr>
            <a:xfrm>
              <a:off x="132241" y="5230352"/>
              <a:ext cx="948531" cy="914292"/>
              <a:chOff x="-1226316" y="5064276"/>
              <a:chExt cx="1307036" cy="914292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-1040787" y="5113957"/>
                <a:ext cx="1043680" cy="558129"/>
                <a:chOff x="-1040787" y="5113957"/>
                <a:chExt cx="1043680" cy="558129"/>
              </a:xfrm>
            </p:grpSpPr>
            <p:sp>
              <p:nvSpPr>
                <p:cNvPr id="199" name="모서리가 둥근 직사각형 21"/>
                <p:cNvSpPr/>
                <p:nvPr/>
              </p:nvSpPr>
              <p:spPr bwMode="auto">
                <a:xfrm>
                  <a:off x="-1036143" y="5409766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F81BD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F81BD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F81BD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VM1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모서리가 둥근 직사각형 21"/>
                <p:cNvSpPr/>
                <p:nvPr/>
              </p:nvSpPr>
              <p:spPr bwMode="auto">
                <a:xfrm>
                  <a:off x="-516533" y="5409220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F79646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79646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79646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7964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VM2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모서리가 둥근 직사각형 21"/>
                <p:cNvSpPr/>
                <p:nvPr/>
              </p:nvSpPr>
              <p:spPr bwMode="auto">
                <a:xfrm>
                  <a:off x="-1040787" y="5113957"/>
                  <a:ext cx="1043680" cy="27255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BBE0E3">
                        <a:lumMod val="67000"/>
                      </a:srgbClr>
                    </a:gs>
                    <a:gs pos="48000">
                      <a:srgbClr val="BBE0E3">
                        <a:lumMod val="97000"/>
                        <a:lumOff val="3000"/>
                      </a:srgbClr>
                    </a:gs>
                    <a:gs pos="100000">
                      <a:srgbClr val="BBE0E3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 w="6350" cap="flat" cmpd="sng" algn="ctr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vSwitch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7" name="Rounded Rectangle 196"/>
              <p:cNvSpPr/>
              <p:nvPr/>
            </p:nvSpPr>
            <p:spPr>
              <a:xfrm>
                <a:off x="-1140479" y="5064276"/>
                <a:ext cx="1221199" cy="658425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/>
                  <a:ea typeface="HY헤드라인M"/>
                  <a:cs typeface="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-1226316" y="5716958"/>
                <a:ext cx="10550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Hypervisor #1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3300593" y="5226371"/>
              <a:ext cx="1055097" cy="914292"/>
              <a:chOff x="-1226316" y="5064276"/>
              <a:chExt cx="1453880" cy="914292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-1040787" y="5113957"/>
                <a:ext cx="1043680" cy="558129"/>
                <a:chOff x="-1040787" y="5113957"/>
                <a:chExt cx="1043680" cy="558129"/>
              </a:xfrm>
            </p:grpSpPr>
            <p:sp>
              <p:nvSpPr>
                <p:cNvPr id="206" name="모서리가 둥근 직사각형 21"/>
                <p:cNvSpPr/>
                <p:nvPr/>
              </p:nvSpPr>
              <p:spPr bwMode="auto">
                <a:xfrm>
                  <a:off x="-1036143" y="5409766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F81BD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F81BD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F81BD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VM3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모서리가 둥근 직사각형 21"/>
                <p:cNvSpPr/>
                <p:nvPr/>
              </p:nvSpPr>
              <p:spPr bwMode="auto">
                <a:xfrm>
                  <a:off x="-516533" y="5409220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F79646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79646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79646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7964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VM4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모서리가 둥근 직사각형 21"/>
                <p:cNvSpPr/>
                <p:nvPr/>
              </p:nvSpPr>
              <p:spPr bwMode="auto">
                <a:xfrm>
                  <a:off x="-1040787" y="5113957"/>
                  <a:ext cx="1043680" cy="27255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BBE0E3">
                        <a:lumMod val="67000"/>
                      </a:srgbClr>
                    </a:gs>
                    <a:gs pos="48000">
                      <a:srgbClr val="BBE0E3">
                        <a:lumMod val="97000"/>
                        <a:lumOff val="3000"/>
                      </a:srgbClr>
                    </a:gs>
                    <a:gs pos="100000">
                      <a:srgbClr val="BBE0E3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 w="6350" cap="flat" cmpd="sng" algn="ctr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vSwitch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4" name="Rounded Rectangle 203"/>
              <p:cNvSpPr/>
              <p:nvPr/>
            </p:nvSpPr>
            <p:spPr>
              <a:xfrm>
                <a:off x="-1140479" y="5064276"/>
                <a:ext cx="1221199" cy="658425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/>
                  <a:ea typeface="HY헤드라인M"/>
                  <a:cs typeface=""/>
                </a:endParaRP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-1226316" y="5716958"/>
                <a:ext cx="145388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Hypervisor #2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09" name="직선 연결선 49"/>
            <p:cNvCxnSpPr/>
            <p:nvPr/>
          </p:nvCxnSpPr>
          <p:spPr>
            <a:xfrm flipH="1">
              <a:off x="1675307" y="5414488"/>
              <a:ext cx="1189310" cy="550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10" name="직선 연결선 49"/>
            <p:cNvCxnSpPr/>
            <p:nvPr/>
          </p:nvCxnSpPr>
          <p:spPr>
            <a:xfrm flipH="1" flipV="1">
              <a:off x="1024293" y="5416310"/>
              <a:ext cx="199538" cy="368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11" name="직선 연결선 49"/>
            <p:cNvCxnSpPr/>
            <p:nvPr/>
          </p:nvCxnSpPr>
          <p:spPr>
            <a:xfrm flipH="1">
              <a:off x="3260833" y="5412329"/>
              <a:ext cx="174400" cy="2159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pic>
          <p:nvPicPr>
            <p:cNvPr id="212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831" y="5268664"/>
              <a:ext cx="451476" cy="302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3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617" y="5252010"/>
              <a:ext cx="396216" cy="324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644008" y="4201214"/>
            <a:ext cx="4225664" cy="2220429"/>
            <a:chOff x="4644008" y="4201214"/>
            <a:chExt cx="4225664" cy="2220429"/>
          </a:xfrm>
        </p:grpSpPr>
        <p:sp>
          <p:nvSpPr>
            <p:cNvPr id="169" name="Rectangular Callout 168"/>
            <p:cNvSpPr/>
            <p:nvPr/>
          </p:nvSpPr>
          <p:spPr>
            <a:xfrm>
              <a:off x="7407815" y="4201214"/>
              <a:ext cx="1461857" cy="1017976"/>
            </a:xfrm>
            <a:prstGeom prst="wedgeRectCallout">
              <a:avLst>
                <a:gd name="adj1" fmla="val -70402"/>
                <a:gd name="adj2" fmla="val 91244"/>
              </a:avLst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"/>
              </a:endParaRPr>
            </a:p>
          </p:txBody>
        </p:sp>
        <p:cxnSp>
          <p:nvCxnSpPr>
            <p:cNvPr id="179" name="직선 연결선 46"/>
            <p:cNvCxnSpPr/>
            <p:nvPr/>
          </p:nvCxnSpPr>
          <p:spPr>
            <a:xfrm flipH="1" flipV="1">
              <a:off x="6361209" y="5773564"/>
              <a:ext cx="412672" cy="227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pic>
          <p:nvPicPr>
            <p:cNvPr id="180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548" y="5632694"/>
              <a:ext cx="553662" cy="28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881" y="5634969"/>
              <a:ext cx="553662" cy="28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2" name="직선 연결선 24"/>
            <p:cNvCxnSpPr/>
            <p:nvPr/>
          </p:nvCxnSpPr>
          <p:spPr>
            <a:xfrm flipH="1">
              <a:off x="6084379" y="5297202"/>
              <a:ext cx="518252" cy="33549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cxnSp>
          <p:nvCxnSpPr>
            <p:cNvPr id="183" name="직선 연결선 24"/>
            <p:cNvCxnSpPr/>
            <p:nvPr/>
          </p:nvCxnSpPr>
          <p:spPr>
            <a:xfrm>
              <a:off x="6602631" y="5297202"/>
              <a:ext cx="448081" cy="33776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sp>
          <p:nvSpPr>
            <p:cNvPr id="184" name="Rounded Rectangle 183"/>
            <p:cNvSpPr/>
            <p:nvPr/>
          </p:nvSpPr>
          <p:spPr bwMode="auto">
            <a:xfrm>
              <a:off x="5863369" y="5057648"/>
              <a:ext cx="1478524" cy="237279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lumMod val="110000"/>
                    <a:satMod val="105000"/>
                    <a:tint val="67000"/>
                  </a:srgbClr>
                </a:gs>
                <a:gs pos="50000">
                  <a:srgbClr val="4F81BD">
                    <a:lumMod val="105000"/>
                    <a:satMod val="103000"/>
                    <a:tint val="73000"/>
                  </a:srgbClr>
                </a:gs>
                <a:gs pos="100000">
                  <a:srgbClr val="4F81BD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F81BD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lIns="91380" tIns="18000" rIns="91380" bIns="0" rtlCol="0" anchor="ctr" anchorCtr="1"/>
            <a:lstStyle/>
            <a:p>
              <a:pPr algn="ctr" defTabSz="914400">
                <a:defRPr/>
              </a:pPr>
              <a:r>
                <a:rPr lang="en-US" altLang="ko-KR" sz="11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 Hypervisor</a:t>
              </a:r>
              <a:endParaRPr lang="ko-KR" altLang="en-US" sz="11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465590" y="5330647"/>
              <a:ext cx="8018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altLang="ko-KR" sz="1000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OpenFlow</a:t>
              </a:r>
              <a:r>
                <a:rPr lang="en-US" altLang="ko-KR" sz="10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ko-KR" altLang="en-US" sz="1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6" name="직선 연결선 24"/>
            <p:cNvCxnSpPr/>
            <p:nvPr/>
          </p:nvCxnSpPr>
          <p:spPr>
            <a:xfrm flipH="1" flipV="1">
              <a:off x="6277314" y="4851362"/>
              <a:ext cx="325317" cy="20628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cxnSp>
          <p:nvCxnSpPr>
            <p:cNvPr id="187" name="직선 연결선 24"/>
            <p:cNvCxnSpPr/>
            <p:nvPr/>
          </p:nvCxnSpPr>
          <p:spPr>
            <a:xfrm flipH="1">
              <a:off x="6602631" y="4811884"/>
              <a:ext cx="286067" cy="24576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headEnd type="none"/>
              <a:tailEnd type="none"/>
            </a:ln>
            <a:effectLst/>
          </p:spPr>
        </p:cxnSp>
        <p:grpSp>
          <p:nvGrpSpPr>
            <p:cNvPr id="188" name="Group 187"/>
            <p:cNvGrpSpPr/>
            <p:nvPr/>
          </p:nvGrpSpPr>
          <p:grpSpPr>
            <a:xfrm>
              <a:off x="5651730" y="4248296"/>
              <a:ext cx="950901" cy="666983"/>
              <a:chOff x="5936722" y="3634045"/>
              <a:chExt cx="1163283" cy="943547"/>
            </a:xfrm>
          </p:grpSpPr>
          <p:pic>
            <p:nvPicPr>
              <p:cNvPr id="189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090" y="4213871"/>
                <a:ext cx="576843" cy="363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0" name="TextBox 189"/>
              <p:cNvSpPr txBox="1"/>
              <p:nvPr/>
            </p:nvSpPr>
            <p:spPr>
              <a:xfrm>
                <a:off x="5936722" y="3634045"/>
                <a:ext cx="1163283" cy="5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ko-KR" sz="10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Tenant </a:t>
                </a:r>
              </a:p>
              <a:p>
                <a:pPr algn="ctr" defTabSz="914400">
                  <a:defRPr/>
                </a:pPr>
                <a:r>
                  <a:rPr lang="en-US" altLang="ko-KR" sz="10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Controller  #1</a:t>
                </a:r>
                <a:endParaRPr lang="ko-KR" altLang="en-US" sz="10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6516797" y="4258036"/>
              <a:ext cx="950901" cy="652049"/>
              <a:chOff x="6006869" y="3655172"/>
              <a:chExt cx="1163283" cy="922420"/>
            </a:xfrm>
          </p:grpSpPr>
          <p:pic>
            <p:nvPicPr>
              <p:cNvPr id="192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090" y="4213871"/>
                <a:ext cx="576843" cy="363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3" name="TextBox 192"/>
              <p:cNvSpPr txBox="1"/>
              <p:nvPr/>
            </p:nvSpPr>
            <p:spPr>
              <a:xfrm>
                <a:off x="6006869" y="3655172"/>
                <a:ext cx="1163283" cy="5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ko-KR" sz="10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Tenant </a:t>
                </a:r>
              </a:p>
              <a:p>
                <a:pPr algn="ctr" defTabSz="914400">
                  <a:defRPr/>
                </a:pPr>
                <a:r>
                  <a:rPr lang="en-US" altLang="ko-KR" sz="10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Controller  #2</a:t>
                </a:r>
                <a:endParaRPr lang="ko-KR" altLang="en-US" sz="10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4" name="TextBox 193"/>
            <p:cNvSpPr txBox="1"/>
            <p:nvPr/>
          </p:nvSpPr>
          <p:spPr>
            <a:xfrm>
              <a:off x="5350154" y="6144644"/>
              <a:ext cx="25090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b="1" smtClean="0">
                  <a:solidFill>
                    <a:srgbClr val="000000"/>
                  </a:solidFill>
                  <a:latin typeface="굴림" pitchFamily="50" charset="-127"/>
                  <a:ea typeface="굴림" pitchFamily="50" charset="-127"/>
                  <a:cs typeface="Arial" panose="020B0604020202020204" pitchFamily="34" charset="0"/>
                </a:rPr>
                <a:t>Direct programming approaches</a:t>
              </a:r>
              <a:endParaRPr kumimoji="1" lang="en-US" sz="1200" b="1" dirty="0">
                <a:solidFill>
                  <a:srgbClr val="000000"/>
                </a:solidFill>
                <a:latin typeface="굴림" pitchFamily="50" charset="-127"/>
                <a:ea typeface="굴림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214" name="Group 213"/>
            <p:cNvGrpSpPr/>
            <p:nvPr/>
          </p:nvGrpSpPr>
          <p:grpSpPr>
            <a:xfrm>
              <a:off x="4644008" y="5567248"/>
              <a:ext cx="948532" cy="665084"/>
              <a:chOff x="-1226316" y="5313484"/>
              <a:chExt cx="1307037" cy="665084"/>
            </a:xfrm>
          </p:grpSpPr>
          <p:grpSp>
            <p:nvGrpSpPr>
              <p:cNvPr id="215" name="Group 214"/>
              <p:cNvGrpSpPr/>
              <p:nvPr/>
            </p:nvGrpSpPr>
            <p:grpSpPr>
              <a:xfrm>
                <a:off x="-1036143" y="5409220"/>
                <a:ext cx="985258" cy="262866"/>
                <a:chOff x="-1036143" y="5409220"/>
                <a:chExt cx="985258" cy="262866"/>
              </a:xfrm>
            </p:grpSpPr>
            <p:sp>
              <p:nvSpPr>
                <p:cNvPr id="218" name="모서리가 둥근 직사각형 21"/>
                <p:cNvSpPr/>
                <p:nvPr/>
              </p:nvSpPr>
              <p:spPr bwMode="auto">
                <a:xfrm>
                  <a:off x="-1036143" y="5409766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F81BD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F81BD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F81BD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VM1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모서리가 둥근 직사각형 21"/>
                <p:cNvSpPr/>
                <p:nvPr/>
              </p:nvSpPr>
              <p:spPr bwMode="auto">
                <a:xfrm>
                  <a:off x="-516533" y="5409220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F79646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79646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79646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7964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VM2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6" name="Rounded Rectangle 215"/>
              <p:cNvSpPr/>
              <p:nvPr/>
            </p:nvSpPr>
            <p:spPr>
              <a:xfrm>
                <a:off x="-1140478" y="5313484"/>
                <a:ext cx="1221199" cy="409217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/>
                  <a:ea typeface="HY헤드라인M"/>
                  <a:cs typeface=""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-1226316" y="5716958"/>
                <a:ext cx="10550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Hypervisor #1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7444886" y="5567248"/>
              <a:ext cx="948532" cy="665084"/>
              <a:chOff x="-1226316" y="5313484"/>
              <a:chExt cx="1307037" cy="665084"/>
            </a:xfrm>
          </p:grpSpPr>
          <p:grpSp>
            <p:nvGrpSpPr>
              <p:cNvPr id="221" name="Group 220"/>
              <p:cNvGrpSpPr/>
              <p:nvPr/>
            </p:nvGrpSpPr>
            <p:grpSpPr>
              <a:xfrm>
                <a:off x="-1036143" y="5409220"/>
                <a:ext cx="985258" cy="262866"/>
                <a:chOff x="-1036143" y="5409220"/>
                <a:chExt cx="985258" cy="262866"/>
              </a:xfrm>
            </p:grpSpPr>
            <p:sp>
              <p:nvSpPr>
                <p:cNvPr id="224" name="모서리가 둥근 직사각형 21"/>
                <p:cNvSpPr/>
                <p:nvPr/>
              </p:nvSpPr>
              <p:spPr bwMode="auto">
                <a:xfrm>
                  <a:off x="-1036143" y="5409766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4F81BD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4F81BD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4F81BD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4F81BD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VM1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모서리가 둥근 직사각형 21"/>
                <p:cNvSpPr/>
                <p:nvPr/>
              </p:nvSpPr>
              <p:spPr bwMode="auto">
                <a:xfrm>
                  <a:off x="-516533" y="5409220"/>
                  <a:ext cx="465648" cy="262320"/>
                </a:xfrm>
                <a:prstGeom prst="roundRect">
                  <a:avLst/>
                </a:prstGeom>
                <a:gradFill rotWithShape="1">
                  <a:gsLst>
                    <a:gs pos="0">
                      <a:srgbClr val="F79646"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79646"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79646"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79646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VM2</a:t>
                  </a:r>
                  <a:endParaRPr kumimoji="0" lang="ko-KR" alt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2" name="Rounded Rectangle 221"/>
              <p:cNvSpPr/>
              <p:nvPr/>
            </p:nvSpPr>
            <p:spPr>
              <a:xfrm>
                <a:off x="-1140478" y="5313484"/>
                <a:ext cx="1221199" cy="409217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Y헤드라인M"/>
                  <a:ea typeface="HY헤드라인M"/>
                  <a:cs typeface=""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-1226316" y="5716958"/>
                <a:ext cx="10550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Hypervisor #1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26" name="직선 연결선 53"/>
            <p:cNvCxnSpPr/>
            <p:nvPr/>
          </p:nvCxnSpPr>
          <p:spPr>
            <a:xfrm>
              <a:off x="5592540" y="5771857"/>
              <a:ext cx="215008" cy="170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27" name="직선 연결선 53"/>
            <p:cNvCxnSpPr/>
            <p:nvPr/>
          </p:nvCxnSpPr>
          <p:spPr>
            <a:xfrm flipV="1">
              <a:off x="7327543" y="5771857"/>
              <a:ext cx="179637" cy="398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</p:grpSp>
      <p:graphicFrame>
        <p:nvGraphicFramePr>
          <p:cNvPr id="228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789119"/>
              </p:ext>
            </p:extLst>
          </p:nvPr>
        </p:nvGraphicFramePr>
        <p:xfrm>
          <a:off x="7407815" y="4217591"/>
          <a:ext cx="1461859" cy="1005840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4509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0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05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41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Tenant</a:t>
                      </a:r>
                      <a:b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ID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Match Field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Action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6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Dst</a:t>
                      </a:r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IP: 10.0.1.2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Port 3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418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6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Dst</a:t>
                      </a:r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IP: 20.0.1.1</a:t>
                      </a:r>
                      <a:endParaRPr lang="ko-KR" altLang="en-US" sz="6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Drop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64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" name="Content Placeholder 2"/>
          <p:cNvSpPr txBox="1">
            <a:spLocks/>
          </p:cNvSpPr>
          <p:nvPr/>
        </p:nvSpPr>
        <p:spPr>
          <a:xfrm>
            <a:off x="323849" y="1896091"/>
            <a:ext cx="8746987" cy="1322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smtClean="0"/>
              <a:t>Overlay Network-based Approaches</a:t>
            </a:r>
            <a:endParaRPr lang="en-US" sz="1800" dirty="0" smtClean="0"/>
          </a:p>
          <a:p>
            <a:pPr lvl="1"/>
            <a:r>
              <a:rPr lang="en-US" altLang="ko-KR" sz="1600" dirty="0" smtClean="0"/>
              <a:t>Create and manage VNs using Virtual switches and tunnels</a:t>
            </a:r>
          </a:p>
          <a:p>
            <a:pPr lvl="1"/>
            <a:r>
              <a:rPr lang="en-US" altLang="ko-KR" sz="1600" dirty="0" smtClean="0"/>
              <a:t>Most of commercial data center solutions (VMWare NSX, Microsoft Hyper-V, Cisco ACI)</a:t>
            </a:r>
          </a:p>
          <a:p>
            <a:pPr lvl="1"/>
            <a:r>
              <a:rPr lang="en-US" altLang="ko-KR" sz="1600" dirty="0" smtClean="0">
                <a:solidFill>
                  <a:srgbClr val="FF0000"/>
                </a:solidFill>
              </a:rPr>
              <a:t>Hypervisor-based solution, easy to deploy</a:t>
            </a: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66882" y="3069641"/>
            <a:ext cx="8746987" cy="1244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u="sng" smtClean="0"/>
              <a:t>Direct </a:t>
            </a:r>
            <a:r>
              <a:rPr lang="en-US" altLang="ko-KR" sz="1800" u="sng" dirty="0" smtClean="0"/>
              <a:t>Programming Approaches</a:t>
            </a:r>
            <a:endParaRPr lang="en-US" altLang="ko-KR" sz="1800" dirty="0" smtClean="0"/>
          </a:p>
          <a:p>
            <a:pPr lvl="1"/>
            <a:r>
              <a:rPr lang="en-US" altLang="ko-KR" sz="1600" dirty="0" smtClean="0"/>
              <a:t>Directly program physical switches (network slices) to create and manage VNs </a:t>
            </a:r>
          </a:p>
          <a:p>
            <a:pPr lvl="1"/>
            <a:r>
              <a:rPr lang="en-US" altLang="ko-KR" sz="1600" dirty="0" err="1" smtClean="0"/>
              <a:t>OpenVirtex</a:t>
            </a:r>
            <a:r>
              <a:rPr lang="en-US" altLang="ko-KR" sz="1600" dirty="0" smtClean="0"/>
              <a:t>, </a:t>
            </a:r>
            <a:r>
              <a:rPr lang="en-US" altLang="ko-KR" sz="1600" dirty="0" err="1" smtClean="0"/>
              <a:t>FlowVisor</a:t>
            </a:r>
            <a:r>
              <a:rPr lang="en-US" altLang="ko-KR" sz="1600" dirty="0" smtClean="0"/>
              <a:t>, </a:t>
            </a:r>
            <a:r>
              <a:rPr lang="en-US" altLang="ko-KR" sz="1600" dirty="0" err="1" smtClean="0"/>
              <a:t>FlowN</a:t>
            </a:r>
            <a:r>
              <a:rPr lang="en-US" altLang="ko-KR" sz="1600" dirty="0" smtClean="0"/>
              <a:t>, </a:t>
            </a:r>
            <a:r>
              <a:rPr lang="en-US" altLang="ko-KR" sz="1600" dirty="0" err="1" smtClean="0"/>
              <a:t>VerTIGO</a:t>
            </a:r>
            <a:endParaRPr lang="en-US" altLang="ko-KR" sz="1600" dirty="0" smtClean="0">
              <a:solidFill>
                <a:srgbClr val="FF0000"/>
              </a:solidFill>
            </a:endParaRPr>
          </a:p>
          <a:p>
            <a:pPr lvl="1"/>
            <a:r>
              <a:rPr lang="en-US" altLang="ko-KR" sz="1600" dirty="0" smtClean="0">
                <a:solidFill>
                  <a:srgbClr val="FF0000"/>
                </a:solidFill>
              </a:rPr>
              <a:t>Network-based solution, powerful </a:t>
            </a:r>
            <a:r>
              <a:rPr lang="en-US" altLang="ko-KR" sz="1600" dirty="0" err="1" smtClean="0">
                <a:solidFill>
                  <a:srgbClr val="FF0000"/>
                </a:solidFill>
              </a:rPr>
              <a:t>QoS</a:t>
            </a:r>
            <a:r>
              <a:rPr lang="en-US" altLang="ko-KR" sz="1600" dirty="0" smtClean="0">
                <a:solidFill>
                  <a:srgbClr val="FF0000"/>
                </a:solidFill>
              </a:rPr>
              <a:t> management, transparency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495"/>
    </mc:Choice>
    <mc:Fallback xmlns="">
      <p:transition spd="slow" advTm="18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The limitations of current NV solutions</a:t>
            </a:r>
            <a:endParaRPr lang="en-US" altLang="ko-KR" dirty="0"/>
          </a:p>
          <a:p>
            <a:pPr lvl="1"/>
            <a:r>
              <a:rPr lang="en-US" altLang="ko-KR" dirty="0" smtClean="0"/>
              <a:t>Traditional approaches</a:t>
            </a:r>
            <a:endParaRPr lang="en-US" altLang="ko-KR" dirty="0"/>
          </a:p>
          <a:p>
            <a:pPr lvl="2"/>
            <a:r>
              <a:rPr lang="en-US" altLang="ko-KR" sz="1800" dirty="0" smtClean="0"/>
              <a:t>Mainly provide connectivity between nodes</a:t>
            </a:r>
          </a:p>
          <a:p>
            <a:pPr lvl="2"/>
            <a:r>
              <a:rPr lang="en-US" altLang="ko-KR" sz="1800" dirty="0"/>
              <a:t>I</a:t>
            </a:r>
            <a:r>
              <a:rPr lang="en-US" altLang="ko-KR" sz="1800" dirty="0" smtClean="0"/>
              <a:t>solation of physical network resources only</a:t>
            </a:r>
            <a:endParaRPr lang="en-US" altLang="ko-KR" sz="1800" dirty="0"/>
          </a:p>
          <a:p>
            <a:pPr lvl="2"/>
            <a:r>
              <a:rPr lang="en-US" altLang="ko-KR" sz="1800" dirty="0" smtClean="0"/>
              <a:t>Impossible to support topology and control function virtualization</a:t>
            </a:r>
          </a:p>
          <a:p>
            <a:pPr lvl="1"/>
            <a:r>
              <a:rPr lang="en-US" altLang="ko-KR" dirty="0" smtClean="0"/>
              <a:t>Overlay network-based approaches</a:t>
            </a:r>
            <a:endParaRPr lang="en-US" altLang="ko-KR" dirty="0"/>
          </a:p>
          <a:p>
            <a:pPr lvl="2"/>
            <a:r>
              <a:rPr lang="en-US" altLang="ko-KR" sz="1800" dirty="0" smtClean="0"/>
              <a:t>Limited capability of VN programmability </a:t>
            </a:r>
          </a:p>
          <a:p>
            <a:pPr lvl="2"/>
            <a:r>
              <a:rPr lang="en-US" altLang="ko-KR" sz="1800" dirty="0" smtClean="0"/>
              <a:t>Cannot support end-to-end </a:t>
            </a:r>
            <a:r>
              <a:rPr lang="en-US" altLang="ko-KR" sz="1800" dirty="0" err="1" smtClean="0"/>
              <a:t>QoS</a:t>
            </a:r>
            <a:endParaRPr lang="en-US" altLang="ko-KR" sz="1800" dirty="0" smtClean="0"/>
          </a:p>
          <a:p>
            <a:pPr lvl="2"/>
            <a:r>
              <a:rPr lang="en-US" altLang="ko-KR" sz="1800" dirty="0" smtClean="0"/>
              <a:t>Developed as a data-center (cloud) solution</a:t>
            </a:r>
            <a:endParaRPr lang="en-US" altLang="ko-KR" sz="1800" dirty="0"/>
          </a:p>
          <a:p>
            <a:pPr lvl="1"/>
            <a:r>
              <a:rPr lang="en-US" altLang="ko-KR" u="sng" dirty="0" smtClean="0"/>
              <a:t>Direct programming approaches</a:t>
            </a:r>
          </a:p>
          <a:p>
            <a:pPr lvl="2"/>
            <a:r>
              <a:rPr lang="en-US" altLang="ko-KR" sz="1800" dirty="0" smtClean="0">
                <a:solidFill>
                  <a:srgbClr val="FF0000"/>
                </a:solidFill>
              </a:rPr>
              <a:t>Most solutions are based on Proxy architecture</a:t>
            </a:r>
          </a:p>
          <a:p>
            <a:pPr lvl="2"/>
            <a:r>
              <a:rPr lang="en-US" altLang="ko-KR" sz="1800" dirty="0">
                <a:solidFill>
                  <a:srgbClr val="FF0000"/>
                </a:solidFill>
              </a:rPr>
              <a:t>Not fully isolated data and control plane per </a:t>
            </a:r>
            <a:r>
              <a:rPr lang="en-US" altLang="ko-KR" sz="1800" dirty="0" smtClean="0">
                <a:solidFill>
                  <a:srgbClr val="FF0000"/>
                </a:solidFill>
              </a:rPr>
              <a:t>VN</a:t>
            </a:r>
          </a:p>
          <a:p>
            <a:pPr lvl="2"/>
            <a:r>
              <a:rPr lang="en-US" altLang="ko-KR" sz="1800" dirty="0" smtClean="0">
                <a:solidFill>
                  <a:srgbClr val="FF0000"/>
                </a:solidFill>
              </a:rPr>
              <a:t>No distributed system (Single point of failure)</a:t>
            </a:r>
          </a:p>
          <a:p>
            <a:pPr lvl="2"/>
            <a:r>
              <a:rPr lang="en-US" altLang="ko-KR" sz="1800" dirty="0" smtClean="0">
                <a:solidFill>
                  <a:srgbClr val="FF0000"/>
                </a:solidFill>
              </a:rPr>
              <a:t>No service and API for VN applications</a:t>
            </a:r>
          </a:p>
          <a:p>
            <a:pPr lvl="2"/>
            <a:r>
              <a:rPr lang="en-US" altLang="ko-KR" sz="1800" dirty="0">
                <a:solidFill>
                  <a:srgbClr val="FF0000"/>
                </a:solidFill>
              </a:rPr>
              <a:t>Only support </a:t>
            </a:r>
            <a:r>
              <a:rPr lang="en-US" altLang="ko-KR" sz="1800" dirty="0" err="1">
                <a:solidFill>
                  <a:srgbClr val="FF0000"/>
                </a:solidFill>
              </a:rPr>
              <a:t>Openflow</a:t>
            </a:r>
            <a:r>
              <a:rPr lang="en-US" altLang="ko-KR" sz="1800" dirty="0">
                <a:solidFill>
                  <a:srgbClr val="FF0000"/>
                </a:solidFill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</a:rPr>
              <a:t>protocol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0"/>
    </mc:Choice>
    <mc:Fallback xmlns="">
      <p:transition spd="slow" advTm="6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SDN NV Solution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69348"/>
              </p:ext>
            </p:extLst>
          </p:nvPr>
        </p:nvGraphicFramePr>
        <p:xfrm>
          <a:off x="218583" y="715333"/>
          <a:ext cx="8706834" cy="5757008"/>
        </p:xfrm>
        <a:graphic>
          <a:graphicData uri="http://schemas.openxmlformats.org/drawingml/2006/table">
            <a:tbl>
              <a:tblPr firstRow="1" bandRow="1"/>
              <a:tblGrid>
                <a:gridCol w="1451139"/>
                <a:gridCol w="1451139"/>
                <a:gridCol w="1451139"/>
                <a:gridCol w="1451139"/>
                <a:gridCol w="1451139"/>
                <a:gridCol w="1451139"/>
              </a:tblGrid>
              <a:tr h="97853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effectLst/>
                        </a:rPr>
                        <a:t>Functionality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err="1" smtClean="0">
                          <a:solidFill>
                            <a:schemeClr val="bg1"/>
                          </a:solidFill>
                          <a:effectLst/>
                        </a:rPr>
                        <a:t>FlowVisor</a:t>
                      </a:r>
                      <a:endParaRPr lang="ko-KR" altLang="en-US" sz="1400" kern="0" spc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(Stanford,</a:t>
                      </a:r>
                      <a:r>
                        <a:rPr lang="en-US" altLang="ko-KR" sz="1400" kern="0" spc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2009)</a:t>
                      </a:r>
                      <a:endParaRPr lang="en-US" sz="1400" kern="0" spc="0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err="1" smtClean="0">
                          <a:solidFill>
                            <a:schemeClr val="bg1"/>
                          </a:solidFill>
                          <a:effectLst/>
                        </a:rPr>
                        <a:t>FlowN</a:t>
                      </a:r>
                      <a:r>
                        <a:rPr lang="en-US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br>
                        <a:rPr lang="en-US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(Princeton,</a:t>
                      </a:r>
                      <a:r>
                        <a:rPr lang="en-US" sz="1200" kern="0" spc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2012)</a:t>
                      </a:r>
                      <a:endParaRPr lang="en-US" sz="1200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err="1" smtClean="0">
                          <a:solidFill>
                            <a:schemeClr val="bg1"/>
                          </a:solidFill>
                          <a:effectLst/>
                        </a:rPr>
                        <a:t>VerTIGO</a:t>
                      </a:r>
                      <a:endParaRPr lang="en-US" sz="1400" kern="0" spc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(CREATE-NET,</a:t>
                      </a:r>
                      <a:r>
                        <a:rPr lang="en-US" sz="1050" kern="0" spc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2012)</a:t>
                      </a:r>
                      <a:endParaRPr lang="en-US" sz="1050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OVX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1400" kern="0" spc="0" dirty="0" err="1" smtClean="0">
                          <a:solidFill>
                            <a:schemeClr val="bg1"/>
                          </a:solidFill>
                          <a:effectLst/>
                        </a:rPr>
                        <a:t>ON.Lab</a:t>
                      </a:r>
                      <a:r>
                        <a:rPr lang="en-US" sz="1400" kern="0" spc="0" dirty="0" smtClean="0">
                          <a:solidFill>
                            <a:schemeClr val="bg1"/>
                          </a:solidFill>
                          <a:effectLst/>
                        </a:rPr>
                        <a:t>,</a:t>
                      </a:r>
                      <a:r>
                        <a:rPr lang="en-US" sz="1400" kern="0" spc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2014)</a:t>
                      </a:r>
                      <a:endParaRPr lang="en-US" sz="1400" kern="0" spc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FFC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Proposed Solution</a:t>
                      </a:r>
                      <a:br>
                        <a:rPr lang="en-US" sz="1400" b="1" kern="0" spc="0" dirty="0" smtClean="0">
                          <a:solidFill>
                            <a:srgbClr val="FFC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</a:br>
                      <a:r>
                        <a:rPr lang="en-US" sz="1400" b="1" kern="0" spc="0" dirty="0" smtClean="0">
                          <a:solidFill>
                            <a:srgbClr val="FFC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(</a:t>
                      </a:r>
                      <a:r>
                        <a:rPr lang="en-US" sz="1400" b="1" kern="0" spc="0" dirty="0" err="1" smtClean="0">
                          <a:solidFill>
                            <a:srgbClr val="FFC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ONVisor</a:t>
                      </a:r>
                      <a:r>
                        <a:rPr lang="en-US" sz="1400" b="1" kern="0" spc="0" dirty="0" smtClean="0">
                          <a:solidFill>
                            <a:srgbClr val="FFC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)</a:t>
                      </a:r>
                      <a:endParaRPr lang="en-US" sz="1400" b="1" kern="0" spc="0" dirty="0">
                        <a:solidFill>
                          <a:srgbClr val="FFC000"/>
                        </a:solidFill>
                        <a:effectLst/>
                        <a:latin typeface="맑은 고딕"/>
                        <a:ea typeface=""/>
                        <a:cs typeface=""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02348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Address </a:t>
                      </a:r>
                      <a:br>
                        <a:rPr lang="en-US" sz="1400" kern="0" spc="0" dirty="0" smtClean="0">
                          <a:effectLst/>
                        </a:rPr>
                      </a:br>
                      <a:r>
                        <a:rPr lang="en-US" sz="1400" kern="0" spc="0" dirty="0" smtClean="0">
                          <a:effectLst/>
                        </a:rPr>
                        <a:t>Virtualization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(VLAN Tagging)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effectLst/>
                        </a:rPr>
                        <a:t>X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(</a:t>
                      </a:r>
                      <a:r>
                        <a:rPr lang="en-US" sz="1400" kern="0" spc="0" dirty="0" err="1" smtClean="0">
                          <a:effectLst/>
                        </a:rPr>
                        <a:t>Addr</a:t>
                      </a:r>
                      <a:r>
                        <a:rPr lang="en-US" sz="1400" kern="0" spc="0" dirty="0" smtClean="0">
                          <a:effectLst/>
                        </a:rPr>
                        <a:t>.</a:t>
                      </a:r>
                      <a:r>
                        <a:rPr lang="en-US" sz="1400" kern="0" spc="0" baseline="0" dirty="0" smtClean="0">
                          <a:effectLst/>
                        </a:rPr>
                        <a:t> </a:t>
                      </a:r>
                      <a:r>
                        <a:rPr lang="en-US" sz="1400" kern="0" spc="0" dirty="0" smtClean="0">
                          <a:effectLst/>
                        </a:rPr>
                        <a:t>Rewriting</a:t>
                      </a:r>
                      <a:r>
                        <a:rPr lang="en-US" sz="1400" kern="0" spc="0" dirty="0">
                          <a:effectLst/>
                        </a:rPr>
                        <a:t>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O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(Tagging and </a:t>
                      </a:r>
                      <a:b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400" kern="0" spc="0" dirty="0" err="1" smtClean="0">
                          <a:solidFill>
                            <a:srgbClr val="000000"/>
                          </a:solidFill>
                          <a:effectLst/>
                        </a:rPr>
                        <a:t>Addr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. Rewriting)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9384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Topology</a:t>
                      </a:r>
                      <a:b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Virtualization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effectLst/>
                        </a:rPr>
                        <a:t>X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effectLst/>
                        </a:rPr>
                        <a:t>O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89773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effectLst/>
                        </a:rPr>
                        <a:t>Control</a:t>
                      </a:r>
                      <a:r>
                        <a:rPr lang="en-US" altLang="ko-KR" sz="1400" kern="0" spc="0" baseline="0" dirty="0" smtClean="0">
                          <a:effectLst/>
                        </a:rPr>
                        <a:t> Plane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Isolation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(Threads)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9384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effectLst/>
                        </a:rPr>
                        <a:t>Data Plane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Isolation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(Flow </a:t>
                      </a:r>
                      <a:r>
                        <a:rPr lang="en-US" sz="1400" kern="0" spc="0" dirty="0" smtClean="0">
                          <a:effectLst/>
                        </a:rPr>
                        <a:t>Table)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X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 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(Flow </a:t>
                      </a:r>
                      <a:r>
                        <a:rPr lang="en-US" sz="1400" kern="0" spc="0" dirty="0" smtClean="0">
                          <a:effectLst/>
                        </a:rPr>
                        <a:t>Table)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(Flow Table)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53109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Multi data-path support 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"/>
                        <a:cs typeface=""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53109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Distributed</a:t>
                      </a:r>
                      <a:r>
                        <a:rPr lang="en-US" sz="1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Architecture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"/>
                        <a:cs typeface=""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ffectLst/>
                        </a:rPr>
                        <a:t>△</a:t>
                      </a: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X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0" dirty="0" smtClean="0">
                          <a:effectLst/>
                        </a:rPr>
                        <a:t>O</a:t>
                      </a:r>
                      <a:endParaRPr lang="en-US" sz="14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642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Open Source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  <a:ea typeface=""/>
                        <a:cs typeface=""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"/>
                          <a:cs typeface=""/>
                        </a:rPr>
                        <a:t>O</a:t>
                      </a: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effectLst/>
                        </a:rPr>
                        <a:t>X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effectLst/>
                        </a:rPr>
                        <a:t>X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 smtClean="0">
                          <a:effectLst/>
                        </a:rPr>
                        <a:t>O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6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"/>
    </mc:Choice>
    <mc:Fallback xmlns="">
      <p:transition spd="slow" advTm="47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altLang="ko-KR" sz="4800" dirty="0" smtClean="0"/>
              <a:t>Requirements</a:t>
            </a:r>
          </a:p>
          <a:p>
            <a:pPr lvl="8"/>
            <a:r>
              <a:rPr lang="en-US" altLang="ko-KR" sz="2800" dirty="0" smtClean="0"/>
              <a:t>Use-case analysis</a:t>
            </a:r>
          </a:p>
          <a:p>
            <a:pPr lvl="8"/>
            <a:r>
              <a:rPr lang="en-US" altLang="ko-KR" sz="2800" dirty="0" smtClean="0"/>
              <a:t>Requirements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78">
        <p:dissolve/>
      </p:transition>
    </mc:Choice>
    <mc:Fallback xmlns="">
      <p:transition spd="slow" advTm="11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4155" y="4377977"/>
            <a:ext cx="4198513" cy="2026820"/>
            <a:chOff x="5081772" y="3588403"/>
            <a:chExt cx="3894802" cy="18722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1772" y="3588403"/>
              <a:ext cx="3894802" cy="179160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036691" y="4875925"/>
              <a:ext cx="1863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5G and </a:t>
              </a:r>
              <a:r>
                <a:rPr lang="en-US" sz="1600" b="1" dirty="0" err="1" smtClean="0"/>
                <a:t>IoT</a:t>
              </a:r>
              <a:r>
                <a:rPr lang="en-US" sz="1600" b="1" dirty="0" smtClean="0"/>
                <a:t> network</a:t>
              </a:r>
            </a:p>
            <a:p>
              <a:pPr algn="ctr"/>
              <a:r>
                <a:rPr lang="en-US" sz="1600" dirty="0" smtClean="0"/>
                <a:t>Source </a:t>
              </a:r>
              <a:r>
                <a:rPr lang="mr-IN" sz="1600" dirty="0" smtClean="0"/>
                <a:t>–</a:t>
              </a:r>
              <a:r>
                <a:rPr lang="en-US" sz="1600" dirty="0" smtClean="0"/>
                <a:t> Ericsson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Use-case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Cloud Provider </a:t>
            </a:r>
          </a:p>
          <a:p>
            <a:r>
              <a:rPr lang="en-US" sz="2400" dirty="0" smtClean="0"/>
              <a:t>Infrastructure Provider</a:t>
            </a:r>
          </a:p>
          <a:p>
            <a:r>
              <a:rPr lang="en-US" sz="2400" dirty="0" smtClean="0"/>
              <a:t>5G </a:t>
            </a:r>
            <a:r>
              <a:rPr lang="en-US" sz="2400" dirty="0"/>
              <a:t>M</a:t>
            </a:r>
            <a:r>
              <a:rPr lang="en-US" sz="2400" dirty="0" smtClean="0"/>
              <a:t>obile </a:t>
            </a:r>
            <a:r>
              <a:rPr lang="en-US" sz="2400" dirty="0"/>
              <a:t>N</a:t>
            </a:r>
            <a:r>
              <a:rPr lang="en-US" sz="2400" dirty="0" smtClean="0"/>
              <a:t>etwork Provider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7765" y="2204225"/>
            <a:ext cx="4502224" cy="2651727"/>
            <a:chOff x="407073" y="2565864"/>
            <a:chExt cx="4726012" cy="28444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073" y="2565864"/>
              <a:ext cx="4726012" cy="22466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69556" y="4783001"/>
              <a:ext cx="1447713" cy="627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Open Cloud</a:t>
              </a:r>
              <a:br>
                <a:rPr lang="en-US" sz="1600" b="1" dirty="0" smtClean="0"/>
              </a:br>
              <a:r>
                <a:rPr lang="en-US" sz="1600" dirty="0" smtClean="0"/>
                <a:t>Source </a:t>
              </a:r>
              <a:r>
                <a:rPr lang="mr-IN" sz="1600" dirty="0" smtClean="0"/>
                <a:t>–</a:t>
              </a:r>
              <a:r>
                <a:rPr lang="en-US" sz="1600" dirty="0" smtClean="0"/>
                <a:t> Cisco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69988" y="1363560"/>
            <a:ext cx="4082603" cy="2627689"/>
            <a:chOff x="4896086" y="3819814"/>
            <a:chExt cx="4082603" cy="26276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6086" y="3819814"/>
              <a:ext cx="4082603" cy="204130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99300" y="5862728"/>
              <a:ext cx="3283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Fog and Edge Computing</a:t>
              </a:r>
            </a:p>
            <a:p>
              <a:pPr algn="ctr"/>
              <a:r>
                <a:rPr lang="en-US" sz="1600" dirty="0" smtClean="0"/>
                <a:t>Source </a:t>
              </a:r>
              <a:r>
                <a:rPr lang="mr-IN" sz="1600" dirty="0" smtClean="0"/>
                <a:t>–</a:t>
              </a:r>
              <a:r>
                <a:rPr lang="en-US" sz="1600" dirty="0"/>
                <a:t> Alexander </a:t>
              </a:r>
              <a:r>
                <a:rPr lang="en-US" sz="1600" dirty="0" err="1" smtClean="0"/>
                <a:t>Spotnitz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PubNub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08625" y="4073594"/>
            <a:ext cx="4281089" cy="2215255"/>
            <a:chOff x="6473877" y="3937955"/>
            <a:chExt cx="4281089" cy="22152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3877" y="3937955"/>
              <a:ext cx="4281089" cy="16981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371842" y="5568435"/>
              <a:ext cx="2406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SD-WAN</a:t>
              </a:r>
            </a:p>
            <a:p>
              <a:pPr algn="ctr"/>
              <a:r>
                <a:rPr lang="en-US" sz="1600" dirty="0" smtClean="0"/>
                <a:t>Source </a:t>
              </a:r>
              <a:r>
                <a:rPr lang="mr-IN" sz="1600" dirty="0" smtClean="0"/>
                <a:t>–</a:t>
              </a:r>
              <a:r>
                <a:rPr lang="en-US" sz="1600" dirty="0" smtClean="0"/>
                <a:t> Juniper Networks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12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"/>
    </mc:Choice>
    <mc:Fallback xmlns="">
      <p:transition spd="slow" advTm="85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Multi-tenancy</a:t>
            </a:r>
          </a:p>
          <a:p>
            <a:pPr lvl="1"/>
            <a:r>
              <a:rPr lang="en-US" sz="2000" dirty="0" smtClean="0"/>
              <a:t>Creates </a:t>
            </a:r>
            <a:r>
              <a:rPr lang="en-US" sz="2000" dirty="0"/>
              <a:t>multiple VNs on top of the shared physical </a:t>
            </a:r>
            <a:r>
              <a:rPr lang="en-US" sz="2000" dirty="0" smtClean="0"/>
              <a:t>resources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Scalability</a:t>
            </a:r>
          </a:p>
          <a:p>
            <a:pPr lvl="1"/>
            <a:r>
              <a:rPr lang="en-US" sz="2000" dirty="0" smtClean="0"/>
              <a:t>A </a:t>
            </a:r>
            <a:r>
              <a:rPr lang="en-US" sz="2000" dirty="0"/>
              <a:t>large number of connected physical devices </a:t>
            </a:r>
          </a:p>
          <a:p>
            <a:pPr lvl="1"/>
            <a:r>
              <a:rPr lang="en-US" sz="2000" dirty="0" smtClean="0"/>
              <a:t>Creating </a:t>
            </a:r>
            <a:r>
              <a:rPr lang="en-US" sz="2000" dirty="0"/>
              <a:t>and managing a large number of </a:t>
            </a:r>
            <a:r>
              <a:rPr lang="en-US" sz="2000" dirty="0" smtClean="0"/>
              <a:t>VNs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Flexibility </a:t>
            </a:r>
          </a:p>
          <a:p>
            <a:pPr lvl="1"/>
            <a:r>
              <a:rPr lang="en-US" sz="2000" dirty="0" smtClean="0"/>
              <a:t>On-demand </a:t>
            </a:r>
            <a:r>
              <a:rPr lang="en-US" sz="2000" dirty="0"/>
              <a:t>VN provision</a:t>
            </a:r>
          </a:p>
          <a:p>
            <a:pPr lvl="1"/>
            <a:r>
              <a:rPr lang="en-US" sz="2000" dirty="0" smtClean="0"/>
              <a:t>Allow to change </a:t>
            </a:r>
            <a:r>
              <a:rPr lang="en-US" sz="2000" dirty="0"/>
              <a:t>the structure and/or size of the provisioned VN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16</a:t>
            </a:fld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1046759" y="4055808"/>
            <a:ext cx="3834334" cy="2330766"/>
            <a:chOff x="1321510" y="2270240"/>
            <a:chExt cx="5603031" cy="4486182"/>
          </a:xfrm>
        </p:grpSpPr>
        <p:grpSp>
          <p:nvGrpSpPr>
            <p:cNvPr id="6" name="Group 5"/>
            <p:cNvGrpSpPr/>
            <p:nvPr/>
          </p:nvGrpSpPr>
          <p:grpSpPr>
            <a:xfrm>
              <a:off x="1321510" y="2270240"/>
              <a:ext cx="5603031" cy="4486182"/>
              <a:chOff x="5301742" y="1626653"/>
              <a:chExt cx="6007608" cy="464528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85790" y="2042528"/>
                <a:ext cx="5623560" cy="2015883"/>
                <a:chOff x="1807464" y="612648"/>
                <a:chExt cx="5623560" cy="2015883"/>
              </a:xfrm>
            </p:grpSpPr>
            <p:sp>
              <p:nvSpPr>
                <p:cNvPr id="60" name="Parallelogram 59"/>
                <p:cNvSpPr/>
                <p:nvPr/>
              </p:nvSpPr>
              <p:spPr>
                <a:xfrm>
                  <a:off x="1807464" y="612648"/>
                  <a:ext cx="5623560" cy="1880616"/>
                </a:xfrm>
                <a:prstGeom prst="parallelogram">
                  <a:avLst/>
                </a:prstGeom>
                <a:solidFill>
                  <a:srgbClr val="3A81BA">
                    <a:lumMod val="20000"/>
                    <a:lumOff val="80000"/>
                  </a:srgbClr>
                </a:solidFill>
                <a:ln w="22225" cap="flat" cmpd="sng" algn="ctr">
                  <a:solidFill>
                    <a:srgbClr val="3A81BA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503332" y="2230495"/>
                  <a:ext cx="438297" cy="3980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mr-I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…</a:t>
                  </a:r>
                  <a:endPara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Parallelogram 7"/>
              <p:cNvSpPr/>
              <p:nvPr/>
            </p:nvSpPr>
            <p:spPr>
              <a:xfrm>
                <a:off x="5301742" y="4531043"/>
                <a:ext cx="5623560" cy="1645920"/>
              </a:xfrm>
              <a:prstGeom prst="parallelogram">
                <a:avLst/>
              </a:prstGeom>
              <a:solidFill>
                <a:srgbClr val="666666">
                  <a:lumMod val="20000"/>
                  <a:lumOff val="80000"/>
                </a:srgbClr>
              </a:solidFill>
              <a:ln w="22225" cap="flat" cmpd="sng" algn="ctr">
                <a:solidFill>
                  <a:srgbClr val="666666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5582158" y="1870139"/>
                <a:ext cx="5623560" cy="2010075"/>
                <a:chOff x="1807464" y="612648"/>
                <a:chExt cx="5623560" cy="2010075"/>
              </a:xfrm>
            </p:grpSpPr>
            <p:sp>
              <p:nvSpPr>
                <p:cNvPr id="58" name="Parallelogram 57"/>
                <p:cNvSpPr/>
                <p:nvPr/>
              </p:nvSpPr>
              <p:spPr>
                <a:xfrm>
                  <a:off x="1807464" y="612648"/>
                  <a:ext cx="5623560" cy="1880616"/>
                </a:xfrm>
                <a:prstGeom prst="parallelogram">
                  <a:avLst/>
                </a:prstGeom>
                <a:solidFill>
                  <a:srgbClr val="3A81BA">
                    <a:lumMod val="20000"/>
                    <a:lumOff val="80000"/>
                  </a:srgbClr>
                </a:solidFill>
                <a:ln w="22225" cap="flat" cmpd="sng" algn="ctr">
                  <a:solidFill>
                    <a:srgbClr val="3A81BA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470991" y="2224687"/>
                  <a:ext cx="1565836" cy="3980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Virtual Network #2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487670" y="1626653"/>
                <a:ext cx="5623560" cy="2001651"/>
                <a:chOff x="1740408" y="304871"/>
                <a:chExt cx="5623560" cy="2001651"/>
              </a:xfrm>
            </p:grpSpPr>
            <p:sp>
              <p:nvSpPr>
                <p:cNvPr id="56" name="Parallelogram 55"/>
                <p:cNvSpPr/>
                <p:nvPr/>
              </p:nvSpPr>
              <p:spPr>
                <a:xfrm>
                  <a:off x="1740408" y="304871"/>
                  <a:ext cx="5623560" cy="1880616"/>
                </a:xfrm>
                <a:prstGeom prst="parallelogram">
                  <a:avLst/>
                </a:prstGeom>
                <a:solidFill>
                  <a:srgbClr val="3A81BA">
                    <a:lumMod val="20000"/>
                    <a:lumOff val="80000"/>
                  </a:srgbClr>
                </a:solidFill>
                <a:ln w="22225" cap="flat" cmpd="sng" algn="ctr">
                  <a:solidFill>
                    <a:srgbClr val="3A81BA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  <a:sym typeface="Arial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340056" y="1908486"/>
                  <a:ext cx="1565836" cy="3980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Virtual Network #1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8051314" y="5873900"/>
                <a:ext cx="2456126" cy="398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atinLnBrk="0"/>
                <a:r>
                  <a:rPr lang="en-US" sz="800" kern="0" dirty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Physical </a:t>
                </a:r>
                <a:r>
                  <a:rPr lang="en-US" sz="800" kern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Network Infrastructure</a:t>
                </a:r>
                <a:endParaRPr lang="en-US" sz="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607" y="2129221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8456" y="2129221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2031" y="2798723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0" descr="C:\Users\ecoffey\AppData\Local\Temp\Rar$DRa1.653\30059_Device_laptop_3145_unknown_64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9706" y="2127499"/>
                <a:ext cx="325120" cy="325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0" descr="C:\Users\ecoffey\AppData\Local\Temp\Rar$DRa1.653\30059_Device_laptop_3145_unknown_64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2139" y="2128862"/>
                <a:ext cx="325120" cy="325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7" name="Straight Connector 16"/>
              <p:cNvCxnSpPr/>
              <p:nvPr/>
            </p:nvCxnSpPr>
            <p:spPr>
              <a:xfrm flipV="1">
                <a:off x="6354826" y="2285685"/>
                <a:ext cx="700781" cy="4374"/>
              </a:xfrm>
              <a:prstGeom prst="line">
                <a:avLst/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608819" y="2285685"/>
                <a:ext cx="1119637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8445243" y="2442149"/>
                <a:ext cx="559819" cy="513038"/>
              </a:xfrm>
              <a:prstGeom prst="line">
                <a:avLst/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7332213" y="2442149"/>
                <a:ext cx="559818" cy="513038"/>
              </a:xfrm>
              <a:prstGeom prst="line">
                <a:avLst/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281668" y="2285685"/>
                <a:ext cx="680471" cy="5737"/>
              </a:xfrm>
              <a:prstGeom prst="line">
                <a:avLst/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5617264" y="2485078"/>
                <a:ext cx="1155129" cy="312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500" kern="0" dirty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Virtual Host</a:t>
                </a:r>
                <a:endParaRPr lang="en-US" sz="5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630392" y="2515539"/>
                <a:ext cx="988614" cy="36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sz="700" kern="0" dirty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Virtual Host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612629" y="3108889"/>
                <a:ext cx="1123136" cy="36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sz="700" kern="0" dirty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Virtual Device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8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CCCC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3296" y="4772204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0" descr="C:\Users\ecoffey\AppData\Local\Temp\Rar$DRa1.653\30059_Device_laptop_3145_unknown_64.png"/>
              <p:cNvPicPr>
                <a:picLocks noChangeAspect="1" noChangeArrowheads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8025" y="4768494"/>
                <a:ext cx="325120" cy="325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769067" y="5084191"/>
                <a:ext cx="563035" cy="36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sz="700" kern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Host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CCCC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3296" y="5351901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CCCC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112" y="4766158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 descr="C:\Users\ecoffey\AppData\Local\Temp\Rar$DRa0.583\Cisco Icons November\30067_Device_router_3057\Png_256\30067_Device_router_3057_unknown_256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rgbClr val="CCCCCC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5112" y="5354003"/>
                <a:ext cx="553212" cy="312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0" descr="C:\Users\ecoffey\AppData\Local\Temp\Rar$DRa1.653\30059_Device_laptop_3145_unknown_64.png"/>
              <p:cNvPicPr>
                <a:picLocks noChangeAspect="1" noChangeArrowheads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1724" y="4760012"/>
                <a:ext cx="325120" cy="325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5" name="Straight Connector 34"/>
              <p:cNvCxnSpPr/>
              <p:nvPr/>
            </p:nvCxnSpPr>
            <p:spPr>
              <a:xfrm>
                <a:off x="7608324" y="4922622"/>
                <a:ext cx="1134972" cy="604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7608324" y="4928668"/>
                <a:ext cx="1134972" cy="58179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7608324" y="4922622"/>
                <a:ext cx="1134972" cy="585743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019902" y="5085132"/>
                <a:ext cx="0" cy="266769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7331718" y="5079086"/>
                <a:ext cx="0" cy="274917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7608324" y="5508365"/>
                <a:ext cx="1134972" cy="2102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5861951" y="5052489"/>
                <a:ext cx="563035" cy="36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sz="700" kern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Host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6316844" y="4922572"/>
                <a:ext cx="738268" cy="5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9296508" y="4928668"/>
                <a:ext cx="591517" cy="2386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</p:cxnSp>
          <p:sp>
            <p:nvSpPr>
              <p:cNvPr id="44" name="TextBox 43"/>
              <p:cNvSpPr txBox="1"/>
              <p:nvPr/>
            </p:nvSpPr>
            <p:spPr>
              <a:xfrm>
                <a:off x="6721054" y="5666930"/>
                <a:ext cx="1242984" cy="36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sz="700" kern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Physical Device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200955" y="4067293"/>
                <a:ext cx="1566857" cy="369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700" kern="0" dirty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Realized </a:t>
                </a:r>
                <a:r>
                  <a:rPr lang="en-US" sz="700" kern="0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(mapped)</a:t>
                </a:r>
                <a:endParaRPr lang="en-US" sz="7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Up Arrow 61"/>
            <p:cNvSpPr/>
            <p:nvPr/>
          </p:nvSpPr>
          <p:spPr>
            <a:xfrm rot="10800000">
              <a:off x="3837486" y="4581051"/>
              <a:ext cx="415828" cy="3889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64" name="Cloud Callout 63"/>
          <p:cNvSpPr/>
          <p:nvPr/>
        </p:nvSpPr>
        <p:spPr>
          <a:xfrm>
            <a:off x="5669877" y="3982227"/>
            <a:ext cx="2076333" cy="867274"/>
          </a:xfrm>
          <a:prstGeom prst="cloudCallout">
            <a:avLst>
              <a:gd name="adj1" fmla="val -79166"/>
              <a:gd name="adj2" fmla="val 4209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loud Callout 64"/>
          <p:cNvSpPr/>
          <p:nvPr/>
        </p:nvSpPr>
        <p:spPr>
          <a:xfrm>
            <a:off x="5762060" y="5204377"/>
            <a:ext cx="2176529" cy="1010310"/>
          </a:xfrm>
          <a:prstGeom prst="cloudCallout">
            <a:avLst>
              <a:gd name="adj1" fmla="val -88288"/>
              <a:gd name="adj2" fmla="val 3990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055918" y="4177977"/>
            <a:ext cx="137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Scalable VNs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967935" y="5423179"/>
            <a:ext cx="1930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smtClean="0"/>
              <a:t>large number of </a:t>
            </a:r>
            <a:br>
              <a:rPr lang="en-US" smtClean="0"/>
            </a:br>
            <a:r>
              <a:rPr lang="en-US" smtClean="0"/>
              <a:t>physical </a:t>
            </a:r>
            <a:r>
              <a:rPr lang="en-US" dirty="0" smtClean="0"/>
              <a:t>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"/>
    </mc:Choice>
    <mc:Fallback xmlns="">
      <p:transition spd="slow" advTm="63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Control Plane Isolation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Changes of a VN not affect to other VNs’ operation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edicated service interfaces per VN</a:t>
            </a:r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Data Plane Isolation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No end-to-end traffic interference by other VNs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Support</a:t>
            </a:r>
            <a:r>
              <a:rPr lang="ko-KR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for heterogeneous networks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SDN protocols are not fully standardized </a:t>
            </a:r>
          </a:p>
          <a:p>
            <a:pPr lvl="1"/>
            <a:r>
              <a:rPr lang="en-US" sz="2000" dirty="0" smtClean="0"/>
              <a:t>Data-path implementations are different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On-platform Application </a:t>
            </a:r>
            <a:r>
              <a:rPr lang="en-US" sz="2400" dirty="0">
                <a:solidFill>
                  <a:srgbClr val="FF0000"/>
                </a:solidFill>
              </a:rPr>
              <a:t>Model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Run VN applications inside NV platform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sz="4800" dirty="0" smtClean="0"/>
              <a:t>Architecture </a:t>
            </a:r>
            <a:r>
              <a:rPr lang="en-US" sz="4800" dirty="0"/>
              <a:t>Design </a:t>
            </a:r>
          </a:p>
          <a:p>
            <a:pPr marL="0" indent="0">
              <a:buNone/>
            </a:pPr>
            <a:endParaRPr lang="en-US" altLang="ko-KR" sz="4800" dirty="0" smtClean="0"/>
          </a:p>
          <a:p>
            <a:pPr lvl="8"/>
            <a:r>
              <a:rPr lang="en-US" sz="2100" dirty="0" smtClean="0"/>
              <a:t>Overall </a:t>
            </a:r>
            <a:r>
              <a:rPr lang="en-US" sz="2100" dirty="0"/>
              <a:t>Architecture </a:t>
            </a:r>
          </a:p>
          <a:p>
            <a:pPr lvl="8"/>
            <a:r>
              <a:rPr lang="en-US" sz="2100" dirty="0" smtClean="0"/>
              <a:t>VN Representation </a:t>
            </a:r>
            <a:r>
              <a:rPr lang="en-US" sz="2100" dirty="0"/>
              <a:t>Model </a:t>
            </a:r>
          </a:p>
          <a:p>
            <a:pPr lvl="8"/>
            <a:r>
              <a:rPr lang="en-US" sz="2100" dirty="0" smtClean="0"/>
              <a:t>VN </a:t>
            </a:r>
            <a:r>
              <a:rPr lang="en-US" sz="2100" dirty="0"/>
              <a:t>Administration </a:t>
            </a:r>
            <a:r>
              <a:rPr lang="en-US" sz="2100" dirty="0" smtClean="0"/>
              <a:t>and Core Services </a:t>
            </a:r>
            <a:endParaRPr lang="en-US" sz="2100" dirty="0"/>
          </a:p>
          <a:p>
            <a:pPr lvl="8"/>
            <a:r>
              <a:rPr lang="en-US" sz="2100" dirty="0" smtClean="0"/>
              <a:t>Translators</a:t>
            </a:r>
          </a:p>
          <a:p>
            <a:pPr lvl="8"/>
            <a:r>
              <a:rPr lang="en-US" sz="2100" dirty="0" smtClean="0"/>
              <a:t>Distributed </a:t>
            </a:r>
            <a:r>
              <a:rPr lang="en-US" sz="2100" dirty="0"/>
              <a:t>Virtualization Operations </a:t>
            </a:r>
            <a:endParaRPr lang="en-US" sz="2100" dirty="0" smtClean="0"/>
          </a:p>
          <a:p>
            <a:pPr lvl="8"/>
            <a:r>
              <a:rPr lang="en-US" sz="2100" dirty="0" smtClean="0"/>
              <a:t>Application Model</a:t>
            </a:r>
            <a:endParaRPr lang="en-US" sz="21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22">
        <p:dissolve/>
      </p:transition>
    </mc:Choice>
    <mc:Fallback xmlns="">
      <p:transition spd="slow" advTm="142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750889" y="1816563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65724" y="1731398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4006" y="1632786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Architecture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19</a:t>
            </a:fld>
            <a:endParaRPr lang="en-US"/>
          </a:p>
        </p:txBody>
      </p:sp>
      <p:cxnSp>
        <p:nvCxnSpPr>
          <p:cNvPr id="73" name="직선 화살표 연결선 8"/>
          <p:cNvCxnSpPr/>
          <p:nvPr/>
        </p:nvCxnSpPr>
        <p:spPr>
          <a:xfrm flipV="1">
            <a:off x="2788420" y="5865064"/>
            <a:ext cx="0" cy="169467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4" name="직선 화살표 연결선 9"/>
          <p:cNvCxnSpPr/>
          <p:nvPr/>
        </p:nvCxnSpPr>
        <p:spPr>
          <a:xfrm flipH="1" flipV="1">
            <a:off x="2788420" y="5865064"/>
            <a:ext cx="741030" cy="169467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5" name="직선 화살표 연결선 10"/>
          <p:cNvCxnSpPr/>
          <p:nvPr/>
        </p:nvCxnSpPr>
        <p:spPr>
          <a:xfrm flipV="1">
            <a:off x="2047390" y="5865064"/>
            <a:ext cx="741030" cy="169468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6" name="직선 화살표 연결선 12"/>
          <p:cNvCxnSpPr/>
          <p:nvPr/>
        </p:nvCxnSpPr>
        <p:spPr>
          <a:xfrm flipV="1">
            <a:off x="1378363" y="5865065"/>
            <a:ext cx="1410057" cy="201916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7" name="직선 화살표 연결선 13"/>
          <p:cNvCxnSpPr/>
          <p:nvPr/>
        </p:nvCxnSpPr>
        <p:spPr>
          <a:xfrm flipH="1" flipV="1">
            <a:off x="2788420" y="5865065"/>
            <a:ext cx="1586400" cy="208489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132009" y="5918614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Physical</a:t>
            </a:r>
            <a:b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Devices</a:t>
            </a:r>
            <a:endParaRPr lang="ko-KR" altLang="en-US" sz="1000" kern="0" dirty="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733758" y="1269797"/>
            <a:ext cx="434254" cy="292638"/>
            <a:chOff x="8329647" y="1229951"/>
            <a:chExt cx="434254" cy="292638"/>
          </a:xfrm>
        </p:grpSpPr>
        <p:sp>
          <p:nvSpPr>
            <p:cNvPr id="80" name="Freeform 79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pic>
        <p:nvPicPr>
          <p:cNvPr id="89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08" y="6073554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18" y="6062780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04" y="6062779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74" y="6069543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1" y="6066981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roup 111"/>
          <p:cNvGrpSpPr/>
          <p:nvPr/>
        </p:nvGrpSpPr>
        <p:grpSpPr>
          <a:xfrm>
            <a:off x="1437368" y="734277"/>
            <a:ext cx="1004060" cy="495381"/>
            <a:chOff x="6911771" y="2166328"/>
            <a:chExt cx="1004060" cy="495381"/>
          </a:xfrm>
        </p:grpSpPr>
        <p:sp>
          <p:nvSpPr>
            <p:cNvPr id="113" name="Rectangle 112"/>
            <p:cNvSpPr/>
            <p:nvPr/>
          </p:nvSpPr>
          <p:spPr>
            <a:xfrm>
              <a:off x="7022451" y="2265775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971291" y="2219641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911771" y="2166328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Off-Platform apps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219150" y="734277"/>
            <a:ext cx="1097872" cy="503257"/>
            <a:chOff x="4062477" y="-83247"/>
            <a:chExt cx="1097872" cy="503257"/>
          </a:xfrm>
        </p:grpSpPr>
        <p:sp>
          <p:nvSpPr>
            <p:cNvPr id="117" name="Rectangle 116"/>
            <p:cNvSpPr/>
            <p:nvPr/>
          </p:nvSpPr>
          <p:spPr>
            <a:xfrm>
              <a:off x="4175833" y="24076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15600" y="-33733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062477" y="-83247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External SDN 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controller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570536" y="1264126"/>
            <a:ext cx="434254" cy="292638"/>
            <a:chOff x="8329647" y="1229951"/>
            <a:chExt cx="434254" cy="292638"/>
          </a:xfrm>
        </p:grpSpPr>
        <p:sp>
          <p:nvSpPr>
            <p:cNvPr id="121" name="Freeform 120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sp>
        <p:nvSpPr>
          <p:cNvPr id="69" name="직사각형 158"/>
          <p:cNvSpPr/>
          <p:nvPr/>
        </p:nvSpPr>
        <p:spPr>
          <a:xfrm>
            <a:off x="680304" y="4705109"/>
            <a:ext cx="4294932" cy="545231"/>
          </a:xfrm>
          <a:prstGeom prst="rect">
            <a:avLst/>
          </a:prstGeom>
          <a:solidFill>
            <a:srgbClr val="963334">
              <a:lumMod val="20000"/>
              <a:lumOff val="80000"/>
              <a:alpha val="50000"/>
            </a:srgbClr>
          </a:solidFill>
          <a:ln w="19050" cap="flat" cmpd="sng" algn="ctr">
            <a:solidFill>
              <a:srgbClr val="8BAB42">
                <a:lumMod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Protocol</a:t>
            </a:r>
            <a:r>
              <a: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/>
            </a:r>
            <a:br>
              <a: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Adaptation</a:t>
            </a:r>
            <a:b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0" name="직사각형 158"/>
          <p:cNvSpPr/>
          <p:nvPr/>
        </p:nvSpPr>
        <p:spPr>
          <a:xfrm>
            <a:off x="680304" y="2078085"/>
            <a:ext cx="4294931" cy="545231"/>
          </a:xfrm>
          <a:prstGeom prst="rect">
            <a:avLst/>
          </a:prstGeom>
          <a:solidFill>
            <a:srgbClr val="8B81D2">
              <a:lumMod val="20000"/>
              <a:lumOff val="80000"/>
            </a:srgbClr>
          </a:solidFill>
          <a:ln w="22225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Application</a:t>
            </a:r>
            <a:b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1" name="직사각형 158"/>
          <p:cNvSpPr/>
          <p:nvPr/>
        </p:nvSpPr>
        <p:spPr>
          <a:xfrm>
            <a:off x="680304" y="3459712"/>
            <a:ext cx="4294932" cy="545231"/>
          </a:xfrm>
          <a:prstGeom prst="rect">
            <a:avLst/>
          </a:prstGeom>
          <a:solidFill>
            <a:srgbClr val="3A81BA">
              <a:lumMod val="20000"/>
              <a:lumOff val="80000"/>
            </a:srgbClr>
          </a:solidFill>
          <a:ln w="22225" cap="flat" cmpd="sng" algn="ctr">
            <a:solidFill>
              <a:srgbClr val="3A81BA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Translation</a:t>
            </a:r>
            <a:b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2" name="직사각형 158"/>
          <p:cNvSpPr/>
          <p:nvPr/>
        </p:nvSpPr>
        <p:spPr>
          <a:xfrm>
            <a:off x="675337" y="4086881"/>
            <a:ext cx="4299899" cy="545231"/>
          </a:xfrm>
          <a:prstGeom prst="rect">
            <a:avLst/>
          </a:prstGeom>
          <a:solidFill>
            <a:srgbClr val="8BAB42">
              <a:lumMod val="20000"/>
              <a:lumOff val="80000"/>
            </a:srgbClr>
          </a:solidFill>
          <a:ln w="19050" cap="flat" cmpd="sng" algn="ctr">
            <a:solidFill>
              <a:srgbClr val="8BAB4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Abstraction</a:t>
            </a:r>
            <a:b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539855" y="4786394"/>
            <a:ext cx="758049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Openflow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390264" y="4786394"/>
            <a:ext cx="658597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OVSDB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164045" y="4786394"/>
            <a:ext cx="658597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Yang/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Netconf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12874" y="4786394"/>
            <a:ext cx="215034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12028" y="4786394"/>
            <a:ext cx="517871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LISP</a:t>
            </a:r>
          </a:p>
        </p:txBody>
      </p:sp>
      <p:sp>
        <p:nvSpPr>
          <p:cNvPr id="87" name="Rectangle 86"/>
          <p:cNvSpPr/>
          <p:nvPr/>
        </p:nvSpPr>
        <p:spPr>
          <a:xfrm>
            <a:off x="669796" y="5319954"/>
            <a:ext cx="4305439" cy="253937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Southbound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Interface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78767" y="1733027"/>
            <a:ext cx="4296467" cy="253937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Northbound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Interface (GUI, CLI, REST, </a:t>
            </a: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Netconf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, </a:t>
            </a: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Openflow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, </a:t>
            </a:r>
            <a:r>
              <a:rPr kumimoji="0" lang="mr-IN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)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548999" y="4161529"/>
            <a:ext cx="619013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Device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257131" y="4161529"/>
            <a:ext cx="539536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Host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885786" y="4161529"/>
            <a:ext cx="619013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Link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584875" y="4161529"/>
            <a:ext cx="337144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...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17332" y="4161529"/>
            <a:ext cx="721711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Virtual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Admin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548999" y="2154325"/>
            <a:ext cx="708132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OFAgent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398104" y="2154325"/>
            <a:ext cx="850330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OpenStack</a:t>
            </a:r>
            <a:b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Integration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89407" y="2154325"/>
            <a:ext cx="307548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3837929" y="2136021"/>
            <a:ext cx="932901" cy="432542"/>
            <a:chOff x="6687663" y="4157420"/>
            <a:chExt cx="932901" cy="502646"/>
          </a:xfrm>
        </p:grpSpPr>
        <p:sp>
          <p:nvSpPr>
            <p:cNvPr id="104" name="Rectangle 103"/>
            <p:cNvSpPr/>
            <p:nvPr/>
          </p:nvSpPr>
          <p:spPr>
            <a:xfrm>
              <a:off x="6755507" y="4264132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21585" y="4208515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687663" y="4157420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On-platform Apps</a:t>
              </a: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1550514" y="3537759"/>
            <a:ext cx="705646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Topology</a:t>
            </a:r>
            <a:b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340443" y="3537759"/>
            <a:ext cx="661326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Address</a:t>
            </a:r>
            <a:b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3076908" y="3537759"/>
            <a:ext cx="662935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Control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/>
            </a:r>
            <a:b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814982" y="3537759"/>
            <a:ext cx="298041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...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197305" y="3537759"/>
            <a:ext cx="551680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ACL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678767" y="2714275"/>
            <a:ext cx="4296468" cy="674348"/>
            <a:chOff x="6166380" y="1540094"/>
            <a:chExt cx="4296468" cy="674348"/>
          </a:xfrm>
        </p:grpSpPr>
        <p:sp>
          <p:nvSpPr>
            <p:cNvPr id="124" name="직사각형 158"/>
            <p:cNvSpPr/>
            <p:nvPr/>
          </p:nvSpPr>
          <p:spPr>
            <a:xfrm>
              <a:off x="6295615" y="1669211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5" name="직사각형 158"/>
            <p:cNvSpPr/>
            <p:nvPr/>
          </p:nvSpPr>
          <p:spPr>
            <a:xfrm>
              <a:off x="6234224" y="1606965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6" name="직사각형 158"/>
            <p:cNvSpPr/>
            <p:nvPr/>
          </p:nvSpPr>
          <p:spPr>
            <a:xfrm>
              <a:off x="6166380" y="1540094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Virtual</a:t>
              </a:r>
              <a:b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</a:b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Abstraction</a:t>
              </a:r>
              <a:b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</a:b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Layer</a:t>
              </a: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025931" y="1606416"/>
              <a:ext cx="628157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Device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740386" y="1614238"/>
              <a:ext cx="545343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Host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372339" y="1611520"/>
              <a:ext cx="618536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/>
              </a:r>
              <a:b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Link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9073990" y="1608907"/>
              <a:ext cx="334105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..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03408" y="1606416"/>
              <a:ext cx="719576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Topology</a:t>
              </a:r>
            </a:p>
          </p:txBody>
        </p:sp>
      </p:grpSp>
      <p:sp>
        <p:nvSpPr>
          <p:cNvPr id="133" name="모서리가 둥근 사각형 설명선 153"/>
          <p:cNvSpPr/>
          <p:nvPr/>
        </p:nvSpPr>
        <p:spPr bwMode="auto">
          <a:xfrm>
            <a:off x="5518647" y="2250971"/>
            <a:ext cx="3168153" cy="503542"/>
          </a:xfrm>
          <a:prstGeom prst="wedgeRoundRectCallout">
            <a:avLst>
              <a:gd name="adj1" fmla="val -64057"/>
              <a:gd name="adj2" fmla="val -27551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B9B3E4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On-platform Apps for VNs</a:t>
            </a:r>
          </a:p>
        </p:txBody>
      </p:sp>
      <p:sp>
        <p:nvSpPr>
          <p:cNvPr id="134" name="모서리가 둥근 사각형 설명선 154"/>
          <p:cNvSpPr/>
          <p:nvPr/>
        </p:nvSpPr>
        <p:spPr bwMode="auto">
          <a:xfrm>
            <a:off x="5518648" y="3628112"/>
            <a:ext cx="3168152" cy="567759"/>
          </a:xfrm>
          <a:prstGeom prst="wedgeRoundRectCallout">
            <a:avLst>
              <a:gd name="adj1" fmla="val -62542"/>
              <a:gd name="adj2" fmla="val -44168"/>
              <a:gd name="adj3" fmla="val 16667"/>
            </a:avLst>
          </a:prstGeom>
          <a:noFill/>
          <a:ln w="25400" algn="ctr">
            <a:solidFill>
              <a:srgbClr val="85B4DA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Translates virtual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things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모서리가 둥근 사각형 설명선 153"/>
          <p:cNvSpPr/>
          <p:nvPr/>
        </p:nvSpPr>
        <p:spPr bwMode="auto">
          <a:xfrm>
            <a:off x="5518648" y="2980976"/>
            <a:ext cx="3168152" cy="498979"/>
          </a:xfrm>
          <a:prstGeom prst="wedgeRoundRectCallout">
            <a:avLst>
              <a:gd name="adj1" fmla="val -66166"/>
              <a:gd name="adj2" fmla="val -52188"/>
              <a:gd name="adj3" fmla="val 16667"/>
            </a:avLst>
          </a:prstGeom>
          <a:noFill/>
          <a:ln w="25400" algn="ctr">
            <a:solidFill>
              <a:srgbClr val="9ACAD3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Dedicated interfaces to control VNs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모서리가 둥근 사각형 설명선 155"/>
          <p:cNvSpPr/>
          <p:nvPr/>
        </p:nvSpPr>
        <p:spPr bwMode="auto">
          <a:xfrm>
            <a:off x="5518646" y="4298000"/>
            <a:ext cx="3168153" cy="454374"/>
          </a:xfrm>
          <a:prstGeom prst="wedgeRoundRectCallout">
            <a:avLst>
              <a:gd name="adj1" fmla="val -63288"/>
              <a:gd name="adj2" fmla="val -39920"/>
              <a:gd name="adj3" fmla="val 16667"/>
            </a:avLst>
          </a:prstGeom>
          <a:noFill/>
          <a:ln w="25400" algn="ctr">
            <a:solidFill>
              <a:srgbClr val="BCD289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bstracted interfaces to control</a:t>
            </a:r>
            <a:b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physical network</a:t>
            </a:r>
          </a:p>
        </p:txBody>
      </p:sp>
      <p:sp>
        <p:nvSpPr>
          <p:cNvPr id="138" name="모서리가 둥근 사각형 설명선 153"/>
          <p:cNvSpPr/>
          <p:nvPr/>
        </p:nvSpPr>
        <p:spPr bwMode="auto">
          <a:xfrm>
            <a:off x="5518646" y="770053"/>
            <a:ext cx="3168154" cy="568565"/>
          </a:xfrm>
          <a:prstGeom prst="wedgeRoundRectCallout">
            <a:avLst>
              <a:gd name="adj1" fmla="val -69911"/>
              <a:gd name="adj2" fmla="val -6021"/>
              <a:gd name="adj3" fmla="val 16667"/>
            </a:avLst>
          </a:prstGeom>
          <a:noFill/>
          <a:ln w="25400" algn="ctr">
            <a:solidFill>
              <a:srgbClr val="F0D9B0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Off-platform Apps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모서리가 둥근 사각형 설명선 155"/>
          <p:cNvSpPr/>
          <p:nvPr/>
        </p:nvSpPr>
        <p:spPr bwMode="auto">
          <a:xfrm>
            <a:off x="5518647" y="4874038"/>
            <a:ext cx="3168152" cy="454374"/>
          </a:xfrm>
          <a:prstGeom prst="wedgeRoundRectCallout">
            <a:avLst>
              <a:gd name="adj1" fmla="val -63288"/>
              <a:gd name="adj2" fmla="val -39920"/>
              <a:gd name="adj3" fmla="val 16667"/>
            </a:avLst>
          </a:prstGeom>
          <a:noFill/>
          <a:ln w="25400" algn="ctr">
            <a:solidFill>
              <a:srgbClr val="E1A4A3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Encode/decode protocol messages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6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"/>
    </mc:Choice>
    <mc:Fallback xmlns="">
      <p:transition spd="slow" advTm="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01511"/>
            <a:ext cx="8229600" cy="5680629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Introduction</a:t>
            </a:r>
          </a:p>
          <a:p>
            <a:r>
              <a:rPr lang="en-US" altLang="ko-KR" dirty="0" smtClean="0"/>
              <a:t>Related Work</a:t>
            </a:r>
          </a:p>
          <a:p>
            <a:r>
              <a:rPr lang="en-US" altLang="ko-KR" dirty="0" smtClean="0"/>
              <a:t>Requirements</a:t>
            </a:r>
          </a:p>
          <a:p>
            <a:r>
              <a:rPr lang="en-US" altLang="ko-KR" dirty="0" smtClean="0"/>
              <a:t>Architecture Design </a:t>
            </a:r>
          </a:p>
          <a:p>
            <a:r>
              <a:rPr lang="en-US" altLang="ko-KR" dirty="0" smtClean="0"/>
              <a:t>Implementation</a:t>
            </a:r>
          </a:p>
          <a:p>
            <a:r>
              <a:rPr lang="en-US" altLang="ko-KR" dirty="0" smtClean="0"/>
              <a:t>Evaluation</a:t>
            </a:r>
          </a:p>
          <a:p>
            <a:r>
              <a:rPr lang="en-US" altLang="ko-KR" dirty="0" smtClean="0"/>
              <a:t>Conclusion</a:t>
            </a:r>
            <a:endParaRPr lang="en-US" altLang="ko-KR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750889" y="1816563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65724" y="1731398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4006" y="1632786"/>
            <a:ext cx="4478154" cy="401712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20</a:t>
            </a:fld>
            <a:endParaRPr lang="en-US"/>
          </a:p>
        </p:txBody>
      </p:sp>
      <p:cxnSp>
        <p:nvCxnSpPr>
          <p:cNvPr id="73" name="직선 화살표 연결선 8"/>
          <p:cNvCxnSpPr/>
          <p:nvPr/>
        </p:nvCxnSpPr>
        <p:spPr>
          <a:xfrm flipV="1">
            <a:off x="2788420" y="5865064"/>
            <a:ext cx="0" cy="169467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4" name="직선 화살표 연결선 9"/>
          <p:cNvCxnSpPr/>
          <p:nvPr/>
        </p:nvCxnSpPr>
        <p:spPr>
          <a:xfrm flipH="1" flipV="1">
            <a:off x="2788420" y="5865064"/>
            <a:ext cx="741030" cy="169467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5" name="직선 화살표 연결선 10"/>
          <p:cNvCxnSpPr/>
          <p:nvPr/>
        </p:nvCxnSpPr>
        <p:spPr>
          <a:xfrm flipV="1">
            <a:off x="2047390" y="5865064"/>
            <a:ext cx="741030" cy="169468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6" name="직선 화살표 연결선 12"/>
          <p:cNvCxnSpPr/>
          <p:nvPr/>
        </p:nvCxnSpPr>
        <p:spPr>
          <a:xfrm flipV="1">
            <a:off x="1378363" y="5865065"/>
            <a:ext cx="1410057" cy="201916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cxnSp>
        <p:nvCxnSpPr>
          <p:cNvPr id="77" name="직선 화살표 연결선 13"/>
          <p:cNvCxnSpPr/>
          <p:nvPr/>
        </p:nvCxnSpPr>
        <p:spPr>
          <a:xfrm flipH="1" flipV="1">
            <a:off x="2788420" y="5865065"/>
            <a:ext cx="1586400" cy="208489"/>
          </a:xfrm>
          <a:prstGeom prst="straightConnector1">
            <a:avLst/>
          </a:prstGeom>
          <a:noFill/>
          <a:ln w="15875" cap="flat" cmpd="sng" algn="ctr">
            <a:solidFill>
              <a:srgbClr val="0070C0"/>
            </a:solidFill>
            <a:prstDash val="dash"/>
            <a:miter lim="800000"/>
            <a:headEnd type="none"/>
            <a:tailEnd type="none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132009" y="5918614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Physical</a:t>
            </a:r>
            <a:b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en-US" altLang="ko-KR" sz="1000" kern="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Devices</a:t>
            </a:r>
            <a:endParaRPr lang="ko-KR" altLang="en-US" sz="1000" kern="0" dirty="0">
              <a:solidFill>
                <a:prstClr val="black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733758" y="1269797"/>
            <a:ext cx="434254" cy="292638"/>
            <a:chOff x="8329647" y="1229951"/>
            <a:chExt cx="434254" cy="292638"/>
          </a:xfrm>
        </p:grpSpPr>
        <p:sp>
          <p:nvSpPr>
            <p:cNvPr id="80" name="Freeform 79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pic>
        <p:nvPicPr>
          <p:cNvPr id="89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08" y="6073554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18" y="6062780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04" y="6062779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74" y="6069543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1" y="6066981"/>
            <a:ext cx="493824" cy="2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Group 111"/>
          <p:cNvGrpSpPr/>
          <p:nvPr/>
        </p:nvGrpSpPr>
        <p:grpSpPr>
          <a:xfrm>
            <a:off x="1437368" y="734277"/>
            <a:ext cx="1004060" cy="495381"/>
            <a:chOff x="6911771" y="2166328"/>
            <a:chExt cx="1004060" cy="495381"/>
          </a:xfrm>
        </p:grpSpPr>
        <p:sp>
          <p:nvSpPr>
            <p:cNvPr id="113" name="Rectangle 112"/>
            <p:cNvSpPr/>
            <p:nvPr/>
          </p:nvSpPr>
          <p:spPr>
            <a:xfrm>
              <a:off x="7022451" y="2265775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971291" y="2219641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911771" y="2166328"/>
              <a:ext cx="893380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Off-Platform apps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219150" y="734277"/>
            <a:ext cx="1097872" cy="503257"/>
            <a:chOff x="4062477" y="-83247"/>
            <a:chExt cx="1097872" cy="503257"/>
          </a:xfrm>
        </p:grpSpPr>
        <p:sp>
          <p:nvSpPr>
            <p:cNvPr id="117" name="Rectangle 116"/>
            <p:cNvSpPr/>
            <p:nvPr/>
          </p:nvSpPr>
          <p:spPr>
            <a:xfrm>
              <a:off x="4175833" y="24076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15600" y="-33733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062477" y="-83247"/>
              <a:ext cx="984516" cy="395934"/>
            </a:xfrm>
            <a:prstGeom prst="rect">
              <a:avLst/>
            </a:prstGeom>
            <a:solidFill>
              <a:srgbClr val="D89F39">
                <a:lumMod val="40000"/>
                <a:lumOff val="60000"/>
              </a:srgbClr>
            </a:solidFill>
            <a:ln w="19050" cap="flat" cmpd="sng" algn="ctr">
              <a:solidFill>
                <a:srgbClr val="D89F3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External SDN 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controller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3570536" y="1264126"/>
            <a:ext cx="434254" cy="292638"/>
            <a:chOff x="8329647" y="1229951"/>
            <a:chExt cx="434254" cy="292638"/>
          </a:xfrm>
        </p:grpSpPr>
        <p:sp>
          <p:nvSpPr>
            <p:cNvPr id="121" name="Freeform 120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sp>
        <p:nvSpPr>
          <p:cNvPr id="69" name="직사각형 158"/>
          <p:cNvSpPr/>
          <p:nvPr/>
        </p:nvSpPr>
        <p:spPr>
          <a:xfrm>
            <a:off x="680304" y="4705109"/>
            <a:ext cx="4294932" cy="545231"/>
          </a:xfrm>
          <a:prstGeom prst="rect">
            <a:avLst/>
          </a:prstGeom>
          <a:solidFill>
            <a:srgbClr val="963334">
              <a:lumMod val="20000"/>
              <a:lumOff val="80000"/>
              <a:alpha val="50000"/>
            </a:srgbClr>
          </a:solidFill>
          <a:ln w="19050" cap="flat" cmpd="sng" algn="ctr">
            <a:solidFill>
              <a:srgbClr val="8BAB42">
                <a:lumMod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Protocol</a:t>
            </a:r>
            <a:r>
              <a: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/>
            </a:r>
            <a:br>
              <a:rPr kumimoji="0" lang="ko-KR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Adaptation</a:t>
            </a:r>
            <a:b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0" name="직사각형 158"/>
          <p:cNvSpPr/>
          <p:nvPr/>
        </p:nvSpPr>
        <p:spPr>
          <a:xfrm>
            <a:off x="680304" y="2078085"/>
            <a:ext cx="4294931" cy="545231"/>
          </a:xfrm>
          <a:prstGeom prst="rect">
            <a:avLst/>
          </a:prstGeom>
          <a:solidFill>
            <a:srgbClr val="8B81D2">
              <a:lumMod val="20000"/>
              <a:lumOff val="80000"/>
            </a:srgbClr>
          </a:solidFill>
          <a:ln w="22225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Application</a:t>
            </a:r>
            <a:b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1" name="직사각형 158"/>
          <p:cNvSpPr/>
          <p:nvPr/>
        </p:nvSpPr>
        <p:spPr>
          <a:xfrm>
            <a:off x="680304" y="3459712"/>
            <a:ext cx="4294932" cy="545231"/>
          </a:xfrm>
          <a:prstGeom prst="rect">
            <a:avLst/>
          </a:prstGeom>
          <a:solidFill>
            <a:srgbClr val="3A81BA">
              <a:lumMod val="20000"/>
              <a:lumOff val="80000"/>
            </a:srgbClr>
          </a:solidFill>
          <a:ln w="22225" cap="flat" cmpd="sng" algn="ctr">
            <a:solidFill>
              <a:srgbClr val="3A81BA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Translation</a:t>
            </a:r>
            <a:b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72" name="직사각형 158"/>
          <p:cNvSpPr/>
          <p:nvPr/>
        </p:nvSpPr>
        <p:spPr>
          <a:xfrm>
            <a:off x="675337" y="4086881"/>
            <a:ext cx="4299899" cy="545231"/>
          </a:xfrm>
          <a:prstGeom prst="rect">
            <a:avLst/>
          </a:prstGeom>
          <a:solidFill>
            <a:srgbClr val="8BAB42">
              <a:lumMod val="20000"/>
              <a:lumOff val="80000"/>
            </a:srgbClr>
          </a:solidFill>
          <a:ln w="19050" cap="flat" cmpd="sng" algn="ctr">
            <a:solidFill>
              <a:srgbClr val="8BAB4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Abstraction</a:t>
            </a:r>
            <a:b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</a:b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rPr>
              <a:t>Layer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539855" y="4786394"/>
            <a:ext cx="758049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Openflow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390264" y="4786394"/>
            <a:ext cx="658597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OVSDB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164045" y="4786394"/>
            <a:ext cx="658597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Yang/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Netconf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12874" y="4786394"/>
            <a:ext cx="215034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212028" y="4786394"/>
            <a:ext cx="517871" cy="3832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LISP</a:t>
            </a:r>
          </a:p>
        </p:txBody>
      </p:sp>
      <p:sp>
        <p:nvSpPr>
          <p:cNvPr id="87" name="Rectangle 86"/>
          <p:cNvSpPr/>
          <p:nvPr/>
        </p:nvSpPr>
        <p:spPr>
          <a:xfrm>
            <a:off x="669796" y="5319954"/>
            <a:ext cx="4305439" cy="253937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Southbound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Interface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78767" y="1733027"/>
            <a:ext cx="4296467" cy="253937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Northbound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Interface (GUI, CLI, REST, </a:t>
            </a: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Netconf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, </a:t>
            </a: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Openflow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, </a:t>
            </a:r>
            <a:r>
              <a:rPr kumimoji="0" lang="mr-IN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)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548999" y="4161529"/>
            <a:ext cx="619013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Device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257131" y="4161529"/>
            <a:ext cx="539536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Host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885786" y="4161529"/>
            <a:ext cx="619013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Link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584875" y="4161529"/>
            <a:ext cx="337144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...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17332" y="4161529"/>
            <a:ext cx="721711" cy="395934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Virtual</a:t>
            </a:r>
            <a:b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Admin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548999" y="2154325"/>
            <a:ext cx="708132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OFAgent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398104" y="2154325"/>
            <a:ext cx="850330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OpenStack</a:t>
            </a:r>
            <a:b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Integration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89407" y="2154325"/>
            <a:ext cx="307548" cy="395934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Mangal" charset="0"/>
                <a:sym typeface="Arial"/>
              </a:rPr>
              <a:t>…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3837929" y="2136021"/>
            <a:ext cx="932901" cy="432542"/>
            <a:chOff x="6687663" y="4157420"/>
            <a:chExt cx="932901" cy="502646"/>
          </a:xfrm>
        </p:grpSpPr>
        <p:sp>
          <p:nvSpPr>
            <p:cNvPr id="104" name="Rectangle 103"/>
            <p:cNvSpPr/>
            <p:nvPr/>
          </p:nvSpPr>
          <p:spPr>
            <a:xfrm>
              <a:off x="6755507" y="4264132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21585" y="4208515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687663" y="4157420"/>
              <a:ext cx="865057" cy="395934"/>
            </a:xfrm>
            <a:prstGeom prst="rect">
              <a:avLst/>
            </a:prstGeom>
            <a:solidFill>
              <a:srgbClr val="8B81D2">
                <a:lumMod val="60000"/>
                <a:lumOff val="40000"/>
              </a:srgbClr>
            </a:solidFill>
            <a:ln w="19050" cap="flat" cmpd="sng" algn="ctr">
              <a:solidFill>
                <a:srgbClr val="8B81D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On-platform Apps</a:t>
              </a: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1550514" y="3537759"/>
            <a:ext cx="705646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Topology</a:t>
            </a:r>
            <a:b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340443" y="3537759"/>
            <a:ext cx="661326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Address</a:t>
            </a:r>
            <a:b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3076908" y="3537759"/>
            <a:ext cx="662935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Control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/>
            </a:r>
            <a:b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</a:b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Mapping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814982" y="3537759"/>
            <a:ext cx="298041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...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197305" y="3537759"/>
            <a:ext cx="551680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ACL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678767" y="2714275"/>
            <a:ext cx="4296468" cy="674348"/>
            <a:chOff x="6166380" y="1540094"/>
            <a:chExt cx="4296468" cy="674348"/>
          </a:xfrm>
        </p:grpSpPr>
        <p:sp>
          <p:nvSpPr>
            <p:cNvPr id="124" name="직사각형 158"/>
            <p:cNvSpPr/>
            <p:nvPr/>
          </p:nvSpPr>
          <p:spPr>
            <a:xfrm>
              <a:off x="6295615" y="1669211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5" name="직사각형 158"/>
            <p:cNvSpPr/>
            <p:nvPr/>
          </p:nvSpPr>
          <p:spPr>
            <a:xfrm>
              <a:off x="6234224" y="1606965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6" name="직사각형 158"/>
            <p:cNvSpPr/>
            <p:nvPr/>
          </p:nvSpPr>
          <p:spPr>
            <a:xfrm>
              <a:off x="6166380" y="1540094"/>
              <a:ext cx="4167233" cy="545231"/>
            </a:xfrm>
            <a:prstGeom prst="rect">
              <a:avLst/>
            </a:prstGeom>
            <a:solidFill>
              <a:srgbClr val="57A7B5">
                <a:lumMod val="40000"/>
                <a:lumOff val="60000"/>
              </a:srgbClr>
            </a:solidFill>
            <a:ln w="22225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Virtual</a:t>
              </a:r>
              <a:b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</a:b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Abstraction</a:t>
              </a:r>
              <a:b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</a:b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 charset="-127"/>
                  <a:cs typeface=""/>
                  <a:sym typeface="Arial"/>
                </a:rPr>
                <a:t>Layer</a:t>
              </a:r>
              <a:endParaRPr kumimoji="0" lang="ko-KR" alt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charset="-127"/>
                <a:cs typeface=""/>
                <a:sym typeface="Arial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025931" y="1606416"/>
              <a:ext cx="628157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Device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740386" y="1614238"/>
              <a:ext cx="545343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Host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372339" y="1611520"/>
              <a:ext cx="618536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/>
              </a:r>
              <a:b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Link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9073990" y="1608907"/>
              <a:ext cx="334105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..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03408" y="1606416"/>
              <a:ext cx="719576" cy="395934"/>
            </a:xfrm>
            <a:prstGeom prst="rect">
              <a:avLst/>
            </a:prstGeom>
            <a:solidFill>
              <a:srgbClr val="57A7B5">
                <a:lumMod val="60000"/>
                <a:lumOff val="40000"/>
              </a:srgbClr>
            </a:solidFill>
            <a:ln w="19050" cap="flat" cmpd="sng" algn="ctr">
              <a:solidFill>
                <a:srgbClr val="57A7B5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Virtual</a:t>
              </a:r>
              <a:b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</a:b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rPr>
                <a:t>Topology</a:t>
              </a:r>
            </a:p>
          </p:txBody>
        </p:sp>
      </p:grpSp>
      <p:sp>
        <p:nvSpPr>
          <p:cNvPr id="138" name="모서리가 둥근 사각형 설명선 153"/>
          <p:cNvSpPr/>
          <p:nvPr/>
        </p:nvSpPr>
        <p:spPr bwMode="auto">
          <a:xfrm>
            <a:off x="5714720" y="932555"/>
            <a:ext cx="3218585" cy="568565"/>
          </a:xfrm>
          <a:prstGeom prst="wedgeRoundRectCallout">
            <a:avLst>
              <a:gd name="adj1" fmla="val -75831"/>
              <a:gd name="adj2" fmla="val 119329"/>
              <a:gd name="adj3" fmla="val 16667"/>
            </a:avLst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Distributed Architecture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모서리가 둥근 사각형 설명선 153"/>
          <p:cNvSpPr/>
          <p:nvPr/>
        </p:nvSpPr>
        <p:spPr bwMode="auto">
          <a:xfrm>
            <a:off x="5725476" y="4742645"/>
            <a:ext cx="3194381" cy="568565"/>
          </a:xfrm>
          <a:prstGeom prst="wedgeRoundRectCallout">
            <a:avLst>
              <a:gd name="adj1" fmla="val -69911"/>
              <a:gd name="adj2" fmla="val -6021"/>
              <a:gd name="adj3" fmla="val 16667"/>
            </a:avLst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Multi-protocol support design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모서리가 둥근 사각형 설명선 153"/>
          <p:cNvSpPr/>
          <p:nvPr/>
        </p:nvSpPr>
        <p:spPr bwMode="auto">
          <a:xfrm>
            <a:off x="5706945" y="2078085"/>
            <a:ext cx="3212913" cy="568565"/>
          </a:xfrm>
          <a:prstGeom prst="wedgeRoundRectCallout">
            <a:avLst>
              <a:gd name="adj1" fmla="val -69911"/>
              <a:gd name="adj2" fmla="val -6021"/>
              <a:gd name="adj3" fmla="val 16667"/>
            </a:avLst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VN Application 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and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모서리가 둥근 사각형 설명선 153"/>
          <p:cNvSpPr/>
          <p:nvPr/>
        </p:nvSpPr>
        <p:spPr bwMode="auto">
          <a:xfrm>
            <a:off x="5701273" y="3010819"/>
            <a:ext cx="3218585" cy="568565"/>
          </a:xfrm>
          <a:prstGeom prst="wedgeRoundRectCallout">
            <a:avLst>
              <a:gd name="adj1" fmla="val -70842"/>
              <a:gd name="adj2" fmla="val -36767"/>
              <a:gd name="adj3" fmla="val 16667"/>
            </a:avLst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Dedicated VN core services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모서리가 둥근 사각형 설명선 153"/>
          <p:cNvSpPr/>
          <p:nvPr/>
        </p:nvSpPr>
        <p:spPr bwMode="auto">
          <a:xfrm>
            <a:off x="5725477" y="3732327"/>
            <a:ext cx="3194381" cy="568565"/>
          </a:xfrm>
          <a:prstGeom prst="wedgeRoundRectCallout">
            <a:avLst>
              <a:gd name="adj1" fmla="val -72079"/>
              <a:gd name="adj2" fmla="val -43862"/>
              <a:gd name="adj3" fmla="val 16667"/>
            </a:avLst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Pluggable translators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6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"/>
    </mc:Choice>
    <mc:Fallback xmlns="">
      <p:transition spd="slow" advTm="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2" grpId="0" animBg="1"/>
      <p:bldP spid="135" grpId="0" animBg="1"/>
      <p:bldP spid="140" grpId="0" animBg="1"/>
      <p:bldP spid="1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VN Representation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01512"/>
            <a:ext cx="4531727" cy="5324652"/>
          </a:xfrm>
        </p:spPr>
        <p:txBody>
          <a:bodyPr>
            <a:normAutofit/>
          </a:bodyPr>
          <a:lstStyle/>
          <a:p>
            <a:r>
              <a:rPr lang="en-US" dirty="0" smtClean="0"/>
              <a:t>Virtual Network Objects</a:t>
            </a:r>
          </a:p>
          <a:p>
            <a:pPr lvl="1"/>
            <a:r>
              <a:rPr lang="en-US" dirty="0" smtClean="0"/>
              <a:t>Tenant</a:t>
            </a:r>
            <a:endParaRPr lang="en-US" dirty="0"/>
          </a:p>
          <a:p>
            <a:pPr lvl="1"/>
            <a:r>
              <a:rPr lang="en-US" dirty="0"/>
              <a:t>Virtual Network </a:t>
            </a:r>
            <a:endParaRPr lang="en-US" dirty="0" smtClean="0"/>
          </a:p>
          <a:p>
            <a:pPr lvl="1"/>
            <a:r>
              <a:rPr lang="en-US" dirty="0" smtClean="0"/>
              <a:t>Virtual Device</a:t>
            </a:r>
            <a:endParaRPr lang="en-US" dirty="0"/>
          </a:p>
          <a:p>
            <a:pPr lvl="1"/>
            <a:r>
              <a:rPr lang="en-US" dirty="0"/>
              <a:t>Virtual Port </a:t>
            </a:r>
            <a:endParaRPr lang="en-US" dirty="0" smtClean="0"/>
          </a:p>
          <a:p>
            <a:pPr lvl="1"/>
            <a:r>
              <a:rPr lang="en-US" dirty="0" smtClean="0"/>
              <a:t>Virtual </a:t>
            </a:r>
            <a:r>
              <a:rPr lang="en-US" dirty="0"/>
              <a:t>Host </a:t>
            </a:r>
            <a:endParaRPr lang="en-US" dirty="0" smtClean="0"/>
          </a:p>
          <a:p>
            <a:pPr lvl="1"/>
            <a:r>
              <a:rPr lang="en-US" dirty="0" smtClean="0"/>
              <a:t>Virtual </a:t>
            </a:r>
            <a:r>
              <a:rPr lang="en-US" dirty="0"/>
              <a:t>Link </a:t>
            </a:r>
            <a:endParaRPr lang="en-US" dirty="0" smtClean="0"/>
          </a:p>
          <a:p>
            <a:pPr lvl="1"/>
            <a:r>
              <a:rPr lang="en-US" dirty="0" smtClean="0"/>
              <a:t>Virtual Path</a:t>
            </a:r>
            <a:endParaRPr lang="en-US" dirty="0"/>
          </a:p>
          <a:p>
            <a:pPr lvl="1"/>
            <a:r>
              <a:rPr lang="en-US" dirty="0"/>
              <a:t>Virtual </a:t>
            </a:r>
            <a:r>
              <a:rPr lang="en-US" dirty="0" smtClean="0"/>
              <a:t>Topology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573166" y="1590384"/>
            <a:ext cx="5403408" cy="4295262"/>
            <a:chOff x="5301742" y="1626653"/>
            <a:chExt cx="6007608" cy="4550310"/>
          </a:xfrm>
        </p:grpSpPr>
        <p:grpSp>
          <p:nvGrpSpPr>
            <p:cNvPr id="7" name="Group 6"/>
            <p:cNvGrpSpPr/>
            <p:nvPr/>
          </p:nvGrpSpPr>
          <p:grpSpPr>
            <a:xfrm>
              <a:off x="5685790" y="2042528"/>
              <a:ext cx="5623560" cy="1906424"/>
              <a:chOff x="1807464" y="612648"/>
              <a:chExt cx="5623560" cy="1906424"/>
            </a:xfrm>
          </p:grpSpPr>
          <p:sp>
            <p:nvSpPr>
              <p:cNvPr id="60" name="Parallelogram 59"/>
              <p:cNvSpPr/>
              <p:nvPr/>
            </p:nvSpPr>
            <p:spPr>
              <a:xfrm>
                <a:off x="1807464" y="612648"/>
                <a:ext cx="5623560" cy="1880616"/>
              </a:xfrm>
              <a:prstGeom prst="parallelogram">
                <a:avLst/>
              </a:prstGeom>
              <a:solidFill>
                <a:srgbClr val="3A81BA">
                  <a:lumMod val="20000"/>
                  <a:lumOff val="80000"/>
                </a:srgbClr>
              </a:solidFill>
              <a:ln w="22225" cap="flat" cmpd="sng" algn="ctr">
                <a:solidFill>
                  <a:srgbClr val="3A81BA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503333" y="2230497"/>
                <a:ext cx="380280" cy="288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r-IN" sz="1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…</a:t>
                </a:r>
                <a:endPara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5301742" y="4531043"/>
              <a:ext cx="5623560" cy="1645920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582158" y="1870139"/>
              <a:ext cx="5623560" cy="1900616"/>
              <a:chOff x="1807464" y="612648"/>
              <a:chExt cx="5623560" cy="1900616"/>
            </a:xfrm>
          </p:grpSpPr>
          <p:sp>
            <p:nvSpPr>
              <p:cNvPr id="58" name="Parallelogram 57"/>
              <p:cNvSpPr/>
              <p:nvPr/>
            </p:nvSpPr>
            <p:spPr>
              <a:xfrm>
                <a:off x="1807464" y="612648"/>
                <a:ext cx="5623560" cy="1880616"/>
              </a:xfrm>
              <a:prstGeom prst="parallelogram">
                <a:avLst/>
              </a:prstGeom>
              <a:solidFill>
                <a:srgbClr val="3A81BA">
                  <a:lumMod val="20000"/>
                  <a:lumOff val="80000"/>
                </a:srgbClr>
              </a:solidFill>
              <a:ln w="22225" cap="flat" cmpd="sng" algn="ctr">
                <a:solidFill>
                  <a:srgbClr val="3A81BA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470991" y="2224689"/>
                <a:ext cx="1561172" cy="288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Virtual Network #2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487670" y="1626653"/>
              <a:ext cx="5623560" cy="1892192"/>
              <a:chOff x="1740408" y="304871"/>
              <a:chExt cx="5623560" cy="1892192"/>
            </a:xfrm>
          </p:grpSpPr>
          <p:sp>
            <p:nvSpPr>
              <p:cNvPr id="56" name="Parallelogram 55"/>
              <p:cNvSpPr/>
              <p:nvPr/>
            </p:nvSpPr>
            <p:spPr>
              <a:xfrm>
                <a:off x="1740408" y="304871"/>
                <a:ext cx="5623560" cy="1880616"/>
              </a:xfrm>
              <a:prstGeom prst="parallelogram">
                <a:avLst/>
              </a:prstGeom>
              <a:solidFill>
                <a:srgbClr val="3A81BA">
                  <a:lumMod val="20000"/>
                  <a:lumOff val="80000"/>
                </a:srgbClr>
              </a:solidFill>
              <a:ln w="22225" cap="flat" cmpd="sng" algn="ctr">
                <a:solidFill>
                  <a:srgbClr val="3A81BA">
                    <a:lumMod val="60000"/>
                    <a:lumOff val="4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  <a:sym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40056" y="1908488"/>
                <a:ext cx="1561172" cy="288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Virtual Network #1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051313" y="5873902"/>
              <a:ext cx="2491287" cy="28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0"/>
              <a:r>
                <a:rPr lang="en-US" sz="11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Physical </a:t>
              </a:r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Network Infrastructure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607" y="2129221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456" y="2129221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031" y="27987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706" y="212749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139" y="2128862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6354826" y="2285685"/>
              <a:ext cx="700781" cy="4374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7608819" y="2285685"/>
              <a:ext cx="1119637" cy="0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8445243" y="2442149"/>
              <a:ext cx="559819" cy="513038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7332213" y="2442149"/>
              <a:ext cx="559818" cy="513038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9281668" y="2285685"/>
              <a:ext cx="680471" cy="5737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617265" y="2485078"/>
              <a:ext cx="1155130" cy="254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9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09858" y="2515538"/>
              <a:ext cx="1029678" cy="28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244587" y="1671064"/>
              <a:ext cx="1124367" cy="612711"/>
              <a:chOff x="4307327" y="370304"/>
              <a:chExt cx="1012042" cy="59784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4422877" y="370304"/>
                <a:ext cx="896492" cy="273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Virtual Link</a:t>
                </a:r>
              </a:p>
            </p:txBody>
          </p:sp>
          <p:cxnSp>
            <p:nvCxnSpPr>
              <p:cNvPr id="55" name="Curved Connector 54"/>
              <p:cNvCxnSpPr/>
              <p:nvPr/>
            </p:nvCxnSpPr>
            <p:spPr>
              <a:xfrm rot="5400000">
                <a:off x="4207182" y="657195"/>
                <a:ext cx="411099" cy="210809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25" name="TextBox 24"/>
            <p:cNvSpPr txBox="1"/>
            <p:nvPr/>
          </p:nvSpPr>
          <p:spPr>
            <a:xfrm>
              <a:off x="7579823" y="3108889"/>
              <a:ext cx="1188750" cy="28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Device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932678" y="2048608"/>
              <a:ext cx="4517136" cy="445355"/>
            </a:xfrm>
            <a:prstGeom prst="roundRect">
              <a:avLst/>
            </a:prstGeom>
            <a:noFill/>
            <a:ln w="22225" cap="flat" cmpd="sng" algn="ctr">
              <a:solidFill>
                <a:srgbClr val="3A81BA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66042" y="1636769"/>
              <a:ext cx="1566857" cy="28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Path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3296" y="4772204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025" y="4768494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9780908" y="5084191"/>
              <a:ext cx="539355" cy="28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3296" y="5351901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112" y="4766158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112" y="535400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724" y="4760012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7608324" y="4922622"/>
              <a:ext cx="1134972" cy="604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flipV="1">
              <a:off x="7608324" y="4928668"/>
              <a:ext cx="1134972" cy="58179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7608324" y="4922622"/>
              <a:ext cx="1134972" cy="585743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9019902" y="5085132"/>
              <a:ext cx="0" cy="26676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 flipV="1">
              <a:off x="7331718" y="5079086"/>
              <a:ext cx="0" cy="274917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 flipH="1">
              <a:off x="7608324" y="5508365"/>
              <a:ext cx="1134972" cy="210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5873791" y="5052491"/>
              <a:ext cx="539355" cy="28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316844" y="4922572"/>
              <a:ext cx="738268" cy="5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9296508" y="4928668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6677994" y="5666931"/>
              <a:ext cx="1329111" cy="28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Physical Device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9281668" y="2285685"/>
              <a:ext cx="14840" cy="264298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flipH="1">
              <a:off x="7055112" y="2285685"/>
              <a:ext cx="495" cy="26369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6705216" y="1668142"/>
              <a:ext cx="1676530" cy="615353"/>
              <a:chOff x="5797613" y="401564"/>
              <a:chExt cx="1676530" cy="615353"/>
            </a:xfrm>
          </p:grpSpPr>
          <p:cxnSp>
            <p:nvCxnSpPr>
              <p:cNvPr id="52" name="Curved Connector 51"/>
              <p:cNvCxnSpPr/>
              <p:nvPr/>
            </p:nvCxnSpPr>
            <p:spPr>
              <a:xfrm rot="5400000">
                <a:off x="5766131" y="635043"/>
                <a:ext cx="413356" cy="350391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3" name="TextBox 52"/>
              <p:cNvSpPr txBox="1"/>
              <p:nvPr/>
            </p:nvSpPr>
            <p:spPr>
              <a:xfrm>
                <a:off x="5907286" y="401564"/>
                <a:ext cx="1566857" cy="28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Virtual Edge Link</a:t>
                </a:r>
              </a:p>
            </p:txBody>
          </p:sp>
        </p:grpSp>
        <p:cxnSp>
          <p:nvCxnSpPr>
            <p:cNvPr id="48" name="Curved Connector 47"/>
            <p:cNvCxnSpPr/>
            <p:nvPr/>
          </p:nvCxnSpPr>
          <p:spPr>
            <a:xfrm rot="5400000">
              <a:off x="9580746" y="1791595"/>
              <a:ext cx="269188" cy="26551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9200955" y="4067293"/>
              <a:ext cx="1566857" cy="28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</a:t>
              </a:r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(mapped)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8728456" y="2285685"/>
              <a:ext cx="14840" cy="264298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 flipH="1">
              <a:off x="7608324" y="2285685"/>
              <a:ext cx="495" cy="26369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394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"/>
    </mc:Choice>
    <mc:Fallback xmlns="">
      <p:transition spd="slow" advTm="59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VN </a:t>
            </a:r>
            <a:r>
              <a:rPr lang="en-US" sz="3200" dirty="0"/>
              <a:t>Administration and Core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VN Administration Service</a:t>
            </a:r>
          </a:p>
          <a:p>
            <a:pPr lvl="1"/>
            <a:r>
              <a:rPr lang="en-US" dirty="0" smtClean="0"/>
              <a:t>To create </a:t>
            </a:r>
            <a:r>
              <a:rPr lang="en-US" dirty="0"/>
              <a:t>and manage the VN structure </a:t>
            </a:r>
          </a:p>
          <a:p>
            <a:pPr lvl="2"/>
            <a:r>
              <a:rPr lang="en-US" dirty="0" smtClean="0"/>
              <a:t>Register/unregister </a:t>
            </a:r>
            <a:r>
              <a:rPr lang="en-US" dirty="0"/>
              <a:t>tenants </a:t>
            </a:r>
          </a:p>
          <a:p>
            <a:pPr lvl="2"/>
            <a:r>
              <a:rPr lang="en-US" dirty="0"/>
              <a:t>Create/remove networks </a:t>
            </a:r>
          </a:p>
          <a:p>
            <a:pPr lvl="2"/>
            <a:r>
              <a:rPr lang="en-US" dirty="0" smtClean="0"/>
              <a:t>Create/remove/modify virtual objects</a:t>
            </a:r>
            <a:endParaRPr lang="en-US" dirty="0"/>
          </a:p>
          <a:p>
            <a:pPr lvl="2"/>
            <a:r>
              <a:rPr lang="en-US" dirty="0" smtClean="0"/>
              <a:t>Query tenants/networks/virtual objects</a:t>
            </a:r>
            <a:endParaRPr lang="en-US" dirty="0"/>
          </a:p>
          <a:p>
            <a:r>
              <a:rPr lang="en-US" dirty="0" smtClean="0"/>
              <a:t>VN Core Services</a:t>
            </a:r>
          </a:p>
          <a:p>
            <a:pPr lvl="1"/>
            <a:r>
              <a:rPr lang="en-US" dirty="0"/>
              <a:t>A </a:t>
            </a:r>
            <a:r>
              <a:rPr lang="en-US" dirty="0" smtClean="0"/>
              <a:t>core service </a:t>
            </a:r>
            <a:r>
              <a:rPr lang="en-US" dirty="0"/>
              <a:t>is a unit of functionality </a:t>
            </a:r>
            <a:endParaRPr lang="en-US" dirty="0" smtClean="0"/>
          </a:p>
          <a:p>
            <a:pPr lvl="2"/>
            <a:r>
              <a:rPr lang="en-US" dirty="0" smtClean="0"/>
              <a:t>E.g.) Device service, Packet service, Topology service,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esponsible </a:t>
            </a:r>
            <a:r>
              <a:rPr lang="en-US" dirty="0"/>
              <a:t>to isolate </a:t>
            </a:r>
            <a:r>
              <a:rPr lang="en-US" dirty="0" smtClean="0"/>
              <a:t>control </a:t>
            </a:r>
            <a:r>
              <a:rPr lang="en-US" dirty="0"/>
              <a:t>plane for each VNs </a:t>
            </a:r>
            <a:endParaRPr lang="en-US" dirty="0" smtClean="0"/>
          </a:p>
          <a:p>
            <a:pPr lvl="2"/>
            <a:r>
              <a:rPr lang="en-US" dirty="0" smtClean="0"/>
              <a:t>Allocate a dedicated service instance per VN</a:t>
            </a:r>
          </a:p>
          <a:p>
            <a:pPr lvl="2"/>
            <a:r>
              <a:rPr lang="en-US" dirty="0" smtClean="0"/>
              <a:t>Own independent threads and memory space</a:t>
            </a:r>
          </a:p>
          <a:p>
            <a:pPr lvl="2"/>
            <a:r>
              <a:rPr lang="en-US" dirty="0" smtClean="0"/>
              <a:t>Dynamic instantiation of service implementation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5"/>
    </mc:Choice>
    <mc:Fallback xmlns="">
      <p:transition spd="slow" advTm="686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8246"/>
            <a:ext cx="8229600" cy="5324652"/>
          </a:xfrm>
        </p:spPr>
        <p:txBody>
          <a:bodyPr>
            <a:normAutofit/>
          </a:bodyPr>
          <a:lstStyle/>
          <a:p>
            <a:r>
              <a:rPr lang="en-US" sz="2400" dirty="0"/>
              <a:t>Pluggable and Extensible Translators 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onvert </a:t>
            </a:r>
            <a:r>
              <a:rPr lang="en-US" sz="2000" dirty="0"/>
              <a:t>virtual object into physical object </a:t>
            </a:r>
            <a:endParaRPr lang="en-US" sz="2000" dirty="0" smtClean="0"/>
          </a:p>
          <a:p>
            <a:pPr lvl="1"/>
            <a:r>
              <a:rPr lang="en-US" sz="2000" dirty="0" smtClean="0"/>
              <a:t>Provides topology</a:t>
            </a:r>
            <a:r>
              <a:rPr lang="en-US" sz="2000" dirty="0"/>
              <a:t>, </a:t>
            </a:r>
            <a:r>
              <a:rPr lang="en-US" sz="2000" dirty="0" smtClean="0"/>
              <a:t>address, and </a:t>
            </a:r>
            <a:r>
              <a:rPr lang="en-US" sz="2000" dirty="0"/>
              <a:t>control functions virtualization </a:t>
            </a:r>
            <a:endParaRPr lang="en-US" sz="2000" dirty="0" smtClean="0"/>
          </a:p>
          <a:p>
            <a:pPr lvl="1"/>
            <a:r>
              <a:rPr lang="en-US" sz="2000" dirty="0" smtClean="0"/>
              <a:t>Various algorithms can be applied</a:t>
            </a:r>
          </a:p>
          <a:p>
            <a:r>
              <a:rPr lang="en-US" sz="2400" dirty="0" smtClean="0"/>
              <a:t>Topology Virtualization</a:t>
            </a:r>
          </a:p>
          <a:p>
            <a:pPr lvl="1"/>
            <a:r>
              <a:rPr lang="en-US" sz="2000" dirty="0" smtClean="0"/>
              <a:t>Allow to decouple VN topology from the physical networks</a:t>
            </a:r>
          </a:p>
          <a:p>
            <a:pPr lvl="2"/>
            <a:r>
              <a:rPr lang="en-US" sz="1800" dirty="0" smtClean="0"/>
              <a:t>End-to-end path only </a:t>
            </a:r>
          </a:p>
          <a:p>
            <a:pPr lvl="2"/>
            <a:r>
              <a:rPr lang="en-US" sz="1800" dirty="0" smtClean="0"/>
              <a:t>Substrate networks</a:t>
            </a:r>
          </a:p>
          <a:p>
            <a:pPr lvl="2"/>
            <a:r>
              <a:rPr lang="en-US" sz="1800" dirty="0" smtClean="0"/>
              <a:t>Identical (clone) networks 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23</a:t>
            </a:fld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25759" y="4105412"/>
            <a:ext cx="3158880" cy="2012389"/>
            <a:chOff x="1536192" y="499877"/>
            <a:chExt cx="5859239" cy="4150283"/>
          </a:xfrm>
        </p:grpSpPr>
        <p:sp>
          <p:nvSpPr>
            <p:cNvPr id="39" name="Parallelogram 38"/>
            <p:cNvSpPr/>
            <p:nvPr/>
          </p:nvSpPr>
          <p:spPr>
            <a:xfrm>
              <a:off x="1536192" y="3264407"/>
              <a:ext cx="5623561" cy="1385753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41" name="Parallelogram 40"/>
            <p:cNvSpPr/>
            <p:nvPr/>
          </p:nvSpPr>
          <p:spPr>
            <a:xfrm>
              <a:off x="1771870" y="518758"/>
              <a:ext cx="5623561" cy="1484683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pic>
          <p:nvPicPr>
            <p:cNvPr id="44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381" y="1016433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343" y="1023424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Straight Connector 45"/>
            <p:cNvCxnSpPr>
              <a:stCxn id="57" idx="3"/>
              <a:endCxn id="58" idx="1"/>
            </p:cNvCxnSpPr>
            <p:nvPr/>
          </p:nvCxnSpPr>
          <p:spPr>
            <a:xfrm>
              <a:off x="4109501" y="1178993"/>
              <a:ext cx="774842" cy="6991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2466693" y="1047237"/>
              <a:ext cx="1155128" cy="76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78911" y="1043067"/>
              <a:ext cx="1635925" cy="52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254319" y="499877"/>
              <a:ext cx="1582406" cy="612711"/>
              <a:chOff x="4158963" y="370304"/>
              <a:chExt cx="1424323" cy="5978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158963" y="370304"/>
                <a:ext cx="1424323" cy="510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Virtual Link</a:t>
                </a:r>
              </a:p>
            </p:txBody>
          </p:sp>
          <p:cxnSp>
            <p:nvCxnSpPr>
              <p:cNvPr id="51" name="Curved Connector 50"/>
              <p:cNvCxnSpPr/>
              <p:nvPr/>
            </p:nvCxnSpPr>
            <p:spPr>
              <a:xfrm rot="5400000">
                <a:off x="4207182" y="657195"/>
                <a:ext cx="411099" cy="210809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pic>
          <p:nvPicPr>
            <p:cNvPr id="52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3505569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475" y="350185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5856581" y="3817558"/>
              <a:ext cx="856913" cy="52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4085266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4087368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174" y="3493377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3842774" y="3655987"/>
              <a:ext cx="1134972" cy="604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 flipV="1">
              <a:off x="3842774" y="3662033"/>
              <a:ext cx="1134972" cy="58179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3842774" y="3655987"/>
              <a:ext cx="1134972" cy="585743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5254352" y="3818497"/>
              <a:ext cx="0" cy="26676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 flipV="1">
              <a:off x="3566168" y="3812451"/>
              <a:ext cx="0" cy="274917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 flipH="1">
              <a:off x="3842774" y="4241730"/>
              <a:ext cx="1134972" cy="210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1949465" y="3785855"/>
              <a:ext cx="856913" cy="523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551294" y="3655937"/>
              <a:ext cx="738268" cy="5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5530958" y="3662033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>
              <a:stCxn id="58" idx="1"/>
            </p:cNvCxnSpPr>
            <p:nvPr/>
          </p:nvCxnSpPr>
          <p:spPr>
            <a:xfrm>
              <a:off x="4884343" y="1185984"/>
              <a:ext cx="1238132" cy="247843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70" name="Straight Connector 69"/>
            <p:cNvCxnSpPr>
              <a:stCxn id="57" idx="3"/>
            </p:cNvCxnSpPr>
            <p:nvPr/>
          </p:nvCxnSpPr>
          <p:spPr>
            <a:xfrm flipH="1">
              <a:off x="2551294" y="1178993"/>
              <a:ext cx="1558207" cy="247694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3687494" y="2235222"/>
              <a:ext cx="1566858" cy="85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</a:t>
              </a:r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(mapped)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3047183" y="4105412"/>
            <a:ext cx="3146087" cy="2035255"/>
            <a:chOff x="1545349" y="742043"/>
            <a:chExt cx="5800331" cy="3928032"/>
          </a:xfrm>
        </p:grpSpPr>
        <p:sp>
          <p:nvSpPr>
            <p:cNvPr id="122" name="Parallelogram 121"/>
            <p:cNvSpPr/>
            <p:nvPr/>
          </p:nvSpPr>
          <p:spPr>
            <a:xfrm>
              <a:off x="1545349" y="3317299"/>
              <a:ext cx="5623559" cy="1352776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124" name="Parallelogram 123"/>
            <p:cNvSpPr/>
            <p:nvPr/>
          </p:nvSpPr>
          <p:spPr>
            <a:xfrm>
              <a:off x="1722119" y="742043"/>
              <a:ext cx="5623561" cy="1407059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pic>
          <p:nvPicPr>
            <p:cNvPr id="127" name="Picture 12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057" y="862586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906" y="862586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481" y="1532088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156" y="860864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589" y="862227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2" name="Straight Connector 131"/>
            <p:cNvCxnSpPr/>
            <p:nvPr/>
          </p:nvCxnSpPr>
          <p:spPr>
            <a:xfrm flipV="1">
              <a:off x="2589276" y="1019050"/>
              <a:ext cx="700781" cy="4374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>
              <a:off x="3843269" y="1019050"/>
              <a:ext cx="1119637" cy="0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flipV="1">
              <a:off x="4679693" y="1175514"/>
              <a:ext cx="559819" cy="513038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>
            <a:xfrm flipH="1" flipV="1">
              <a:off x="3566663" y="1175514"/>
              <a:ext cx="559818" cy="513038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>
              <a:endCxn id="145" idx="1"/>
            </p:cNvCxnSpPr>
            <p:nvPr/>
          </p:nvCxnSpPr>
          <p:spPr>
            <a:xfrm>
              <a:off x="5516118" y="1019050"/>
              <a:ext cx="680471" cy="5737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37" name="TextBox 136"/>
            <p:cNvSpPr txBox="1"/>
            <p:nvPr/>
          </p:nvSpPr>
          <p:spPr>
            <a:xfrm>
              <a:off x="1851715" y="1218443"/>
              <a:ext cx="1155128" cy="71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9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546117" y="1248902"/>
              <a:ext cx="1626063" cy="490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3505569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475" y="350185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7" name="TextBox 146"/>
            <p:cNvSpPr txBox="1"/>
            <p:nvPr/>
          </p:nvSpPr>
          <p:spPr>
            <a:xfrm>
              <a:off x="5859160" y="3817558"/>
              <a:ext cx="851747" cy="490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8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4085266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4087368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174" y="3493377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2" name="Straight Connector 151"/>
            <p:cNvCxnSpPr/>
            <p:nvPr/>
          </p:nvCxnSpPr>
          <p:spPr>
            <a:xfrm>
              <a:off x="3842774" y="3655987"/>
              <a:ext cx="1134972" cy="604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>
            <a:xfrm flipV="1">
              <a:off x="3842774" y="3662033"/>
              <a:ext cx="1134972" cy="58179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>
            <a:xfrm flipH="1" flipV="1">
              <a:off x="3842774" y="3655987"/>
              <a:ext cx="1134972" cy="585743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5254352" y="3818497"/>
              <a:ext cx="0" cy="26676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>
            <a:xfrm flipV="1">
              <a:off x="3566168" y="3812451"/>
              <a:ext cx="0" cy="274917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>
            <a:xfrm flipH="1">
              <a:off x="3842774" y="4241730"/>
              <a:ext cx="1134972" cy="210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158" name="TextBox 157"/>
            <p:cNvSpPr txBox="1"/>
            <p:nvPr/>
          </p:nvSpPr>
          <p:spPr>
            <a:xfrm>
              <a:off x="1952045" y="3785856"/>
              <a:ext cx="851747" cy="490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2551294" y="3655937"/>
              <a:ext cx="738268" cy="5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>
            <a:xfrm>
              <a:off x="5530958" y="3662033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>
            <a:xfrm>
              <a:off x="5516118" y="1019050"/>
              <a:ext cx="14840" cy="264298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>
            <a:xfrm flipH="1">
              <a:off x="3289562" y="1019050"/>
              <a:ext cx="495" cy="26369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sp>
          <p:nvSpPr>
            <p:cNvPr id="168" name="TextBox 167"/>
            <p:cNvSpPr txBox="1"/>
            <p:nvPr/>
          </p:nvSpPr>
          <p:spPr>
            <a:xfrm>
              <a:off x="5413161" y="2279103"/>
              <a:ext cx="1566857" cy="80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</a:t>
              </a:r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(mapped)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4962906" y="1019050"/>
              <a:ext cx="14840" cy="264298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>
            <a:xfrm flipH="1">
              <a:off x="3842774" y="1019050"/>
              <a:ext cx="495" cy="263693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</p:grpSp>
      <p:grpSp>
        <p:nvGrpSpPr>
          <p:cNvPr id="252" name="Group 251"/>
          <p:cNvGrpSpPr/>
          <p:nvPr/>
        </p:nvGrpSpPr>
        <p:grpSpPr>
          <a:xfrm>
            <a:off x="6065040" y="4106535"/>
            <a:ext cx="3025460" cy="2006273"/>
            <a:chOff x="1690721" y="583962"/>
            <a:chExt cx="5868613" cy="4124404"/>
          </a:xfrm>
        </p:grpSpPr>
        <p:sp>
          <p:nvSpPr>
            <p:cNvPr id="212" name="Parallelogram 211"/>
            <p:cNvSpPr/>
            <p:nvPr/>
          </p:nvSpPr>
          <p:spPr>
            <a:xfrm>
              <a:off x="1690721" y="3296063"/>
              <a:ext cx="5623561" cy="1412303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pic>
          <p:nvPicPr>
            <p:cNvPr id="214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3505569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475" y="350185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" name="TextBox 215"/>
            <p:cNvSpPr txBox="1"/>
            <p:nvPr/>
          </p:nvSpPr>
          <p:spPr>
            <a:xfrm>
              <a:off x="5836969" y="3817556"/>
              <a:ext cx="896134" cy="521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" name="Picture 21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746" y="4085266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4087368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174" y="3493377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1" name="Straight Connector 220"/>
            <p:cNvCxnSpPr/>
            <p:nvPr/>
          </p:nvCxnSpPr>
          <p:spPr>
            <a:xfrm>
              <a:off x="3842774" y="3655987"/>
              <a:ext cx="1134972" cy="604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2" name="Straight Connector 221"/>
            <p:cNvCxnSpPr/>
            <p:nvPr/>
          </p:nvCxnSpPr>
          <p:spPr>
            <a:xfrm flipV="1">
              <a:off x="3842774" y="3662033"/>
              <a:ext cx="1134972" cy="58179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3" name="Straight Connector 222"/>
            <p:cNvCxnSpPr/>
            <p:nvPr/>
          </p:nvCxnSpPr>
          <p:spPr>
            <a:xfrm flipH="1" flipV="1">
              <a:off x="3842774" y="3655987"/>
              <a:ext cx="1134972" cy="585743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>
            <a:xfrm>
              <a:off x="5254352" y="3818497"/>
              <a:ext cx="0" cy="26676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>
            <a:xfrm flipV="1">
              <a:off x="3566168" y="3812451"/>
              <a:ext cx="0" cy="274917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6" name="Straight Connector 225"/>
            <p:cNvCxnSpPr/>
            <p:nvPr/>
          </p:nvCxnSpPr>
          <p:spPr>
            <a:xfrm flipH="1">
              <a:off x="3842774" y="4241730"/>
              <a:ext cx="1134972" cy="210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227" name="TextBox 226"/>
            <p:cNvSpPr txBox="1"/>
            <p:nvPr/>
          </p:nvSpPr>
          <p:spPr>
            <a:xfrm>
              <a:off x="1929851" y="3785857"/>
              <a:ext cx="896134" cy="521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>
            <a:xfrm>
              <a:off x="2551294" y="3655937"/>
              <a:ext cx="738268" cy="5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29" name="Straight Connector 228"/>
            <p:cNvCxnSpPr/>
            <p:nvPr/>
          </p:nvCxnSpPr>
          <p:spPr>
            <a:xfrm>
              <a:off x="5530958" y="3662033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4816084" y="2292542"/>
              <a:ext cx="1566858" cy="8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(mapped)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Parallelogram 231"/>
            <p:cNvSpPr/>
            <p:nvPr/>
          </p:nvSpPr>
          <p:spPr>
            <a:xfrm>
              <a:off x="1935774" y="583962"/>
              <a:ext cx="5623560" cy="1492911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pic>
          <p:nvPicPr>
            <p:cNvPr id="234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152" y="1011080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881" y="1007370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" name="TextBox 235"/>
            <p:cNvSpPr txBox="1"/>
            <p:nvPr/>
          </p:nvSpPr>
          <p:spPr>
            <a:xfrm>
              <a:off x="5813042" y="1323067"/>
              <a:ext cx="1710800" cy="521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7" name="Picture 23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152" y="1590777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68" y="1005034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68" y="1592879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580" y="998888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1" name="Straight Connector 240"/>
            <p:cNvCxnSpPr/>
            <p:nvPr/>
          </p:nvCxnSpPr>
          <p:spPr>
            <a:xfrm>
              <a:off x="4226180" y="1161498"/>
              <a:ext cx="1134972" cy="6046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>
            <a:xfrm flipV="1">
              <a:off x="4226180" y="1167544"/>
              <a:ext cx="1134972" cy="581799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>
            <a:xfrm flipH="1" flipV="1">
              <a:off x="4226180" y="1161498"/>
              <a:ext cx="1134972" cy="585743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44" name="Straight Connector 243"/>
            <p:cNvCxnSpPr/>
            <p:nvPr/>
          </p:nvCxnSpPr>
          <p:spPr>
            <a:xfrm>
              <a:off x="5637758" y="1324008"/>
              <a:ext cx="0" cy="266769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>
            <a:xfrm flipV="1">
              <a:off x="3949574" y="1317962"/>
              <a:ext cx="0" cy="274917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>
            <a:xfrm flipH="1">
              <a:off x="4226180" y="1747241"/>
              <a:ext cx="1134972" cy="2102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47" name="TextBox 246"/>
            <p:cNvSpPr txBox="1"/>
            <p:nvPr/>
          </p:nvSpPr>
          <p:spPr>
            <a:xfrm>
              <a:off x="1905926" y="1291368"/>
              <a:ext cx="1710800" cy="521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Host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" name="Straight Connector 247"/>
            <p:cNvCxnSpPr/>
            <p:nvPr/>
          </p:nvCxnSpPr>
          <p:spPr>
            <a:xfrm>
              <a:off x="2934700" y="1161448"/>
              <a:ext cx="738268" cy="50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>
            <a:xfrm>
              <a:off x="5914364" y="1167544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51" name="Down Arrow 250"/>
            <p:cNvSpPr/>
            <p:nvPr/>
          </p:nvSpPr>
          <p:spPr>
            <a:xfrm>
              <a:off x="4168668" y="2656573"/>
              <a:ext cx="643964" cy="327259"/>
            </a:xfrm>
            <a:prstGeom prst="downArrow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192123" y="6103918"/>
            <a:ext cx="263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End-to-end </a:t>
            </a:r>
            <a:r>
              <a:rPr lang="en-US" b="1" smtClean="0"/>
              <a:t>path topology</a:t>
            </a:r>
            <a:endParaRPr lang="en-US" b="1" dirty="0"/>
          </a:p>
        </p:txBody>
      </p:sp>
      <p:sp>
        <p:nvSpPr>
          <p:cNvPr id="254" name="TextBox 253"/>
          <p:cNvSpPr txBox="1"/>
          <p:nvPr/>
        </p:nvSpPr>
        <p:spPr>
          <a:xfrm>
            <a:off x="3561010" y="6114028"/>
            <a:ext cx="198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Substrate topology</a:t>
            </a:r>
            <a:endParaRPr lang="en-US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6513908" y="6139167"/>
            <a:ext cx="190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Identical topology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6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"/>
    </mc:Choice>
    <mc:Fallback xmlns="">
      <p:transition spd="slow" advTm="251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Address Virtualization</a:t>
            </a:r>
          </a:p>
          <a:p>
            <a:pPr lvl="1"/>
            <a:r>
              <a:rPr lang="en-US" sz="2000" dirty="0" smtClean="0"/>
              <a:t>Allow to use own network address space</a:t>
            </a:r>
          </a:p>
          <a:p>
            <a:pPr lvl="2"/>
            <a:r>
              <a:rPr lang="en-US" sz="1800" dirty="0" smtClean="0"/>
              <a:t>Encapsulation, Address rewriting</a:t>
            </a:r>
          </a:p>
          <a:p>
            <a:r>
              <a:rPr lang="en-US" sz="2400" dirty="0" smtClean="0"/>
              <a:t>Control function Virtualization</a:t>
            </a:r>
          </a:p>
          <a:p>
            <a:pPr lvl="1"/>
            <a:r>
              <a:rPr lang="en-US" sz="2000" dirty="0" smtClean="0"/>
              <a:t>Allow to network operations on virtual topology and address</a:t>
            </a:r>
          </a:p>
          <a:p>
            <a:pPr lvl="1"/>
            <a:r>
              <a:rPr lang="en-US" sz="2000" dirty="0" smtClean="0"/>
              <a:t>All operations should be translated into physical operations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24</a:t>
            </a:fld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-56882" y="3315448"/>
            <a:ext cx="5714660" cy="2766294"/>
            <a:chOff x="1782256" y="0"/>
            <a:chExt cx="6316062" cy="3423555"/>
          </a:xfrm>
        </p:grpSpPr>
        <p:pic>
          <p:nvPicPr>
            <p:cNvPr id="6" name="Picture 2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440" y="1996329"/>
              <a:ext cx="3113315" cy="1285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직선 화살표 연결선 4"/>
            <p:cNvCxnSpPr/>
            <p:nvPr/>
          </p:nvCxnSpPr>
          <p:spPr>
            <a:xfrm>
              <a:off x="4912222" y="1901372"/>
              <a:ext cx="1721944" cy="61616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cxnSp>
          <p:nvCxnSpPr>
            <p:cNvPr id="8" name="직선 화살표 연결선 5"/>
            <p:cNvCxnSpPr/>
            <p:nvPr/>
          </p:nvCxnSpPr>
          <p:spPr>
            <a:xfrm flipH="1">
              <a:off x="3127395" y="1901372"/>
              <a:ext cx="1784828" cy="61616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pic>
          <p:nvPicPr>
            <p:cNvPr id="9" name="Picture 3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165" y="2297226"/>
              <a:ext cx="1198761" cy="72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277" y="2297226"/>
              <a:ext cx="1198761" cy="72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569" y="2313758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727" y="2783220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9923" y="2341578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313" y="2726317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직선 연결선 14"/>
            <p:cNvCxnSpPr/>
            <p:nvPr/>
          </p:nvCxnSpPr>
          <p:spPr>
            <a:xfrm flipV="1">
              <a:off x="3369080" y="2455977"/>
              <a:ext cx="512490" cy="20377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" name="직선 연결선 15"/>
            <p:cNvCxnSpPr/>
            <p:nvPr/>
          </p:nvCxnSpPr>
          <p:spPr>
            <a:xfrm flipH="1" flipV="1">
              <a:off x="4168663" y="2585974"/>
              <a:ext cx="231177" cy="22320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7" name="직선 연결선 16"/>
            <p:cNvCxnSpPr/>
            <p:nvPr/>
          </p:nvCxnSpPr>
          <p:spPr>
            <a:xfrm flipV="1">
              <a:off x="4574414" y="2538144"/>
              <a:ext cx="335608" cy="24507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8" name="직선 연결선 17"/>
            <p:cNvCxnSpPr/>
            <p:nvPr/>
          </p:nvCxnSpPr>
          <p:spPr>
            <a:xfrm flipH="1" flipV="1">
              <a:off x="5380347" y="2546116"/>
              <a:ext cx="310892" cy="20726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9" name="직선 연결선 18"/>
            <p:cNvCxnSpPr/>
            <p:nvPr/>
          </p:nvCxnSpPr>
          <p:spPr>
            <a:xfrm flipH="1">
              <a:off x="6108685" y="2659754"/>
              <a:ext cx="283796" cy="20878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0" name="직선 연결선 19"/>
            <p:cNvCxnSpPr/>
            <p:nvPr/>
          </p:nvCxnSpPr>
          <p:spPr>
            <a:xfrm flipH="1" flipV="1">
              <a:off x="4364942" y="2455977"/>
              <a:ext cx="544983" cy="2781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1" name="직선 연결선 20"/>
            <p:cNvCxnSpPr/>
            <p:nvPr/>
          </p:nvCxnSpPr>
          <p:spPr>
            <a:xfrm flipH="1" flipV="1">
              <a:off x="5393295" y="2483796"/>
              <a:ext cx="999185" cy="17595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pic>
          <p:nvPicPr>
            <p:cNvPr id="22" name="Picture 42" descr="ICON_Desktop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88321" y="2475841"/>
              <a:ext cx="345482" cy="36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2" descr="ICON_Desktop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02357" y="2473797"/>
              <a:ext cx="345482" cy="36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모서리가 둥근 직사각형 23"/>
            <p:cNvSpPr/>
            <p:nvPr/>
          </p:nvSpPr>
          <p:spPr bwMode="auto">
            <a:xfrm>
              <a:off x="3860637" y="1423172"/>
              <a:ext cx="2103170" cy="478201"/>
            </a:xfrm>
            <a:prstGeom prst="round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200" b="1" kern="12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HY헤드라인M"/>
                  <a:cs typeface="Arial" panose="020B0604020202020204" pitchFamily="34" charset="0"/>
                </a:rPr>
                <a:t>Network Hypervisor</a:t>
              </a:r>
              <a:endParaRPr kumimoji="1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HY헤드라인M"/>
                <a:cs typeface="Arial" panose="020B0604020202020204" pitchFamily="34" charset="0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 flipV="1">
              <a:off x="4816098" y="2868534"/>
              <a:ext cx="809215" cy="5690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6" name="직선 연결선 25"/>
            <p:cNvCxnSpPr/>
            <p:nvPr/>
          </p:nvCxnSpPr>
          <p:spPr>
            <a:xfrm>
              <a:off x="2233803" y="2659754"/>
              <a:ext cx="651906" cy="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7" name="직선 연결선 26"/>
            <p:cNvCxnSpPr/>
            <p:nvPr/>
          </p:nvCxnSpPr>
          <p:spPr>
            <a:xfrm flipV="1">
              <a:off x="6875852" y="2657709"/>
              <a:ext cx="626506" cy="204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28" name="직선 화살표 연결선 27"/>
            <p:cNvCxnSpPr/>
            <p:nvPr/>
          </p:nvCxnSpPr>
          <p:spPr>
            <a:xfrm flipH="1">
              <a:off x="4123256" y="1901373"/>
              <a:ext cx="788967" cy="41238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cxnSp>
          <p:nvCxnSpPr>
            <p:cNvPr id="29" name="직선 화살표 연결선 28"/>
            <p:cNvCxnSpPr/>
            <p:nvPr/>
          </p:nvCxnSpPr>
          <p:spPr>
            <a:xfrm flipH="1">
              <a:off x="4574413" y="1901372"/>
              <a:ext cx="337810" cy="8818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cxnSp>
          <p:nvCxnSpPr>
            <p:cNvPr id="30" name="직선 화살표 연결선 29"/>
            <p:cNvCxnSpPr/>
            <p:nvPr/>
          </p:nvCxnSpPr>
          <p:spPr>
            <a:xfrm>
              <a:off x="4912222" y="1901372"/>
              <a:ext cx="239387" cy="44020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cxnSp>
          <p:nvCxnSpPr>
            <p:cNvPr id="31" name="직선 화살표 연결선 30"/>
            <p:cNvCxnSpPr/>
            <p:nvPr/>
          </p:nvCxnSpPr>
          <p:spPr>
            <a:xfrm>
              <a:off x="4912222" y="1901372"/>
              <a:ext cx="954776" cy="82494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1782256" y="2815679"/>
              <a:ext cx="8226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10.10.10.1</a:t>
              </a:r>
              <a:endParaRPr kumimoji="1" lang="ko-KR" altLang="en-US" sz="1050" b="1" kern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11389" y="2808105"/>
              <a:ext cx="5966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kern="1200" dirty="0">
                  <a:solidFill>
                    <a:srgbClr val="0000FF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1.0.0.1</a:t>
              </a:r>
              <a:endParaRPr kumimoji="1" lang="ko-KR" altLang="en-US" sz="1050" b="1" kern="1200" dirty="0">
                <a:solidFill>
                  <a:srgbClr val="0000FF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73905" y="2784608"/>
              <a:ext cx="59663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kern="1200" dirty="0">
                  <a:solidFill>
                    <a:srgbClr val="FF0000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2.0.0.1</a:t>
              </a:r>
              <a:endParaRPr kumimoji="1" lang="ko-KR" altLang="en-US" sz="1050" b="1" kern="1200" dirty="0">
                <a:solidFill>
                  <a:srgbClr val="FF0000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5" name="오른쪽 화살표 45"/>
            <p:cNvSpPr/>
            <p:nvPr/>
          </p:nvSpPr>
          <p:spPr bwMode="auto">
            <a:xfrm>
              <a:off x="2339773" y="2715635"/>
              <a:ext cx="465517" cy="172060"/>
            </a:xfrm>
            <a:prstGeom prst="rightArrow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/>
                <a:ea typeface="HY헤드라인M"/>
                <a:cs typeface=""/>
              </a:endParaRPr>
            </a:p>
          </p:txBody>
        </p:sp>
        <p:grpSp>
          <p:nvGrpSpPr>
            <p:cNvPr id="36" name="그룹 55"/>
            <p:cNvGrpSpPr/>
            <p:nvPr/>
          </p:nvGrpSpPr>
          <p:grpSpPr>
            <a:xfrm>
              <a:off x="2235860" y="2255195"/>
              <a:ext cx="652935" cy="345011"/>
              <a:chOff x="2147919" y="3489125"/>
              <a:chExt cx="972679" cy="513964"/>
            </a:xfrm>
          </p:grpSpPr>
          <p:sp>
            <p:nvSpPr>
              <p:cNvPr id="37" name="직사각형 56"/>
              <p:cNvSpPr/>
              <p:nvPr/>
            </p:nvSpPr>
            <p:spPr bwMode="auto">
              <a:xfrm rot="21550878">
                <a:off x="2342684" y="3489125"/>
                <a:ext cx="773903" cy="25039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10.10.10.1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38" name="직사각형 57"/>
              <p:cNvSpPr/>
              <p:nvPr/>
            </p:nvSpPr>
            <p:spPr bwMode="auto">
              <a:xfrm rot="21550878">
                <a:off x="2346695" y="3747114"/>
                <a:ext cx="773903" cy="25039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 smtClean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10.10.10.3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39" name="직사각형 58"/>
              <p:cNvSpPr/>
              <p:nvPr/>
            </p:nvSpPr>
            <p:spPr bwMode="auto">
              <a:xfrm rot="21550878">
                <a:off x="2147919" y="3493594"/>
                <a:ext cx="188226" cy="2503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S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40" name="직사각형 59"/>
              <p:cNvSpPr/>
              <p:nvPr/>
            </p:nvSpPr>
            <p:spPr bwMode="auto">
              <a:xfrm rot="21550878">
                <a:off x="2151455" y="3752695"/>
                <a:ext cx="188226" cy="250394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D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그룹 67"/>
            <p:cNvGrpSpPr/>
            <p:nvPr/>
          </p:nvGrpSpPr>
          <p:grpSpPr>
            <a:xfrm>
              <a:off x="6888285" y="2252941"/>
              <a:ext cx="652935" cy="345011"/>
              <a:chOff x="9078653" y="3485769"/>
              <a:chExt cx="972679" cy="513964"/>
            </a:xfrm>
          </p:grpSpPr>
          <p:sp>
            <p:nvSpPr>
              <p:cNvPr id="42" name="직사각형 68"/>
              <p:cNvSpPr/>
              <p:nvPr/>
            </p:nvSpPr>
            <p:spPr bwMode="auto">
              <a:xfrm rot="21550878">
                <a:off x="9273418" y="3485769"/>
                <a:ext cx="773903" cy="25039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10.10.10.1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43" name="직사각형 69"/>
              <p:cNvSpPr/>
              <p:nvPr/>
            </p:nvSpPr>
            <p:spPr bwMode="auto">
              <a:xfrm rot="21550878">
                <a:off x="9277429" y="3743758"/>
                <a:ext cx="773903" cy="25039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2001::2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44" name="직사각형 70"/>
              <p:cNvSpPr/>
              <p:nvPr/>
            </p:nvSpPr>
            <p:spPr bwMode="auto">
              <a:xfrm rot="21550878">
                <a:off x="9078653" y="3490238"/>
                <a:ext cx="188226" cy="2503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S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45" name="직사각형 71"/>
              <p:cNvSpPr/>
              <p:nvPr/>
            </p:nvSpPr>
            <p:spPr bwMode="auto">
              <a:xfrm rot="21550878">
                <a:off x="9082189" y="3749339"/>
                <a:ext cx="188226" cy="250394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D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Picture 42" descr="ICON_Desktop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88983" y="2925437"/>
              <a:ext cx="345482" cy="36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1939063" y="3169639"/>
              <a:ext cx="8226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kern="1200" smtClean="0">
                  <a:solidFill>
                    <a:schemeClr val="tx1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10.10.10.2</a:t>
              </a:r>
              <a:endParaRPr kumimoji="1" lang="ko-KR" altLang="en-US" sz="1050" b="1" kern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48" name="직선 연결선 76"/>
            <p:cNvCxnSpPr/>
            <p:nvPr/>
          </p:nvCxnSpPr>
          <p:spPr>
            <a:xfrm flipV="1">
              <a:off x="2824038" y="2761479"/>
              <a:ext cx="130720" cy="225129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49" name="그룹 133"/>
            <p:cNvGrpSpPr/>
            <p:nvPr/>
          </p:nvGrpSpPr>
          <p:grpSpPr>
            <a:xfrm>
              <a:off x="3518461" y="0"/>
              <a:ext cx="2888000" cy="1444938"/>
              <a:chOff x="3775406" y="488130"/>
              <a:chExt cx="4257403" cy="2130084"/>
            </a:xfrm>
          </p:grpSpPr>
          <p:grpSp>
            <p:nvGrpSpPr>
              <p:cNvPr id="50" name="그룹 114"/>
              <p:cNvGrpSpPr/>
              <p:nvPr/>
            </p:nvGrpSpPr>
            <p:grpSpPr>
              <a:xfrm>
                <a:off x="4878191" y="796326"/>
                <a:ext cx="1922937" cy="1037320"/>
                <a:chOff x="4878191" y="796326"/>
                <a:chExt cx="1922937" cy="1037320"/>
              </a:xfrm>
            </p:grpSpPr>
            <p:sp>
              <p:nvSpPr>
                <p:cNvPr id="58" name="모서리가 둥근 직사각형 115"/>
                <p:cNvSpPr/>
                <p:nvPr/>
              </p:nvSpPr>
              <p:spPr bwMode="auto">
                <a:xfrm>
                  <a:off x="4878191" y="796326"/>
                  <a:ext cx="1922937" cy="1037320"/>
                </a:xfrm>
                <a:prstGeom prst="roundRect">
                  <a:avLst>
                    <a:gd name="adj" fmla="val 10345"/>
                  </a:avLst>
                </a:prstGeom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9BBB59">
                      <a:shade val="95000"/>
                      <a:satMod val="105000"/>
                    </a:srgbClr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lIns="91380" tIns="45692" rIns="91380" bIns="45692" rtlCol="0" anchor="ctr"/>
                <a:lstStyle/>
                <a:p>
                  <a:pPr marL="0" marR="0" lvl="0" indent="0" algn="ctr" defTabSz="91440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ko-KR" altLang="en-US" sz="12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"/>
                  </a:endParaRPr>
                </a:p>
              </p:txBody>
            </p:sp>
            <p:pic>
              <p:nvPicPr>
                <p:cNvPr id="59" name="Picture 76"/>
                <p:cNvPicPr>
                  <a:picLocks noChangeArrowheads="1"/>
                </p:cNvPicPr>
                <p:nvPr/>
              </p:nvPicPr>
              <p:blipFill>
                <a:blip r:embed="rId4" cstate="print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4708" y="1155941"/>
                  <a:ext cx="530362" cy="3120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76"/>
                <p:cNvPicPr>
                  <a:picLocks noChangeArrowheads="1"/>
                </p:cNvPicPr>
                <p:nvPr/>
              </p:nvPicPr>
              <p:blipFill>
                <a:blip r:embed="rId4" cstate="print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86347" y="999897"/>
                  <a:ext cx="530362" cy="3120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61" name="직선 연결선 119"/>
                <p:cNvCxnSpPr/>
                <p:nvPr/>
              </p:nvCxnSpPr>
              <p:spPr>
                <a:xfrm flipV="1">
                  <a:off x="5605070" y="1155941"/>
                  <a:ext cx="381276" cy="15604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none"/>
                  <a:tailEnd type="none"/>
                </a:ln>
                <a:effectLst/>
              </p:spPr>
            </p:cxnSp>
          </p:grpSp>
          <p:cxnSp>
            <p:nvCxnSpPr>
              <p:cNvPr id="51" name="직선 화살표 연결선 122"/>
              <p:cNvCxnSpPr/>
              <p:nvPr/>
            </p:nvCxnSpPr>
            <p:spPr>
              <a:xfrm flipV="1">
                <a:off x="5839660" y="1865733"/>
                <a:ext cx="9612" cy="752481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dash"/>
                <a:headEnd type="triangle"/>
                <a:tailEnd type="triangle"/>
              </a:ln>
              <a:effectLst/>
            </p:spPr>
          </p:cxnSp>
          <p:pic>
            <p:nvPicPr>
              <p:cNvPr id="52" name="Picture 42" descr="ICON_Desktop_Q30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01170" y="822871"/>
                <a:ext cx="514667" cy="547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42" descr="ICON_Desktop_Q30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995296" y="798123"/>
                <a:ext cx="514667" cy="547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4" name="직선 연결선 129"/>
              <p:cNvCxnSpPr/>
              <p:nvPr/>
            </p:nvCxnSpPr>
            <p:spPr>
              <a:xfrm>
                <a:off x="4615836" y="1096847"/>
                <a:ext cx="458872" cy="21513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55" name="직선 연결선 130"/>
              <p:cNvCxnSpPr/>
              <p:nvPr/>
            </p:nvCxnSpPr>
            <p:spPr>
              <a:xfrm flipH="1">
                <a:off x="6516709" y="1072099"/>
                <a:ext cx="478586" cy="8384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/>
                <a:tailEnd type="none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>
                <a:off x="3775406" y="508251"/>
                <a:ext cx="1212743" cy="37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굴림" pitchFamily="50" charset="-127"/>
                    <a:cs typeface="Arial" panose="020B0604020202020204" pitchFamily="34" charset="0"/>
                  </a:rPr>
                  <a:t>10.10.10.1</a:t>
                </a:r>
                <a:endParaRPr kumimoji="1" lang="ko-KR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820067" y="488130"/>
                <a:ext cx="1212742" cy="37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0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굴림" pitchFamily="50" charset="-127"/>
                    <a:cs typeface="Arial" panose="020B0604020202020204" pitchFamily="34" charset="0"/>
                  </a:rPr>
                  <a:t>10.10.10.3</a:t>
                </a:r>
                <a:endParaRPr kumimoji="1" lang="ko-KR" alt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2" name="직선 연결선 151"/>
            <p:cNvCxnSpPr/>
            <p:nvPr/>
          </p:nvCxnSpPr>
          <p:spPr>
            <a:xfrm flipH="1" flipV="1">
              <a:off x="4362337" y="2450619"/>
              <a:ext cx="544983" cy="2781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lg"/>
              <a:tailEnd type="none"/>
            </a:ln>
            <a:effectLst/>
          </p:spPr>
        </p:cxnSp>
        <p:cxnSp>
          <p:nvCxnSpPr>
            <p:cNvPr id="63" name="직선 연결선 121"/>
            <p:cNvCxnSpPr/>
            <p:nvPr/>
          </p:nvCxnSpPr>
          <p:spPr>
            <a:xfrm flipH="1" flipV="1">
              <a:off x="6683955" y="2784326"/>
              <a:ext cx="320207" cy="28222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pic>
          <p:nvPicPr>
            <p:cNvPr id="64" name="Picture 42" descr="ICON_Desktop_Q30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06688" y="637753"/>
              <a:ext cx="349123" cy="3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5" name="직선 연결선 135"/>
            <p:cNvCxnSpPr/>
            <p:nvPr/>
          </p:nvCxnSpPr>
          <p:spPr>
            <a:xfrm flipH="1">
              <a:off x="4155811" y="632351"/>
              <a:ext cx="278713" cy="19125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3560092" y="941013"/>
              <a:ext cx="8226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050" kern="1200" smtClean="0">
                  <a:solidFill>
                    <a:prstClr val="black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10.10.10.2</a:t>
              </a:r>
              <a:endParaRPr kumimoji="1" lang="ko-KR" altLang="en-US" sz="1050" kern="1200" dirty="0">
                <a:solidFill>
                  <a:prstClr val="black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67" name="직선 연결선 137"/>
            <p:cNvCxnSpPr/>
            <p:nvPr/>
          </p:nvCxnSpPr>
          <p:spPr>
            <a:xfrm>
              <a:off x="5333912" y="525565"/>
              <a:ext cx="288387" cy="20872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4229818" y="227071"/>
              <a:ext cx="7873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900" b="1" kern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Tenant 100</a:t>
              </a:r>
              <a:endParaRPr kumimoji="1" lang="ko-KR" altLang="en-US" sz="900" b="1" kern="1200" dirty="0">
                <a:solidFill>
                  <a:prstClr val="black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69" name="그룹 35"/>
            <p:cNvGrpSpPr/>
            <p:nvPr/>
          </p:nvGrpSpPr>
          <p:grpSpPr>
            <a:xfrm>
              <a:off x="3234308" y="1856936"/>
              <a:ext cx="1466492" cy="755659"/>
              <a:chOff x="2350602" y="3310592"/>
              <a:chExt cx="1466492" cy="755659"/>
            </a:xfrm>
          </p:grpSpPr>
          <p:sp>
            <p:nvSpPr>
              <p:cNvPr id="70" name="직사각형 50"/>
              <p:cNvSpPr/>
              <p:nvPr/>
            </p:nvSpPr>
            <p:spPr bwMode="auto">
              <a:xfrm rot="20318886">
                <a:off x="2455809" y="3617541"/>
                <a:ext cx="519501" cy="168083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1.0.0.1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1" name="직사각형 52"/>
              <p:cNvSpPr/>
              <p:nvPr/>
            </p:nvSpPr>
            <p:spPr bwMode="auto">
              <a:xfrm rot="20318886">
                <a:off x="2519074" y="3778776"/>
                <a:ext cx="519501" cy="168083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2.0.0.1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2" name="직사각형 53"/>
              <p:cNvSpPr/>
              <p:nvPr/>
            </p:nvSpPr>
            <p:spPr bwMode="auto">
              <a:xfrm rot="20318886">
                <a:off x="2350602" y="3736122"/>
                <a:ext cx="126351" cy="168083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S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3" name="직사각형 54"/>
              <p:cNvSpPr/>
              <p:nvPr/>
            </p:nvSpPr>
            <p:spPr bwMode="auto">
              <a:xfrm rot="20318886">
                <a:off x="2413830" y="3898168"/>
                <a:ext cx="126351" cy="168083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D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159"/>
              <p:cNvSpPr/>
              <p:nvPr/>
            </p:nvSpPr>
            <p:spPr bwMode="auto">
              <a:xfrm rot="20318886">
                <a:off x="2980811" y="3456908"/>
                <a:ext cx="308411" cy="342277"/>
              </a:xfrm>
              <a:prstGeom prst="rect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TID</a:t>
                </a:r>
                <a:b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</a:br>
                <a: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=100</a:t>
                </a:r>
                <a:endParaRPr kumimoji="1" lang="ko-KR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5" name="직사각형 49"/>
              <p:cNvSpPr/>
              <p:nvPr/>
            </p:nvSpPr>
            <p:spPr bwMode="auto">
              <a:xfrm rot="20318886">
                <a:off x="3234328" y="3310592"/>
                <a:ext cx="519501" cy="16808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10.10.10.1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76" name="직사각형 51"/>
              <p:cNvSpPr/>
              <p:nvPr/>
            </p:nvSpPr>
            <p:spPr bwMode="auto">
              <a:xfrm rot="20318886">
                <a:off x="3297593" y="3471827"/>
                <a:ext cx="519501" cy="16808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10.10.10.3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7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412" y="2551027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7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394" y="2547191"/>
              <a:ext cx="483371" cy="284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9" name="직선 연결선 151"/>
            <p:cNvCxnSpPr/>
            <p:nvPr/>
          </p:nvCxnSpPr>
          <p:spPr>
            <a:xfrm flipH="1" flipV="1">
              <a:off x="5383072" y="2498013"/>
              <a:ext cx="987322" cy="191396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lg"/>
              <a:tailEnd type="none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7275657" y="2801665"/>
              <a:ext cx="8226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050" b="1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10.10.10.3</a:t>
              </a:r>
              <a:endParaRPr kumimoji="1" lang="ko-KR" altLang="en-US" sz="1050" b="1" kern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81" name="그룹 160"/>
            <p:cNvGrpSpPr/>
            <p:nvPr/>
          </p:nvGrpSpPr>
          <p:grpSpPr>
            <a:xfrm rot="1900318">
              <a:off x="5220396" y="2026797"/>
              <a:ext cx="1466492" cy="755659"/>
              <a:chOff x="2350602" y="3310592"/>
              <a:chExt cx="1466492" cy="755659"/>
            </a:xfrm>
          </p:grpSpPr>
          <p:sp>
            <p:nvSpPr>
              <p:cNvPr id="82" name="직사각형 162"/>
              <p:cNvSpPr/>
              <p:nvPr/>
            </p:nvSpPr>
            <p:spPr bwMode="auto">
              <a:xfrm rot="20318886">
                <a:off x="2455809" y="3617541"/>
                <a:ext cx="519501" cy="168083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1.0.0.1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3" name="직사각형 163"/>
              <p:cNvSpPr/>
              <p:nvPr/>
            </p:nvSpPr>
            <p:spPr bwMode="auto">
              <a:xfrm rot="20318886">
                <a:off x="2519074" y="3778776"/>
                <a:ext cx="519501" cy="168083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2.0.0.1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4" name="직사각형 164"/>
              <p:cNvSpPr/>
              <p:nvPr/>
            </p:nvSpPr>
            <p:spPr bwMode="auto">
              <a:xfrm rot="20318886">
                <a:off x="2350602" y="3736122"/>
                <a:ext cx="126351" cy="168083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S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5" name="직사각형 165"/>
              <p:cNvSpPr/>
              <p:nvPr/>
            </p:nvSpPr>
            <p:spPr bwMode="auto">
              <a:xfrm rot="20318886">
                <a:off x="2413830" y="3898168"/>
                <a:ext cx="126351" cy="168083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D</a:t>
                </a:r>
                <a:endParaRPr kumimoji="1" lang="ko-KR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6" name="직사각형 166"/>
              <p:cNvSpPr/>
              <p:nvPr/>
            </p:nvSpPr>
            <p:spPr bwMode="auto">
              <a:xfrm rot="20318886">
                <a:off x="2980811" y="3456908"/>
                <a:ext cx="308411" cy="342277"/>
              </a:xfrm>
              <a:prstGeom prst="rect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TID</a:t>
                </a:r>
                <a:b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</a:br>
                <a:r>
                  <a:rPr kumimoji="1" lang="en-US" altLang="ko-KR" sz="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Y헤드라인M"/>
                    <a:ea typeface="HY헤드라인M"/>
                    <a:cs typeface="Arial" panose="020B0604020202020204" pitchFamily="34" charset="0"/>
                  </a:rPr>
                  <a:t>=100</a:t>
                </a:r>
                <a:endParaRPr kumimoji="1" lang="ko-KR" altLang="en-US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7" name="직사각형 167"/>
              <p:cNvSpPr/>
              <p:nvPr/>
            </p:nvSpPr>
            <p:spPr bwMode="auto">
              <a:xfrm rot="20318886">
                <a:off x="3234328" y="3310592"/>
                <a:ext cx="519501" cy="16808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10.10.10.1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  <p:sp>
            <p:nvSpPr>
              <p:cNvPr id="88" name="직사각형 168"/>
              <p:cNvSpPr/>
              <p:nvPr/>
            </p:nvSpPr>
            <p:spPr bwMode="auto">
              <a:xfrm rot="20318886">
                <a:off x="3297593" y="3471827"/>
                <a:ext cx="519501" cy="16808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lvl="0" algn="ctr" fontAlgn="base" latinLnBrk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900" kern="1200" dirty="0">
                    <a:solidFill>
                      <a:prstClr val="black"/>
                    </a:solidFill>
                    <a:latin typeface="HY헤드라인M"/>
                    <a:ea typeface="HY헤드라인M"/>
                    <a:cs typeface="Arial" panose="020B0604020202020204" pitchFamily="34" charset="0"/>
                  </a:rPr>
                  <a:t>10.10.10.3</a:t>
                </a:r>
                <a:endParaRPr kumimoji="1" lang="ko-KR" altLang="en-US" sz="900" kern="1200" dirty="0">
                  <a:solidFill>
                    <a:prstClr val="black"/>
                  </a:solidFill>
                  <a:latin typeface="HY헤드라인M"/>
                  <a:ea typeface="HY헤드라인M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0" name="TextBox 89"/>
          <p:cNvSpPr txBox="1"/>
          <p:nvPr/>
        </p:nvSpPr>
        <p:spPr>
          <a:xfrm>
            <a:off x="829323" y="5980759"/>
            <a:ext cx="423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Address Virtualization using Encapsulation</a:t>
            </a:r>
            <a:endParaRPr lang="en-US" b="1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5808126" y="4079898"/>
            <a:ext cx="3050618" cy="2364800"/>
            <a:chOff x="5899021" y="3239320"/>
            <a:chExt cx="3050618" cy="2364800"/>
          </a:xfrm>
        </p:grpSpPr>
        <p:grpSp>
          <p:nvGrpSpPr>
            <p:cNvPr id="91" name="그룹 35"/>
            <p:cNvGrpSpPr/>
            <p:nvPr/>
          </p:nvGrpSpPr>
          <p:grpSpPr>
            <a:xfrm>
              <a:off x="5899021" y="3239320"/>
              <a:ext cx="3050618" cy="1689687"/>
              <a:chOff x="6387290" y="2498547"/>
              <a:chExt cx="2496396" cy="1238866"/>
            </a:xfrm>
          </p:grpSpPr>
          <p:sp>
            <p:nvSpPr>
              <p:cNvPr id="92" name="직사각형 81"/>
              <p:cNvSpPr/>
              <p:nvPr/>
            </p:nvSpPr>
            <p:spPr bwMode="auto">
              <a:xfrm>
                <a:off x="7014472" y="3160019"/>
                <a:ext cx="279890" cy="202341"/>
              </a:xfrm>
              <a:prstGeom prst="rect">
                <a:avLst/>
              </a:prstGeom>
              <a:noFill/>
              <a:ln w="25400" algn="ctr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algn="ctr"/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직사각형 82"/>
              <p:cNvSpPr/>
              <p:nvPr/>
            </p:nvSpPr>
            <p:spPr bwMode="auto">
              <a:xfrm>
                <a:off x="7313177" y="3160019"/>
                <a:ext cx="886032" cy="202341"/>
              </a:xfrm>
              <a:prstGeom prst="rect">
                <a:avLst/>
              </a:prstGeom>
              <a:noFill/>
              <a:ln w="25400" algn="ctr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algn="ctr"/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0.0.1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오른쪽 중괄호 86"/>
              <p:cNvSpPr/>
              <p:nvPr/>
            </p:nvSpPr>
            <p:spPr>
              <a:xfrm rot="16200000">
                <a:off x="7087630" y="2945142"/>
                <a:ext cx="136888" cy="279890"/>
              </a:xfrm>
              <a:prstGeom prst="rightBrac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657913" y="2840767"/>
                <a:ext cx="74411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Tenant 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ID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오른쪽 중괄호 94"/>
              <p:cNvSpPr/>
              <p:nvPr/>
            </p:nvSpPr>
            <p:spPr>
              <a:xfrm rot="16200000">
                <a:off x="7689220" y="2644609"/>
                <a:ext cx="136888" cy="883096"/>
              </a:xfrm>
              <a:prstGeom prst="rightBrac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402027" y="2847160"/>
                <a:ext cx="64793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NW</a:t>
                </a:r>
                <a:r>
                  <a:rPr lang="ko-KR" alt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IDX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오른쪽 중괄호 96"/>
              <p:cNvSpPr/>
              <p:nvPr/>
            </p:nvSpPr>
            <p:spPr>
              <a:xfrm rot="16200000">
                <a:off x="7530343" y="2188738"/>
                <a:ext cx="136888" cy="1174307"/>
              </a:xfrm>
              <a:prstGeom prst="rightBrace">
                <a:avLst/>
              </a:prstGeom>
              <a:ln w="19050">
                <a:headEnd type="non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344308" y="2498547"/>
                <a:ext cx="51488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32 bit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387290" y="3107988"/>
                <a:ext cx="584003" cy="304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05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Physical </a:t>
                </a:r>
                <a: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/>
                </a:r>
                <a:b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</a:br>
                <a: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address</a:t>
                </a:r>
                <a:endParaRPr lang="ko-KR" altLang="en-US" sz="10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6401266" y="3432773"/>
                <a:ext cx="549897" cy="304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5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Virtual </a:t>
                </a:r>
                <a: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/>
                </a:r>
                <a:b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</a:br>
                <a:r>
                  <a:rPr lang="en-US" altLang="ko-KR" sz="105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Address</a:t>
                </a:r>
                <a:endParaRPr lang="ko-KR" altLang="en-US" sz="10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2" name="직사각형 113"/>
              <p:cNvSpPr/>
              <p:nvPr/>
            </p:nvSpPr>
            <p:spPr bwMode="auto">
              <a:xfrm>
                <a:off x="7022842" y="3462105"/>
                <a:ext cx="615519" cy="202341"/>
              </a:xfrm>
              <a:prstGeom prst="rect">
                <a:avLst/>
              </a:prstGeom>
              <a:noFill/>
              <a:ln w="25400" algn="ctr">
                <a:solidFill>
                  <a:srgbClr val="00B050"/>
                </a:solidFill>
                <a:miter lim="800000"/>
                <a:headEnd/>
                <a:tailEnd/>
              </a:ln>
              <a:effectLst/>
            </p:spPr>
            <p:txBody>
              <a:bodyPr wrap="none" lIns="91380" tIns="45692" rIns="91380" bIns="45692" rtlCol="0" anchor="ctr"/>
              <a:lstStyle/>
              <a:p>
                <a:pPr algn="ctr"/>
                <a:r>
                  <a:rPr lang="en-US" altLang="ko-KR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10.1.1.1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오른쪽 중괄호 33"/>
              <p:cNvSpPr/>
              <p:nvPr/>
            </p:nvSpPr>
            <p:spPr>
              <a:xfrm>
                <a:off x="8204145" y="3040722"/>
                <a:ext cx="182265" cy="644545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373142" y="3249031"/>
                <a:ext cx="510544" cy="248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800" b="1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Address </a:t>
                </a:r>
                <a:br>
                  <a:rPr lang="en-US" altLang="ko-KR" sz="800" b="1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</a:br>
                <a:r>
                  <a:rPr lang="en-US" altLang="ko-KR" sz="800" b="1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Mapping</a:t>
                </a: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5904455" y="4957789"/>
              <a:ext cx="2897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Address Virtualization </a:t>
              </a:r>
              <a:r>
                <a:rPr lang="en-US" b="1" smtClean="0"/>
                <a:t>using </a:t>
              </a:r>
              <a:br>
                <a:rPr lang="en-US" b="1" smtClean="0"/>
              </a:br>
              <a:r>
                <a:rPr lang="en-US" b="1" smtClean="0"/>
                <a:t>IP address rewriting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9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"/>
    </mc:Choice>
    <mc:Fallback xmlns="">
      <p:transition spd="slow" advTm="106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Virtualization Operations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operations and stores</a:t>
            </a:r>
          </a:p>
          <a:p>
            <a:pPr lvl="1"/>
            <a:r>
              <a:rPr lang="en-US" altLang="ko-KR" dirty="0"/>
              <a:t>Synchronize VN information among the multiple instances </a:t>
            </a:r>
          </a:p>
          <a:p>
            <a:pPr lvl="2"/>
            <a:r>
              <a:rPr lang="en-US" dirty="0" smtClean="0"/>
              <a:t>High availability </a:t>
            </a:r>
          </a:p>
          <a:p>
            <a:pPr lvl="2"/>
            <a:r>
              <a:rPr lang="en-US" dirty="0" smtClean="0"/>
              <a:t>Load balancing</a:t>
            </a:r>
          </a:p>
          <a:p>
            <a:pPr lvl="1"/>
            <a:r>
              <a:rPr lang="en-US" dirty="0" smtClean="0"/>
              <a:t>Apply sync. mechanism according to the data type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25</a:t>
            </a:fld>
            <a:endParaRPr lang="en-US"/>
          </a:p>
        </p:txBody>
      </p:sp>
      <p:pic>
        <p:nvPicPr>
          <p:cNvPr id="225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88" y="5231410"/>
            <a:ext cx="481722" cy="2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5220194"/>
            <a:ext cx="283106" cy="2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66" y="5764691"/>
            <a:ext cx="481722" cy="2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24" y="5244212"/>
            <a:ext cx="481722" cy="2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28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43" y="5764691"/>
            <a:ext cx="481722" cy="28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70" y="5225756"/>
            <a:ext cx="283106" cy="2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1" name="Straight Connector 230"/>
          <p:cNvCxnSpPr/>
          <p:nvPr/>
        </p:nvCxnSpPr>
        <p:spPr>
          <a:xfrm flipV="1">
            <a:off x="3803346" y="5375346"/>
            <a:ext cx="1668642" cy="12802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2" name="Straight Connector 231"/>
          <p:cNvCxnSpPr/>
          <p:nvPr/>
        </p:nvCxnSpPr>
        <p:spPr>
          <a:xfrm flipV="1">
            <a:off x="4093704" y="5375346"/>
            <a:ext cx="1378285" cy="389345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3" name="Straight Connector 232"/>
          <p:cNvCxnSpPr/>
          <p:nvPr/>
        </p:nvCxnSpPr>
        <p:spPr>
          <a:xfrm flipH="1" flipV="1">
            <a:off x="3803346" y="5388148"/>
            <a:ext cx="1427781" cy="376543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4" name="Straight Connector 233"/>
          <p:cNvCxnSpPr/>
          <p:nvPr/>
        </p:nvCxnSpPr>
        <p:spPr>
          <a:xfrm flipH="1">
            <a:off x="5471988" y="5519282"/>
            <a:ext cx="240861" cy="389345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5" name="Straight Connector 234"/>
          <p:cNvCxnSpPr/>
          <p:nvPr/>
        </p:nvCxnSpPr>
        <p:spPr>
          <a:xfrm flipH="1" flipV="1">
            <a:off x="3562485" y="5532083"/>
            <a:ext cx="290358" cy="376543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6" name="Straight Connector 235"/>
          <p:cNvCxnSpPr/>
          <p:nvPr/>
        </p:nvCxnSpPr>
        <p:spPr>
          <a:xfrm flipH="1">
            <a:off x="4334565" y="5908627"/>
            <a:ext cx="655701" cy="0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7" name="Straight Connector 236"/>
          <p:cNvCxnSpPr/>
          <p:nvPr/>
        </p:nvCxnSpPr>
        <p:spPr>
          <a:xfrm>
            <a:off x="2877376" y="5375300"/>
            <a:ext cx="642864" cy="46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238" name="Straight Connector 237"/>
          <p:cNvCxnSpPr/>
          <p:nvPr/>
        </p:nvCxnSpPr>
        <p:spPr>
          <a:xfrm flipV="1">
            <a:off x="5953711" y="5369738"/>
            <a:ext cx="495111" cy="5608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grpSp>
        <p:nvGrpSpPr>
          <p:cNvPr id="239" name="Group 238"/>
          <p:cNvGrpSpPr/>
          <p:nvPr/>
        </p:nvGrpSpPr>
        <p:grpSpPr>
          <a:xfrm>
            <a:off x="3014323" y="3419363"/>
            <a:ext cx="1042322" cy="1350698"/>
            <a:chOff x="2906367" y="1302369"/>
            <a:chExt cx="1197007" cy="1468261"/>
          </a:xfrm>
        </p:grpSpPr>
        <p:sp>
          <p:nvSpPr>
            <p:cNvPr id="252" name="Rectangle 251"/>
            <p:cNvSpPr/>
            <p:nvPr/>
          </p:nvSpPr>
          <p:spPr>
            <a:xfrm>
              <a:off x="2906367" y="1302369"/>
              <a:ext cx="1197007" cy="1468261"/>
            </a:xfrm>
            <a:prstGeom prst="rect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algn="ctr" defTabSz="914400">
                <a:defRPr/>
              </a:pPr>
              <a:r>
                <a:rPr lang="en-US" sz="1200" kern="0" smtClean="0">
                  <a:solidFill>
                    <a:srgbClr val="000000"/>
                  </a:solidFill>
                  <a:latin typeface="Arial"/>
                  <a:sym typeface="Arial"/>
                </a:rPr>
                <a:t>Instance </a:t>
              </a:r>
              <a:r>
                <a:rPr lang="en-US" sz="1200" kern="0" dirty="0" smtClean="0">
                  <a:solidFill>
                    <a:srgbClr val="000000"/>
                  </a:solidFill>
                  <a:latin typeface="Arial"/>
                  <a:sym typeface="Arial"/>
                </a:rPr>
                <a:t>1</a:t>
              </a:r>
            </a:p>
          </p:txBody>
        </p:sp>
        <p:sp>
          <p:nvSpPr>
            <p:cNvPr id="253" name="Can 252"/>
            <p:cNvSpPr/>
            <p:nvPr/>
          </p:nvSpPr>
          <p:spPr>
            <a:xfrm>
              <a:off x="3087618" y="2194200"/>
              <a:ext cx="692312" cy="413922"/>
            </a:xfrm>
            <a:prstGeom prst="can">
              <a:avLst/>
            </a:prstGeom>
            <a:solidFill>
              <a:srgbClr val="963334">
                <a:lumMod val="20000"/>
                <a:lumOff val="80000"/>
              </a:srgbClr>
            </a:solidFill>
            <a:ln w="25400" cap="flat" cmpd="sng" algn="ctr">
              <a:solidFill>
                <a:srgbClr val="96333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050" kern="0" dirty="0" smtClean="0">
                  <a:solidFill>
                    <a:srgbClr val="000000"/>
                  </a:solidFill>
                  <a:latin typeface="Arial"/>
                  <a:sym typeface="Arial"/>
                </a:rPr>
                <a:t>Store</a:t>
              </a:r>
            </a:p>
          </p:txBody>
        </p:sp>
      </p:grpSp>
      <p:sp>
        <p:nvSpPr>
          <p:cNvPr id="240" name="Can 239"/>
          <p:cNvSpPr/>
          <p:nvPr/>
        </p:nvSpPr>
        <p:spPr>
          <a:xfrm>
            <a:off x="5493249" y="4239785"/>
            <a:ext cx="595184" cy="386341"/>
          </a:xfrm>
          <a:prstGeom prst="can">
            <a:avLst/>
          </a:prstGeom>
          <a:solidFill>
            <a:srgbClr val="963334">
              <a:lumMod val="20000"/>
              <a:lumOff val="80000"/>
            </a:srgbClr>
          </a:solidFill>
          <a:ln w="2540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1050" kern="0" dirty="0" smtClean="0">
                <a:solidFill>
                  <a:srgbClr val="000000"/>
                </a:solidFill>
                <a:latin typeface="Arial"/>
                <a:sym typeface="Arial"/>
              </a:rPr>
              <a:t>Store</a:t>
            </a:r>
          </a:p>
        </p:txBody>
      </p:sp>
      <p:cxnSp>
        <p:nvCxnSpPr>
          <p:cNvPr id="241" name="Straight Connector 240"/>
          <p:cNvCxnSpPr>
            <a:stCxn id="228" idx="0"/>
          </p:cNvCxnSpPr>
          <p:nvPr/>
        </p:nvCxnSpPr>
        <p:spPr>
          <a:xfrm flipV="1">
            <a:off x="3562485" y="4770063"/>
            <a:ext cx="26375" cy="474149"/>
          </a:xfrm>
          <a:prstGeom prst="line">
            <a:avLst/>
          </a:prstGeom>
          <a:noFill/>
          <a:ln w="22225" cap="flat" cmpd="sng" algn="ctr">
            <a:solidFill>
              <a:srgbClr val="963334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242" name="Straight Connector 241"/>
          <p:cNvCxnSpPr>
            <a:stCxn id="229" idx="0"/>
          </p:cNvCxnSpPr>
          <p:nvPr/>
        </p:nvCxnSpPr>
        <p:spPr>
          <a:xfrm flipH="1" flipV="1">
            <a:off x="3588861" y="4770062"/>
            <a:ext cx="504843" cy="994629"/>
          </a:xfrm>
          <a:prstGeom prst="line">
            <a:avLst/>
          </a:prstGeom>
          <a:noFill/>
          <a:ln w="22225" cap="flat" cmpd="sng" algn="ctr">
            <a:solidFill>
              <a:srgbClr val="963334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243" name="Straight Connector 242"/>
          <p:cNvCxnSpPr>
            <a:stCxn id="227" idx="0"/>
          </p:cNvCxnSpPr>
          <p:nvPr/>
        </p:nvCxnSpPr>
        <p:spPr>
          <a:xfrm flipV="1">
            <a:off x="5231127" y="4784100"/>
            <a:ext cx="444378" cy="980591"/>
          </a:xfrm>
          <a:prstGeom prst="line">
            <a:avLst/>
          </a:prstGeom>
          <a:noFill/>
          <a:ln w="22225" cap="flat" cmpd="sng" algn="ctr">
            <a:solidFill>
              <a:srgbClr val="963334">
                <a:lumMod val="60000"/>
                <a:lumOff val="40000"/>
              </a:srgbClr>
            </a:solidFill>
            <a:prstDash val="dash"/>
          </a:ln>
          <a:effectLst/>
        </p:spPr>
      </p:cxnSp>
      <p:cxnSp>
        <p:nvCxnSpPr>
          <p:cNvPr id="244" name="Straight Connector 243"/>
          <p:cNvCxnSpPr>
            <a:stCxn id="225" idx="0"/>
          </p:cNvCxnSpPr>
          <p:nvPr/>
        </p:nvCxnSpPr>
        <p:spPr>
          <a:xfrm flipH="1" flipV="1">
            <a:off x="5675505" y="4784099"/>
            <a:ext cx="37344" cy="447311"/>
          </a:xfrm>
          <a:prstGeom prst="line">
            <a:avLst/>
          </a:prstGeom>
          <a:noFill/>
          <a:ln w="22225" cap="flat" cmpd="sng" algn="ctr">
            <a:solidFill>
              <a:srgbClr val="963334">
                <a:lumMod val="60000"/>
                <a:lumOff val="40000"/>
              </a:srgbClr>
            </a:solidFill>
            <a:prstDash val="dash"/>
          </a:ln>
          <a:effectLst/>
        </p:spPr>
      </p:cxnSp>
      <p:sp>
        <p:nvSpPr>
          <p:cNvPr id="246" name="TextBox 245"/>
          <p:cNvSpPr txBox="1"/>
          <p:nvPr/>
        </p:nvSpPr>
        <p:spPr>
          <a:xfrm>
            <a:off x="4174657" y="3965890"/>
            <a:ext cx="952245" cy="382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Synchronized </a:t>
            </a:r>
            <a:b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via events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670821" y="6107318"/>
            <a:ext cx="1967236" cy="242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5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Network Infrastructure</a:t>
            </a:r>
            <a:endParaRPr lang="en-US" sz="105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traight Connector 247"/>
          <p:cNvCxnSpPr/>
          <p:nvPr/>
        </p:nvCxnSpPr>
        <p:spPr>
          <a:xfrm flipV="1">
            <a:off x="5458599" y="5907022"/>
            <a:ext cx="495111" cy="5608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pic>
        <p:nvPicPr>
          <p:cNvPr id="249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81" y="5742768"/>
            <a:ext cx="283106" cy="2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0" name="Straight Connector 249"/>
          <p:cNvCxnSpPr/>
          <p:nvPr/>
        </p:nvCxnSpPr>
        <p:spPr>
          <a:xfrm flipV="1">
            <a:off x="3330438" y="5895279"/>
            <a:ext cx="495111" cy="5608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pic>
        <p:nvPicPr>
          <p:cNvPr id="251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83" y="5753475"/>
            <a:ext cx="283106" cy="2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Rectangle 253"/>
          <p:cNvSpPr/>
          <p:nvPr/>
        </p:nvSpPr>
        <p:spPr>
          <a:xfrm>
            <a:off x="5206590" y="3419363"/>
            <a:ext cx="1042322" cy="1368435"/>
          </a:xfrm>
          <a:prstGeom prst="rect">
            <a:avLst/>
          </a:prstGeom>
          <a:noFill/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t"/>
          <a:lstStyle/>
          <a:p>
            <a:pPr algn="ctr" defTabSz="914400">
              <a:defRPr/>
            </a:pPr>
            <a:r>
              <a:rPr lang="en-US" sz="1200" kern="0" smtClean="0">
                <a:solidFill>
                  <a:srgbClr val="000000"/>
                </a:solidFill>
                <a:latin typeface="Arial"/>
                <a:sym typeface="Arial"/>
              </a:rPr>
              <a:t>Instance 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sym typeface="Arial"/>
              </a:rPr>
              <a:t>2</a:t>
            </a:r>
          </a:p>
        </p:txBody>
      </p:sp>
      <p:grpSp>
        <p:nvGrpSpPr>
          <p:cNvPr id="255" name="Group 254"/>
          <p:cNvGrpSpPr/>
          <p:nvPr/>
        </p:nvGrpSpPr>
        <p:grpSpPr>
          <a:xfrm>
            <a:off x="3090459" y="3728488"/>
            <a:ext cx="869933" cy="414307"/>
            <a:chOff x="5945316" y="2562914"/>
            <a:chExt cx="1154817" cy="552797"/>
          </a:xfrm>
        </p:grpSpPr>
        <p:sp>
          <p:nvSpPr>
            <p:cNvPr id="256" name="Rectangle 255"/>
            <p:cNvSpPr/>
            <p:nvPr/>
          </p:nvSpPr>
          <p:spPr>
            <a:xfrm>
              <a:off x="6165356" y="2733593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"/>
                <a:sym typeface="Arial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076340" y="2647100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"/>
                <a:sym typeface="Arial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5945316" y="2562914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"/>
                <a:sym typeface="Arial"/>
              </a:endParaRP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5266658" y="3733014"/>
            <a:ext cx="869933" cy="414307"/>
            <a:chOff x="5945316" y="2562914"/>
            <a:chExt cx="1154817" cy="552797"/>
          </a:xfrm>
        </p:grpSpPr>
        <p:sp>
          <p:nvSpPr>
            <p:cNvPr id="260" name="Rectangle 259"/>
            <p:cNvSpPr/>
            <p:nvPr/>
          </p:nvSpPr>
          <p:spPr>
            <a:xfrm>
              <a:off x="6165356" y="2733593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"/>
                <a:sym typeface="Arial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6076340" y="2647100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945316" y="2562914"/>
              <a:ext cx="934777" cy="382118"/>
            </a:xfrm>
            <a:prstGeom prst="rect">
              <a:avLst/>
            </a:prstGeom>
            <a:solidFill>
              <a:srgbClr val="3A81BA"/>
            </a:solidFill>
            <a:ln w="25400" cap="flat" cmpd="sng" algn="ctr">
              <a:solidFill>
                <a:srgbClr val="3A81BA">
                  <a:shade val="50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"/>
                  <a:sym typeface="Arial"/>
                </a:rPr>
                <a:t>VN1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"/>
                <a:sym typeface="Arial"/>
              </a:endParaRPr>
            </a:p>
          </p:txBody>
        </p:sp>
      </p:grpSp>
      <p:sp>
        <p:nvSpPr>
          <p:cNvPr id="245" name="Left-Right Arrow 244"/>
          <p:cNvSpPr/>
          <p:nvPr/>
        </p:nvSpPr>
        <p:spPr>
          <a:xfrm>
            <a:off x="3766287" y="4280386"/>
            <a:ext cx="1726962" cy="323874"/>
          </a:xfrm>
          <a:prstGeom prst="leftRightArrow">
            <a:avLst>
              <a:gd name="adj1" fmla="val 38645"/>
              <a:gd name="adj2" fmla="val 50000"/>
            </a:avLst>
          </a:prstGeom>
          <a:solidFill>
            <a:srgbClr val="963334">
              <a:lumMod val="60000"/>
              <a:lumOff val="40000"/>
            </a:srgbClr>
          </a:solidFill>
          <a:ln w="2540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100" kern="0" smtClea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"/>
    </mc:Choice>
    <mc:Fallback xmlns="">
      <p:transition spd="slow" advTm="185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185" y="823314"/>
            <a:ext cx="4010265" cy="5324652"/>
          </a:xfrm>
        </p:spPr>
        <p:txBody>
          <a:bodyPr>
            <a:norm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On-Platform Apps</a:t>
            </a:r>
          </a:p>
          <a:p>
            <a:pPr lvl="1"/>
            <a:r>
              <a:rPr lang="en-US" altLang="ko-KR" sz="2000" dirty="0" smtClean="0"/>
              <a:t>Consume VN core services</a:t>
            </a:r>
          </a:p>
          <a:p>
            <a:pPr lvl="1"/>
            <a:r>
              <a:rPr lang="en-US" altLang="ko-KR" sz="2000" dirty="0" smtClean="0"/>
              <a:t>Almost </a:t>
            </a:r>
            <a:r>
              <a:rPr lang="en-US" altLang="ko-KR" sz="2000" dirty="0"/>
              <a:t>similar </a:t>
            </a:r>
            <a:r>
              <a:rPr lang="en-US" altLang="ko-KR" sz="2000" dirty="0" smtClean="0"/>
              <a:t>to develop apps for SDN controllers</a:t>
            </a:r>
          </a:p>
          <a:p>
            <a:pPr lvl="1"/>
            <a:r>
              <a:rPr lang="en-US" altLang="ko-KR" sz="2000" dirty="0" smtClean="0"/>
              <a:t>Benefits</a:t>
            </a:r>
          </a:p>
          <a:p>
            <a:pPr lvl="2"/>
            <a:r>
              <a:rPr lang="en-US" altLang="ko-KR" sz="1600" dirty="0" smtClean="0"/>
              <a:t>Low latency</a:t>
            </a:r>
          </a:p>
          <a:p>
            <a:pPr lvl="2"/>
            <a:r>
              <a:rPr lang="en-US" altLang="ko-KR" sz="1600" dirty="0" smtClean="0"/>
              <a:t>A rich set of services</a:t>
            </a:r>
          </a:p>
          <a:p>
            <a:pPr lvl="2"/>
            <a:r>
              <a:rPr lang="en-US" altLang="ko-KR" sz="1600" dirty="0" smtClean="0"/>
              <a:t>Tenant-awareness</a:t>
            </a:r>
            <a:endParaRPr lang="en-US" altLang="ko-KR" sz="2000" dirty="0"/>
          </a:p>
          <a:p>
            <a:r>
              <a:rPr lang="en-US" altLang="ko-KR" dirty="0" smtClean="0"/>
              <a:t>Off-platform Apps</a:t>
            </a:r>
          </a:p>
          <a:p>
            <a:pPr lvl="1"/>
            <a:r>
              <a:rPr lang="en-US" sz="2000" dirty="0" smtClean="0"/>
              <a:t>Using northbound interfaces</a:t>
            </a:r>
          </a:p>
          <a:p>
            <a:pPr lvl="2"/>
            <a:r>
              <a:rPr lang="en-US" sz="1800" dirty="0" smtClean="0"/>
              <a:t>CLI</a:t>
            </a:r>
          </a:p>
          <a:p>
            <a:pPr lvl="2"/>
            <a:r>
              <a:rPr lang="en-US" sz="1800" dirty="0" smtClean="0"/>
              <a:t>REST</a:t>
            </a:r>
          </a:p>
          <a:p>
            <a:pPr lvl="2"/>
            <a:r>
              <a:rPr lang="en-US" sz="1800" dirty="0" smtClean="0"/>
              <a:t>Protocols </a:t>
            </a:r>
            <a:br>
              <a:rPr lang="en-US" sz="1800" dirty="0" smtClean="0"/>
            </a:br>
            <a:r>
              <a:rPr lang="en-US" sz="1800" dirty="0" smtClean="0"/>
              <a:t>(e.g. </a:t>
            </a:r>
            <a:r>
              <a:rPr lang="en-US" sz="1800" dirty="0" err="1" smtClean="0"/>
              <a:t>Openflow</a:t>
            </a:r>
            <a:r>
              <a:rPr lang="en-US" sz="1800" dirty="0" smtClean="0"/>
              <a:t>, </a:t>
            </a:r>
            <a:r>
              <a:rPr lang="en-US" sz="1800" dirty="0" err="1" smtClean="0"/>
              <a:t>NetConf</a:t>
            </a:r>
            <a:r>
              <a:rPr lang="en-US" sz="1800" dirty="0" smtClean="0"/>
              <a:t>)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26</a:t>
            </a:fld>
            <a:endParaRPr lang="en-US"/>
          </a:p>
        </p:txBody>
      </p:sp>
      <p:sp>
        <p:nvSpPr>
          <p:cNvPr id="24" name="Shape 270"/>
          <p:cNvSpPr/>
          <p:nvPr/>
        </p:nvSpPr>
        <p:spPr>
          <a:xfrm>
            <a:off x="4266450" y="5447851"/>
            <a:ext cx="4094084" cy="3921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OSGi</a:t>
            </a:r>
            <a:r>
              <a:rPr kumimoji="0" lang="e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Apache </a:t>
            </a:r>
            <a:r>
              <a:rPr kumimoji="0" lang="en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Karaf</a:t>
            </a:r>
            <a:endParaRPr kumimoji="0" lang="en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hape 270"/>
          <p:cNvSpPr/>
          <p:nvPr/>
        </p:nvSpPr>
        <p:spPr>
          <a:xfrm>
            <a:off x="4266450" y="4928548"/>
            <a:ext cx="4094084" cy="3921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914400" latinLnBrk="1"/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 applications platform</a:t>
            </a:r>
            <a:endParaRPr lang="en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70"/>
          <p:cNvSpPr/>
          <p:nvPr/>
        </p:nvSpPr>
        <p:spPr>
          <a:xfrm>
            <a:off x="4266450" y="4439481"/>
            <a:ext cx="4094084" cy="392142"/>
          </a:xfrm>
          <a:prstGeom prst="rect">
            <a:avLst/>
          </a:prstGeom>
          <a:solidFill>
            <a:srgbClr val="8BAB42">
              <a:lumMod val="20000"/>
              <a:lumOff val="80000"/>
            </a:srgbClr>
          </a:solidFill>
          <a:ln w="19050" cap="flat" cmpd="sng" algn="ctr">
            <a:solidFill>
              <a:srgbClr val="8BAB4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b="1" kern="0" dirty="0">
                <a:solidFill>
                  <a:srgbClr val="000000"/>
                </a:solidFill>
                <a:latin typeface="Arial"/>
                <a:ea typeface="맑은 고딕" charset="-127"/>
                <a:cs typeface=""/>
              </a:rPr>
              <a:t>ONOS networking core service</a:t>
            </a:r>
            <a:endParaRPr lang="en" b="1" kern="0" dirty="0">
              <a:solidFill>
                <a:srgbClr val="000000"/>
              </a:solidFill>
              <a:latin typeface="Arial"/>
              <a:ea typeface="맑은 고딕" charset="-127"/>
              <a:cs typeface=""/>
            </a:endParaRPr>
          </a:p>
        </p:txBody>
      </p:sp>
      <p:sp>
        <p:nvSpPr>
          <p:cNvPr id="27" name="Shape 270"/>
          <p:cNvSpPr/>
          <p:nvPr/>
        </p:nvSpPr>
        <p:spPr>
          <a:xfrm>
            <a:off x="5643837" y="3938789"/>
            <a:ext cx="2716697" cy="392142"/>
          </a:xfrm>
          <a:prstGeom prst="rect">
            <a:avLst/>
          </a:prstGeom>
          <a:solidFill>
            <a:srgbClr val="9AC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VN core services</a:t>
            </a:r>
            <a:endParaRPr kumimoji="0" lang="en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270"/>
          <p:cNvSpPr/>
          <p:nvPr/>
        </p:nvSpPr>
        <p:spPr>
          <a:xfrm>
            <a:off x="4266450" y="3587048"/>
            <a:ext cx="1309829" cy="747845"/>
          </a:xfrm>
          <a:prstGeom prst="rect">
            <a:avLst/>
          </a:prstGeom>
          <a:solidFill>
            <a:srgbClr val="8B81D2">
              <a:lumMod val="20000"/>
              <a:lumOff val="80000"/>
            </a:srgbClr>
          </a:solidFill>
          <a:ln w="22225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" sz="1000" b="1" kern="0" dirty="0">
              <a:solidFill>
                <a:srgbClr val="000000"/>
              </a:solidFill>
              <a:latin typeface="Arial"/>
              <a:ea typeface="맑은 고딕" charset="-127"/>
              <a:cs typeface=""/>
            </a:endParaRPr>
          </a:p>
        </p:txBody>
      </p:sp>
      <p:sp>
        <p:nvSpPr>
          <p:cNvPr id="29" name="Shape 270"/>
          <p:cNvSpPr/>
          <p:nvPr/>
        </p:nvSpPr>
        <p:spPr>
          <a:xfrm>
            <a:off x="4266450" y="3519193"/>
            <a:ext cx="4094083" cy="363365"/>
          </a:xfrm>
          <a:prstGeom prst="rect">
            <a:avLst/>
          </a:prstGeom>
          <a:solidFill>
            <a:srgbClr val="8B81D2">
              <a:lumMod val="20000"/>
              <a:lumOff val="80000"/>
            </a:srgbClr>
          </a:solidFill>
          <a:ln w="22225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" sz="1000" b="1" kern="0" dirty="0">
              <a:solidFill>
                <a:srgbClr val="000000"/>
              </a:solidFill>
              <a:latin typeface="Arial"/>
              <a:ea typeface="맑은 고딕" charset="-127"/>
              <a:cs typeface=""/>
            </a:endParaRPr>
          </a:p>
        </p:txBody>
      </p:sp>
      <p:sp>
        <p:nvSpPr>
          <p:cNvPr id="30" name="Shape 270"/>
          <p:cNvSpPr/>
          <p:nvPr/>
        </p:nvSpPr>
        <p:spPr>
          <a:xfrm>
            <a:off x="4282749" y="3544597"/>
            <a:ext cx="1266281" cy="699384"/>
          </a:xfrm>
          <a:prstGeom prst="rect">
            <a:avLst/>
          </a:prstGeom>
          <a:solidFill>
            <a:srgbClr val="8B81D2">
              <a:lumMod val="20000"/>
              <a:lumOff val="80000"/>
            </a:srgbClr>
          </a:solidFill>
          <a:ln w="222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" sz="1000" b="1" kern="0" dirty="0">
              <a:solidFill>
                <a:srgbClr val="000000"/>
              </a:solidFill>
              <a:latin typeface="Arial"/>
              <a:ea typeface="맑은 고딕" charset="-127"/>
              <a:cs typeface=""/>
            </a:endParaRPr>
          </a:p>
        </p:txBody>
      </p:sp>
      <p:sp>
        <p:nvSpPr>
          <p:cNvPr id="31" name="Shape 270"/>
          <p:cNvSpPr/>
          <p:nvPr/>
        </p:nvSpPr>
        <p:spPr>
          <a:xfrm>
            <a:off x="8428092" y="3519193"/>
            <a:ext cx="590662" cy="2320800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vert="vert" rtlCol="0" anchor="ctr"/>
          <a:lstStyle/>
          <a:p>
            <a:pPr algn="ctr" defTabSz="914400"/>
            <a:r>
              <a:rPr lang="en-US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Command Line</a:t>
            </a:r>
            <a:endParaRPr lang="en" b="1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2" name="Shape 270"/>
          <p:cNvSpPr/>
          <p:nvPr/>
        </p:nvSpPr>
        <p:spPr>
          <a:xfrm>
            <a:off x="5612251" y="3030390"/>
            <a:ext cx="1176606" cy="374932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14400"/>
            <a:r>
              <a:rPr lang="en-US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GUI</a:t>
            </a:r>
            <a:endParaRPr lang="en" b="1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3" name="Shape 270"/>
          <p:cNvSpPr/>
          <p:nvPr/>
        </p:nvSpPr>
        <p:spPr>
          <a:xfrm>
            <a:off x="6941918" y="3030391"/>
            <a:ext cx="1418615" cy="374932"/>
          </a:xfrm>
          <a:prstGeom prst="rect">
            <a:avLst/>
          </a:prstGeom>
          <a:solidFill>
            <a:srgbClr val="666666">
              <a:lumMod val="20000"/>
              <a:lumOff val="80000"/>
            </a:srgbClr>
          </a:solidFill>
          <a:ln w="19050" cap="flat" cmpd="sng" algn="ctr">
            <a:solidFill>
              <a:srgbClr val="66666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14400"/>
            <a:r>
              <a:rPr lang="en-US" b="1" kern="0" dirty="0">
                <a:solidFill>
                  <a:srgbClr val="000000"/>
                </a:solidFill>
                <a:latin typeface="Arial"/>
                <a:ea typeface=""/>
                <a:cs typeface=""/>
              </a:rPr>
              <a:t>Rest API</a:t>
            </a:r>
            <a:endParaRPr lang="en" b="1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4" name="Shape 270"/>
          <p:cNvSpPr/>
          <p:nvPr/>
        </p:nvSpPr>
        <p:spPr>
          <a:xfrm>
            <a:off x="4268766" y="3036771"/>
            <a:ext cx="1190424" cy="374932"/>
          </a:xfrm>
          <a:prstGeom prst="rect">
            <a:avLst/>
          </a:prstGeom>
          <a:solidFill>
            <a:srgbClr val="963334">
              <a:lumMod val="40000"/>
              <a:lumOff val="60000"/>
            </a:srgbClr>
          </a:solidFill>
          <a:ln w="1905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1600" b="1" kern="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OpenFlow</a:t>
            </a:r>
            <a:endParaRPr lang="en" sz="1600" b="1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5" name="Shape 270"/>
          <p:cNvSpPr/>
          <p:nvPr/>
        </p:nvSpPr>
        <p:spPr>
          <a:xfrm>
            <a:off x="4356224" y="3708912"/>
            <a:ext cx="1100320" cy="387017"/>
          </a:xfrm>
          <a:prstGeom prst="rect">
            <a:avLst/>
          </a:prstGeom>
          <a:solidFill>
            <a:srgbClr val="8B81D2">
              <a:lumMod val="60000"/>
              <a:lumOff val="40000"/>
            </a:srgbClr>
          </a:solidFill>
          <a:ln w="19050" cap="flat" cmpd="sng" algn="ctr">
            <a:solidFill>
              <a:srgbClr val="8B81D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1500" b="1" kern="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OFAgent</a:t>
            </a:r>
            <a:endParaRPr lang="en" sz="1500" b="1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6" name="Shape 275"/>
          <p:cNvSpPr/>
          <p:nvPr/>
        </p:nvSpPr>
        <p:spPr>
          <a:xfrm>
            <a:off x="4266450" y="2003631"/>
            <a:ext cx="1192740" cy="469237"/>
          </a:xfrm>
          <a:prstGeom prst="rect">
            <a:avLst/>
          </a:prstGeom>
          <a:solidFill>
            <a:srgbClr val="9FC5E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Controllers</a:t>
            </a:r>
            <a:endParaRPr kumimoji="0" lang="en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270"/>
          <p:cNvSpPr/>
          <p:nvPr/>
        </p:nvSpPr>
        <p:spPr>
          <a:xfrm>
            <a:off x="5612251" y="1776316"/>
            <a:ext cx="2748282" cy="696553"/>
          </a:xfrm>
          <a:prstGeom prst="rect">
            <a:avLst/>
          </a:prstGeom>
          <a:solidFill>
            <a:srgbClr val="D89F39">
              <a:lumMod val="40000"/>
              <a:lumOff val="60000"/>
            </a:srgbClr>
          </a:solidFill>
          <a:ln w="19050" cap="flat" cmpd="sng" algn="ctr">
            <a:solidFill>
              <a:srgbClr val="D89F3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" sz="1000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8" name="Shape 275"/>
          <p:cNvSpPr/>
          <p:nvPr/>
        </p:nvSpPr>
        <p:spPr>
          <a:xfrm>
            <a:off x="4276487" y="1504395"/>
            <a:ext cx="4084046" cy="413831"/>
          </a:xfrm>
          <a:prstGeom prst="rect">
            <a:avLst/>
          </a:prstGeom>
          <a:solidFill>
            <a:srgbClr val="D89F39">
              <a:lumMod val="40000"/>
              <a:lumOff val="60000"/>
            </a:srgbClr>
          </a:solidFill>
          <a:ln w="19050" cap="flat" cmpd="sng" algn="ctr">
            <a:solidFill>
              <a:srgbClr val="D89F3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" sz="1000" kern="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9" name="Shape 270"/>
          <p:cNvSpPr/>
          <p:nvPr/>
        </p:nvSpPr>
        <p:spPr>
          <a:xfrm>
            <a:off x="5631311" y="1881767"/>
            <a:ext cx="2716697" cy="545355"/>
          </a:xfrm>
          <a:prstGeom prst="rect">
            <a:avLst/>
          </a:prstGeom>
          <a:solidFill>
            <a:srgbClr val="EFD8B0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645693" y="2596082"/>
            <a:ext cx="434254" cy="292638"/>
            <a:chOff x="8329647" y="1229951"/>
            <a:chExt cx="434254" cy="292638"/>
          </a:xfrm>
        </p:grpSpPr>
        <p:sp>
          <p:nvSpPr>
            <p:cNvPr id="41" name="Freeform 40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402873" y="2579947"/>
            <a:ext cx="434254" cy="292638"/>
            <a:chOff x="8329647" y="1229951"/>
            <a:chExt cx="434254" cy="292638"/>
          </a:xfrm>
        </p:grpSpPr>
        <p:sp>
          <p:nvSpPr>
            <p:cNvPr id="44" name="Freeform 43"/>
            <p:cNvSpPr/>
            <p:nvPr/>
          </p:nvSpPr>
          <p:spPr bwMode="auto">
            <a:xfrm>
              <a:off x="8329647" y="1229951"/>
              <a:ext cx="126706" cy="292638"/>
            </a:xfrm>
            <a:custGeom>
              <a:avLst/>
              <a:gdLst>
                <a:gd name="connsiteX0" fmla="*/ 141833 w 141833"/>
                <a:gd name="connsiteY0" fmla="*/ 322729 h 322729"/>
                <a:gd name="connsiteX1" fmla="*/ 1984 w 141833"/>
                <a:gd name="connsiteY1" fmla="*/ 182880 h 322729"/>
                <a:gd name="connsiteX2" fmla="*/ 55772 w 141833"/>
                <a:gd name="connsiteY2" fmla="*/ 0 h 32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33" h="322729">
                  <a:moveTo>
                    <a:pt x="141833" y="322729"/>
                  </a:moveTo>
                  <a:cubicBezTo>
                    <a:pt x="79080" y="279698"/>
                    <a:pt x="16327" y="236668"/>
                    <a:pt x="1984" y="182880"/>
                  </a:cubicBezTo>
                  <a:cubicBezTo>
                    <a:pt x="-12360" y="129092"/>
                    <a:pt x="55772" y="0"/>
                    <a:pt x="55772" y="0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658169" y="1268969"/>
              <a:ext cx="105732" cy="253620"/>
            </a:xfrm>
            <a:custGeom>
              <a:avLst/>
              <a:gdLst>
                <a:gd name="connsiteX0" fmla="*/ 0 w 118355"/>
                <a:gd name="connsiteY0" fmla="*/ 0 h 279699"/>
                <a:gd name="connsiteX1" fmla="*/ 118334 w 118355"/>
                <a:gd name="connsiteY1" fmla="*/ 118334 h 279699"/>
                <a:gd name="connsiteX2" fmla="*/ 10758 w 118355"/>
                <a:gd name="connsiteY2" fmla="*/ 279699 h 27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5" h="279699">
                  <a:moveTo>
                    <a:pt x="0" y="0"/>
                  </a:moveTo>
                  <a:cubicBezTo>
                    <a:pt x="58270" y="35859"/>
                    <a:pt x="116541" y="71718"/>
                    <a:pt x="118334" y="118334"/>
                  </a:cubicBezTo>
                  <a:cubicBezTo>
                    <a:pt x="120127" y="164950"/>
                    <a:pt x="10758" y="279699"/>
                    <a:pt x="10758" y="279699"/>
                  </a:cubicBezTo>
                </a:path>
              </a:pathLst>
            </a:custGeom>
            <a:noFill/>
            <a:ln w="38100" cap="flat" cmpd="sng" algn="ctr">
              <a:solidFill>
                <a:srgbClr val="57A7B5"/>
              </a:solidFill>
              <a:prstDash val="solid"/>
              <a:headEnd/>
              <a:tailEnd type="triangle" w="sm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1600" y="1793743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Off-Platform</a:t>
            </a:r>
            <a:r>
              <a:rPr lang="en-US" dirty="0" smtClean="0"/>
              <a:t> </a:t>
            </a: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44722" y="3515198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n-Platform</a:t>
            </a:r>
            <a:r>
              <a:rPr lang="en-US" dirty="0" smtClean="0"/>
              <a:t> </a:t>
            </a: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</a:p>
        </p:txBody>
      </p:sp>
    </p:spTree>
    <p:extLst>
      <p:ext uri="{BB962C8B-B14F-4D97-AF65-F5344CB8AC3E}">
        <p14:creationId xmlns:p14="http://schemas.microsoft.com/office/powerpoint/2010/main" val="2283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8"/>
    </mc:Choice>
    <mc:Fallback xmlns="">
      <p:transition spd="slow" advTm="734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sz="4800" dirty="0" err="1" smtClean="0"/>
              <a:t>ONVisor</a:t>
            </a:r>
            <a:r>
              <a:rPr lang="en-US" sz="4800" dirty="0" smtClean="0"/>
              <a:t> Implementation</a:t>
            </a:r>
            <a:endParaRPr lang="en-US" sz="4800" dirty="0"/>
          </a:p>
          <a:p>
            <a:pPr marL="0" indent="0">
              <a:buNone/>
            </a:pPr>
            <a:endParaRPr lang="en-US" altLang="ko-KR" sz="4800" dirty="0" smtClean="0"/>
          </a:p>
          <a:p>
            <a:pPr lvl="8"/>
            <a:r>
              <a:rPr lang="en-US" sz="2100" dirty="0" smtClean="0"/>
              <a:t>Virtual Network Subsystem</a:t>
            </a:r>
          </a:p>
          <a:p>
            <a:pPr lvl="8"/>
            <a:r>
              <a:rPr lang="en-US" sz="2100" dirty="0" smtClean="0"/>
              <a:t>Virtual Network Abstraction Model</a:t>
            </a:r>
          </a:p>
          <a:p>
            <a:pPr lvl="8"/>
            <a:r>
              <a:rPr lang="en-US" sz="2100" dirty="0" smtClean="0"/>
              <a:t>Virtual Network Event Delivery</a:t>
            </a:r>
          </a:p>
          <a:p>
            <a:pPr lvl="8"/>
            <a:r>
              <a:rPr lang="en-US" sz="2100" dirty="0"/>
              <a:t>Virtual Network Administration Service </a:t>
            </a:r>
            <a:endParaRPr lang="en-US" sz="2100" dirty="0" smtClean="0"/>
          </a:p>
          <a:p>
            <a:pPr lvl="8"/>
            <a:r>
              <a:rPr lang="en-US" sz="2100" dirty="0" smtClean="0"/>
              <a:t>Virtual Network Core Service</a:t>
            </a:r>
          </a:p>
          <a:p>
            <a:pPr lvl="8"/>
            <a:r>
              <a:rPr lang="en-US" sz="2100" dirty="0" smtClean="0"/>
              <a:t>Distributed Stores</a:t>
            </a:r>
          </a:p>
          <a:p>
            <a:pPr lvl="8"/>
            <a:r>
              <a:rPr lang="en-US" sz="2100" dirty="0" smtClean="0"/>
              <a:t>Applications</a:t>
            </a:r>
            <a:endParaRPr lang="en-US" sz="2100" dirty="0"/>
          </a:p>
          <a:p>
            <a:pPr lvl="8"/>
            <a:endParaRPr lang="en-US" sz="2100" dirty="0" smtClean="0"/>
          </a:p>
          <a:p>
            <a:pPr lvl="8"/>
            <a:endParaRPr lang="en-US" sz="21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66">
        <p:dissolve/>
      </p:transition>
    </mc:Choice>
    <mc:Fallback xmlns="">
      <p:transition spd="slow" advTm="196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Network Subsystem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01512"/>
            <a:ext cx="5982181" cy="5324652"/>
          </a:xfrm>
        </p:spPr>
        <p:txBody>
          <a:bodyPr/>
          <a:lstStyle/>
          <a:p>
            <a:r>
              <a:rPr lang="en-US" sz="2400" dirty="0" err="1" smtClean="0"/>
              <a:t>ONVisor</a:t>
            </a:r>
            <a:r>
              <a:rPr lang="en-US" sz="2400" dirty="0" smtClean="0"/>
              <a:t> (Open Network Hypervisor)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mplemented as an ONOS subsystem </a:t>
            </a:r>
          </a:p>
          <a:p>
            <a:pPr lvl="1"/>
            <a:r>
              <a:rPr lang="en-US" sz="2000" dirty="0" smtClean="0"/>
              <a:t>Extended subsystem structure</a:t>
            </a:r>
          </a:p>
          <a:p>
            <a:pPr lvl="2"/>
            <a:r>
              <a:rPr lang="en-US" sz="1800" dirty="0" smtClean="0"/>
              <a:t>Virtual Managers</a:t>
            </a:r>
          </a:p>
          <a:p>
            <a:pPr lvl="2"/>
            <a:r>
              <a:rPr lang="en-US" sz="1800" dirty="0" smtClean="0"/>
              <a:t>Virtual providers 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28</a:t>
            </a:fld>
            <a:endParaRPr lang="en-US"/>
          </a:p>
        </p:txBody>
      </p:sp>
      <p:sp>
        <p:nvSpPr>
          <p:cNvPr id="6" name="Shape 398"/>
          <p:cNvSpPr/>
          <p:nvPr/>
        </p:nvSpPr>
        <p:spPr>
          <a:xfrm>
            <a:off x="6455589" y="1985440"/>
            <a:ext cx="2583899" cy="731393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 smtClean="0"/>
              <a:t>   Virtual</a:t>
            </a:r>
            <a:r>
              <a:rPr lang="en" sz="1000" dirty="0" smtClean="0"/>
              <a:t>   </a:t>
            </a:r>
            <a:endParaRPr lang="en-US" sz="100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 smtClean="0"/>
              <a:t>   </a:t>
            </a:r>
            <a:r>
              <a:rPr lang="en" sz="1000" i="1" dirty="0" smtClean="0"/>
              <a:t>Manager</a:t>
            </a:r>
            <a:endParaRPr lang="en" sz="1000" i="1" dirty="0"/>
          </a:p>
          <a:p>
            <a:pPr lvl="0" rtl="0">
              <a:spcBef>
                <a:spcPts val="0"/>
              </a:spcBef>
              <a:buNone/>
            </a:pPr>
            <a:r>
              <a:rPr lang="en" sz="1000" i="1" dirty="0"/>
              <a:t>   Component</a:t>
            </a:r>
          </a:p>
        </p:txBody>
      </p:sp>
      <p:sp>
        <p:nvSpPr>
          <p:cNvPr id="7" name="Shape 398"/>
          <p:cNvSpPr/>
          <p:nvPr/>
        </p:nvSpPr>
        <p:spPr>
          <a:xfrm>
            <a:off x="6455589" y="3235447"/>
            <a:ext cx="2583899" cy="581863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 smtClean="0"/>
              <a:t>   Virtual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/>
              <a:t> </a:t>
            </a:r>
            <a:r>
              <a:rPr lang="en-US" sz="1000" i="1" dirty="0" smtClean="0"/>
              <a:t>  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 smtClean="0"/>
              <a:t>   Component</a:t>
            </a:r>
            <a:endParaRPr lang="en" sz="1000" i="1" dirty="0"/>
          </a:p>
        </p:txBody>
      </p:sp>
      <p:sp>
        <p:nvSpPr>
          <p:cNvPr id="8" name="Shape 398"/>
          <p:cNvSpPr/>
          <p:nvPr/>
        </p:nvSpPr>
        <p:spPr>
          <a:xfrm>
            <a:off x="3153847" y="3729188"/>
            <a:ext cx="2583899" cy="9395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   </a:t>
            </a:r>
            <a:r>
              <a:rPr lang="en" sz="1000" i="1" dirty="0" smtClean="0"/>
              <a:t>Manager</a:t>
            </a:r>
            <a:endParaRPr lang="en" sz="1000" i="1" dirty="0"/>
          </a:p>
          <a:p>
            <a:pPr lvl="0" rtl="0">
              <a:spcBef>
                <a:spcPts val="0"/>
              </a:spcBef>
              <a:buNone/>
            </a:pPr>
            <a:r>
              <a:rPr lang="en" sz="1000" i="1" dirty="0"/>
              <a:t>   Component</a:t>
            </a:r>
          </a:p>
        </p:txBody>
      </p:sp>
      <p:sp>
        <p:nvSpPr>
          <p:cNvPr id="9" name="Shape 402"/>
          <p:cNvSpPr/>
          <p:nvPr/>
        </p:nvSpPr>
        <p:spPr>
          <a:xfrm>
            <a:off x="3230047" y="5371400"/>
            <a:ext cx="2583899" cy="4697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i="1"/>
              <a:t>   Component</a:t>
            </a:r>
            <a:r>
              <a:rPr lang="en" sz="900"/>
              <a:t>   </a:t>
            </a:r>
          </a:p>
        </p:txBody>
      </p:sp>
      <p:sp>
        <p:nvSpPr>
          <p:cNvPr id="10" name="Shape 403"/>
          <p:cNvSpPr/>
          <p:nvPr/>
        </p:nvSpPr>
        <p:spPr>
          <a:xfrm>
            <a:off x="3153847" y="2711281"/>
            <a:ext cx="2583899" cy="4697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App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i="1"/>
              <a:t>   Component   </a:t>
            </a:r>
          </a:p>
        </p:txBody>
      </p:sp>
      <p:sp>
        <p:nvSpPr>
          <p:cNvPr id="11" name="Shape 404"/>
          <p:cNvSpPr/>
          <p:nvPr/>
        </p:nvSpPr>
        <p:spPr>
          <a:xfrm flipH="1">
            <a:off x="3858527" y="4747096"/>
            <a:ext cx="234924" cy="430583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2" name="Shape 405"/>
          <p:cNvSpPr/>
          <p:nvPr/>
        </p:nvSpPr>
        <p:spPr>
          <a:xfrm rot="9792037" flipH="1">
            <a:off x="4787651" y="4120712"/>
            <a:ext cx="313214" cy="7827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Shape 406"/>
          <p:cNvSpPr/>
          <p:nvPr/>
        </p:nvSpPr>
        <p:spPr>
          <a:xfrm>
            <a:off x="4837305" y="3063633"/>
            <a:ext cx="822300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Listener</a:t>
            </a:r>
          </a:p>
        </p:txBody>
      </p:sp>
      <p:sp>
        <p:nvSpPr>
          <p:cNvPr id="14" name="Shape 407"/>
          <p:cNvSpPr/>
          <p:nvPr/>
        </p:nvSpPr>
        <p:spPr>
          <a:xfrm>
            <a:off x="4915606" y="3298535"/>
            <a:ext cx="117424" cy="313235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5" name="Shape 408"/>
          <p:cNvSpPr/>
          <p:nvPr/>
        </p:nvSpPr>
        <p:spPr>
          <a:xfrm rot="10800000" flipH="1">
            <a:off x="4484954" y="3063638"/>
            <a:ext cx="195757" cy="548099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16" name="Shape 409"/>
          <p:cNvSpPr/>
          <p:nvPr/>
        </p:nvSpPr>
        <p:spPr>
          <a:xfrm rot="10800000">
            <a:off x="3936844" y="3063638"/>
            <a:ext cx="195757" cy="548099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17" name="Shape 411"/>
          <p:cNvSpPr txBox="1"/>
          <p:nvPr/>
        </p:nvSpPr>
        <p:spPr>
          <a:xfrm>
            <a:off x="4927420" y="3358202"/>
            <a:ext cx="4308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notify</a:t>
            </a:r>
          </a:p>
        </p:txBody>
      </p:sp>
      <p:sp>
        <p:nvSpPr>
          <p:cNvPr id="18" name="Shape 412"/>
          <p:cNvSpPr txBox="1"/>
          <p:nvPr/>
        </p:nvSpPr>
        <p:spPr>
          <a:xfrm>
            <a:off x="3287028" y="3249665"/>
            <a:ext cx="728114" cy="234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command</a:t>
            </a:r>
          </a:p>
        </p:txBody>
      </p:sp>
      <p:sp>
        <p:nvSpPr>
          <p:cNvPr id="19" name="Shape 413"/>
          <p:cNvSpPr txBox="1"/>
          <p:nvPr/>
        </p:nvSpPr>
        <p:spPr>
          <a:xfrm>
            <a:off x="4367346" y="4754190"/>
            <a:ext cx="704797" cy="180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command</a:t>
            </a:r>
          </a:p>
        </p:txBody>
      </p:sp>
      <p:sp>
        <p:nvSpPr>
          <p:cNvPr id="20" name="Shape 416"/>
          <p:cNvSpPr/>
          <p:nvPr/>
        </p:nvSpPr>
        <p:spPr>
          <a:xfrm rot="10800000" flipH="1">
            <a:off x="5307107" y="3298502"/>
            <a:ext cx="78257" cy="313235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21" name="Shape 417"/>
          <p:cNvSpPr txBox="1"/>
          <p:nvPr/>
        </p:nvSpPr>
        <p:spPr>
          <a:xfrm>
            <a:off x="5460119" y="3210918"/>
            <a:ext cx="7830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add &amp; remove</a:t>
            </a:r>
          </a:p>
        </p:txBody>
      </p:sp>
      <p:sp>
        <p:nvSpPr>
          <p:cNvPr id="22" name="Shape 418"/>
          <p:cNvSpPr txBox="1"/>
          <p:nvPr/>
        </p:nvSpPr>
        <p:spPr>
          <a:xfrm>
            <a:off x="4019978" y="3197759"/>
            <a:ext cx="759418" cy="2058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query &amp;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command</a:t>
            </a:r>
          </a:p>
        </p:txBody>
      </p:sp>
      <p:sp>
        <p:nvSpPr>
          <p:cNvPr id="23" name="Shape 450"/>
          <p:cNvSpPr/>
          <p:nvPr/>
        </p:nvSpPr>
        <p:spPr>
          <a:xfrm>
            <a:off x="3153847" y="5295200"/>
            <a:ext cx="2583899" cy="4697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i="1"/>
              <a:t>   Component</a:t>
            </a:r>
            <a:r>
              <a:rPr lang="en" sz="900"/>
              <a:t>   </a:t>
            </a:r>
          </a:p>
        </p:txBody>
      </p:sp>
      <p:sp>
        <p:nvSpPr>
          <p:cNvPr id="24" name="Shape 451"/>
          <p:cNvSpPr/>
          <p:nvPr/>
        </p:nvSpPr>
        <p:spPr>
          <a:xfrm>
            <a:off x="4626221" y="4512206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ProviderRegistry</a:t>
            </a:r>
          </a:p>
        </p:txBody>
      </p:sp>
      <p:sp>
        <p:nvSpPr>
          <p:cNvPr id="25" name="Shape 452"/>
          <p:cNvSpPr/>
          <p:nvPr/>
        </p:nvSpPr>
        <p:spPr>
          <a:xfrm>
            <a:off x="3858551" y="5216900"/>
            <a:ext cx="1135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</a:t>
            </a:r>
          </a:p>
        </p:txBody>
      </p:sp>
      <p:sp>
        <p:nvSpPr>
          <p:cNvPr id="26" name="Shape 453"/>
          <p:cNvSpPr/>
          <p:nvPr/>
        </p:nvSpPr>
        <p:spPr>
          <a:xfrm>
            <a:off x="3232146" y="4512206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ProviderService</a:t>
            </a:r>
          </a:p>
        </p:txBody>
      </p:sp>
      <p:sp>
        <p:nvSpPr>
          <p:cNvPr id="27" name="Shape 454"/>
          <p:cNvSpPr/>
          <p:nvPr/>
        </p:nvSpPr>
        <p:spPr>
          <a:xfrm>
            <a:off x="4680704" y="4747096"/>
            <a:ext cx="391439" cy="430583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28" name="Shape 455"/>
          <p:cNvSpPr txBox="1"/>
          <p:nvPr/>
        </p:nvSpPr>
        <p:spPr>
          <a:xfrm>
            <a:off x="4993750" y="4844510"/>
            <a:ext cx="9834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register &amp; unregister</a:t>
            </a:r>
          </a:p>
        </p:txBody>
      </p:sp>
      <p:sp>
        <p:nvSpPr>
          <p:cNvPr id="29" name="Shape 456"/>
          <p:cNvSpPr/>
          <p:nvPr/>
        </p:nvSpPr>
        <p:spPr>
          <a:xfrm rot="10800000">
            <a:off x="4406696" y="4472991"/>
            <a:ext cx="78257" cy="70475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30" name="Shape 457"/>
          <p:cNvSpPr txBox="1"/>
          <p:nvPr/>
        </p:nvSpPr>
        <p:spPr>
          <a:xfrm>
            <a:off x="3349676" y="4912161"/>
            <a:ext cx="626313" cy="181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sensing</a:t>
            </a:r>
          </a:p>
        </p:txBody>
      </p:sp>
      <p:sp>
        <p:nvSpPr>
          <p:cNvPr id="31" name="Shape 459"/>
          <p:cNvSpPr/>
          <p:nvPr/>
        </p:nvSpPr>
        <p:spPr>
          <a:xfrm>
            <a:off x="4480746" y="5647556"/>
            <a:ext cx="1135199" cy="246899"/>
          </a:xfrm>
          <a:prstGeom prst="rect">
            <a:avLst/>
          </a:prstGeom>
          <a:solidFill>
            <a:srgbClr val="A61C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>
                <a:solidFill>
                  <a:srgbClr val="EFEFEF"/>
                </a:solidFill>
              </a:rPr>
              <a:t>Protocols</a:t>
            </a:r>
          </a:p>
        </p:txBody>
      </p:sp>
      <p:sp>
        <p:nvSpPr>
          <p:cNvPr id="32" name="Shape 460"/>
          <p:cNvSpPr/>
          <p:nvPr/>
        </p:nvSpPr>
        <p:spPr>
          <a:xfrm rot="10800000" flipH="1">
            <a:off x="4524088" y="5530171"/>
            <a:ext cx="78257" cy="469811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33" name="Shape 461"/>
          <p:cNvSpPr/>
          <p:nvPr/>
        </p:nvSpPr>
        <p:spPr>
          <a:xfrm>
            <a:off x="4524104" y="3650888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Service</a:t>
            </a:r>
          </a:p>
        </p:txBody>
      </p:sp>
      <p:sp>
        <p:nvSpPr>
          <p:cNvPr id="34" name="Shape 462"/>
          <p:cNvSpPr/>
          <p:nvPr/>
        </p:nvSpPr>
        <p:spPr>
          <a:xfrm>
            <a:off x="3232148" y="3650888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AdminService</a:t>
            </a:r>
          </a:p>
        </p:txBody>
      </p:sp>
      <p:sp>
        <p:nvSpPr>
          <p:cNvPr id="35" name="Shape 398"/>
          <p:cNvSpPr/>
          <p:nvPr/>
        </p:nvSpPr>
        <p:spPr>
          <a:xfrm>
            <a:off x="6420640" y="4209270"/>
            <a:ext cx="2583899" cy="686917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dirty="0"/>
              <a:t>   </a:t>
            </a:r>
            <a:r>
              <a:rPr lang="en" sz="1000" i="1" dirty="0" smtClean="0"/>
              <a:t>Manager</a:t>
            </a:r>
            <a:endParaRPr lang="en" sz="1000" i="1" dirty="0"/>
          </a:p>
          <a:p>
            <a:pPr lvl="0" rtl="0">
              <a:spcBef>
                <a:spcPts val="0"/>
              </a:spcBef>
              <a:buNone/>
            </a:pPr>
            <a:r>
              <a:rPr lang="en" sz="1000" i="1" dirty="0"/>
              <a:t>   Component</a:t>
            </a:r>
          </a:p>
        </p:txBody>
      </p:sp>
      <p:sp>
        <p:nvSpPr>
          <p:cNvPr id="36" name="Shape 403"/>
          <p:cNvSpPr/>
          <p:nvPr/>
        </p:nvSpPr>
        <p:spPr>
          <a:xfrm>
            <a:off x="6420640" y="981838"/>
            <a:ext cx="2583899" cy="384695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App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i="1"/>
              <a:t>   Component   </a:t>
            </a:r>
          </a:p>
        </p:txBody>
      </p:sp>
      <p:sp>
        <p:nvSpPr>
          <p:cNvPr id="37" name="Shape 406"/>
          <p:cNvSpPr/>
          <p:nvPr/>
        </p:nvSpPr>
        <p:spPr>
          <a:xfrm>
            <a:off x="8104098" y="1249086"/>
            <a:ext cx="822300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Listener</a:t>
            </a:r>
          </a:p>
        </p:txBody>
      </p:sp>
      <p:sp>
        <p:nvSpPr>
          <p:cNvPr id="38" name="Shape 407"/>
          <p:cNvSpPr/>
          <p:nvPr/>
        </p:nvSpPr>
        <p:spPr>
          <a:xfrm>
            <a:off x="8182399" y="1483988"/>
            <a:ext cx="117424" cy="313235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39" name="Shape 408"/>
          <p:cNvSpPr/>
          <p:nvPr/>
        </p:nvSpPr>
        <p:spPr>
          <a:xfrm rot="10800000" flipH="1">
            <a:off x="7751747" y="1249091"/>
            <a:ext cx="195757" cy="548099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40" name="Shape 409"/>
          <p:cNvSpPr/>
          <p:nvPr/>
        </p:nvSpPr>
        <p:spPr>
          <a:xfrm rot="10800000">
            <a:off x="7203637" y="1249091"/>
            <a:ext cx="195757" cy="548099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41" name="Shape 411"/>
          <p:cNvSpPr txBox="1"/>
          <p:nvPr/>
        </p:nvSpPr>
        <p:spPr>
          <a:xfrm>
            <a:off x="8207310" y="1564811"/>
            <a:ext cx="559896" cy="215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notify</a:t>
            </a:r>
          </a:p>
        </p:txBody>
      </p:sp>
      <p:sp>
        <p:nvSpPr>
          <p:cNvPr id="42" name="Shape 412"/>
          <p:cNvSpPr txBox="1"/>
          <p:nvPr/>
        </p:nvSpPr>
        <p:spPr>
          <a:xfrm>
            <a:off x="6519946" y="1434067"/>
            <a:ext cx="712346" cy="215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command</a:t>
            </a:r>
          </a:p>
        </p:txBody>
      </p:sp>
      <p:sp>
        <p:nvSpPr>
          <p:cNvPr id="43" name="Shape 416"/>
          <p:cNvSpPr/>
          <p:nvPr/>
        </p:nvSpPr>
        <p:spPr>
          <a:xfrm rot="10800000" flipH="1">
            <a:off x="8573900" y="1483955"/>
            <a:ext cx="78257" cy="313235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44" name="Shape 417"/>
          <p:cNvSpPr txBox="1"/>
          <p:nvPr/>
        </p:nvSpPr>
        <p:spPr>
          <a:xfrm>
            <a:off x="8649317" y="1415508"/>
            <a:ext cx="1017639" cy="215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add &amp; remove</a:t>
            </a:r>
          </a:p>
        </p:txBody>
      </p:sp>
      <p:sp>
        <p:nvSpPr>
          <p:cNvPr id="45" name="Shape 418"/>
          <p:cNvSpPr txBox="1"/>
          <p:nvPr/>
        </p:nvSpPr>
        <p:spPr>
          <a:xfrm>
            <a:off x="7332896" y="1362176"/>
            <a:ext cx="712346" cy="2154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query &amp;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command</a:t>
            </a:r>
          </a:p>
        </p:txBody>
      </p:sp>
      <p:sp>
        <p:nvSpPr>
          <p:cNvPr id="46" name="Shape 451"/>
          <p:cNvSpPr/>
          <p:nvPr/>
        </p:nvSpPr>
        <p:spPr>
          <a:xfrm>
            <a:off x="7893014" y="4767922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ProviderRegistry</a:t>
            </a:r>
          </a:p>
        </p:txBody>
      </p:sp>
      <p:sp>
        <p:nvSpPr>
          <p:cNvPr id="47" name="Shape 453"/>
          <p:cNvSpPr/>
          <p:nvPr/>
        </p:nvSpPr>
        <p:spPr>
          <a:xfrm>
            <a:off x="6498937" y="4778883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ProviderService</a:t>
            </a:r>
          </a:p>
        </p:txBody>
      </p:sp>
      <p:sp>
        <p:nvSpPr>
          <p:cNvPr id="48" name="Shape 461"/>
          <p:cNvSpPr/>
          <p:nvPr/>
        </p:nvSpPr>
        <p:spPr>
          <a:xfrm>
            <a:off x="7791014" y="4139654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Service</a:t>
            </a:r>
          </a:p>
        </p:txBody>
      </p:sp>
      <p:sp>
        <p:nvSpPr>
          <p:cNvPr id="49" name="Shape 462"/>
          <p:cNvSpPr/>
          <p:nvPr/>
        </p:nvSpPr>
        <p:spPr>
          <a:xfrm>
            <a:off x="6457325" y="4139654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AdminService</a:t>
            </a:r>
          </a:p>
        </p:txBody>
      </p:sp>
      <p:sp>
        <p:nvSpPr>
          <p:cNvPr id="50" name="Shape 402"/>
          <p:cNvSpPr/>
          <p:nvPr/>
        </p:nvSpPr>
        <p:spPr>
          <a:xfrm>
            <a:off x="6512009" y="5465433"/>
            <a:ext cx="2583899" cy="4697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i="1"/>
              <a:t>   Component</a:t>
            </a:r>
            <a:r>
              <a:rPr lang="en" sz="900"/>
              <a:t>   </a:t>
            </a:r>
          </a:p>
        </p:txBody>
      </p:sp>
      <p:sp>
        <p:nvSpPr>
          <p:cNvPr id="51" name="Shape 404"/>
          <p:cNvSpPr/>
          <p:nvPr/>
        </p:nvSpPr>
        <p:spPr>
          <a:xfrm flipH="1">
            <a:off x="7048868" y="4821586"/>
            <a:ext cx="234924" cy="430583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52" name="Shape 450"/>
          <p:cNvSpPr/>
          <p:nvPr/>
        </p:nvSpPr>
        <p:spPr>
          <a:xfrm>
            <a:off x="6435809" y="5389233"/>
            <a:ext cx="2583899" cy="469799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   </a:t>
            </a:r>
            <a:r>
              <a:rPr lang="en" sz="900" i="1"/>
              <a:t>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i="1"/>
              <a:t>   Component</a:t>
            </a:r>
            <a:r>
              <a:rPr lang="en" sz="900"/>
              <a:t>   </a:t>
            </a:r>
          </a:p>
        </p:txBody>
      </p:sp>
      <p:sp>
        <p:nvSpPr>
          <p:cNvPr id="53" name="Shape 452"/>
          <p:cNvSpPr/>
          <p:nvPr/>
        </p:nvSpPr>
        <p:spPr>
          <a:xfrm>
            <a:off x="7140513" y="5310933"/>
            <a:ext cx="1135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</a:t>
            </a:r>
          </a:p>
        </p:txBody>
      </p:sp>
      <p:sp>
        <p:nvSpPr>
          <p:cNvPr id="54" name="Shape 454"/>
          <p:cNvSpPr/>
          <p:nvPr/>
        </p:nvSpPr>
        <p:spPr>
          <a:xfrm>
            <a:off x="7947497" y="4948035"/>
            <a:ext cx="391439" cy="430583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55" name="Shape 455"/>
          <p:cNvSpPr txBox="1"/>
          <p:nvPr/>
        </p:nvSpPr>
        <p:spPr>
          <a:xfrm>
            <a:off x="8315138" y="4972387"/>
            <a:ext cx="9834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register &amp; unregister</a:t>
            </a:r>
          </a:p>
        </p:txBody>
      </p:sp>
      <p:sp>
        <p:nvSpPr>
          <p:cNvPr id="56" name="Shape 457"/>
          <p:cNvSpPr txBox="1"/>
          <p:nvPr/>
        </p:nvSpPr>
        <p:spPr>
          <a:xfrm>
            <a:off x="6559923" y="4939951"/>
            <a:ext cx="659199" cy="1920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sensing</a:t>
            </a:r>
          </a:p>
        </p:txBody>
      </p:sp>
      <p:sp>
        <p:nvSpPr>
          <p:cNvPr id="57" name="Shape 459"/>
          <p:cNvSpPr/>
          <p:nvPr/>
        </p:nvSpPr>
        <p:spPr>
          <a:xfrm>
            <a:off x="7762708" y="5741589"/>
            <a:ext cx="1135199" cy="246899"/>
          </a:xfrm>
          <a:prstGeom prst="rect">
            <a:avLst/>
          </a:prstGeom>
          <a:solidFill>
            <a:srgbClr val="A61C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>
                <a:solidFill>
                  <a:srgbClr val="EFEFEF"/>
                </a:solidFill>
              </a:rPr>
              <a:t>Protocols</a:t>
            </a:r>
          </a:p>
        </p:txBody>
      </p:sp>
      <p:sp>
        <p:nvSpPr>
          <p:cNvPr id="58" name="Shape 460"/>
          <p:cNvSpPr/>
          <p:nvPr/>
        </p:nvSpPr>
        <p:spPr>
          <a:xfrm rot="10800000" flipH="1">
            <a:off x="7884218" y="5608077"/>
            <a:ext cx="78257" cy="469811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59" name="Shape 413"/>
          <p:cNvSpPr txBox="1"/>
          <p:nvPr/>
        </p:nvSpPr>
        <p:spPr>
          <a:xfrm>
            <a:off x="7654890" y="4966192"/>
            <a:ext cx="663474" cy="1981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command</a:t>
            </a:r>
          </a:p>
        </p:txBody>
      </p:sp>
      <p:sp>
        <p:nvSpPr>
          <p:cNvPr id="60" name="Shape 398"/>
          <p:cNvSpPr/>
          <p:nvPr/>
        </p:nvSpPr>
        <p:spPr>
          <a:xfrm>
            <a:off x="6400993" y="1910712"/>
            <a:ext cx="2583899" cy="731393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 smtClean="0"/>
              <a:t>   Virtual</a:t>
            </a:r>
            <a:r>
              <a:rPr lang="en" sz="1000" dirty="0" smtClean="0"/>
              <a:t>   </a:t>
            </a:r>
            <a:endParaRPr lang="en-US" sz="1000" dirty="0" smtClean="0"/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 smtClean="0"/>
              <a:t>   </a:t>
            </a:r>
            <a:r>
              <a:rPr lang="en" sz="1000" i="1" dirty="0" smtClean="0"/>
              <a:t>Manager</a:t>
            </a:r>
            <a:endParaRPr lang="en" sz="1000" i="1" dirty="0"/>
          </a:p>
          <a:p>
            <a:pPr lvl="0" rtl="0">
              <a:spcBef>
                <a:spcPts val="0"/>
              </a:spcBef>
              <a:buNone/>
            </a:pPr>
            <a:r>
              <a:rPr lang="en" sz="1000" i="1" dirty="0"/>
              <a:t>   Component</a:t>
            </a:r>
          </a:p>
        </p:txBody>
      </p:sp>
      <p:sp>
        <p:nvSpPr>
          <p:cNvPr id="61" name="Shape 398"/>
          <p:cNvSpPr/>
          <p:nvPr/>
        </p:nvSpPr>
        <p:spPr>
          <a:xfrm>
            <a:off x="6400993" y="3190110"/>
            <a:ext cx="2583899" cy="581863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 smtClean="0"/>
              <a:t>   Virtual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/>
              <a:t> </a:t>
            </a:r>
            <a:r>
              <a:rPr lang="en-US" sz="1000" i="1" dirty="0" smtClean="0"/>
              <a:t>  Provider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000" i="1" dirty="0" smtClean="0"/>
              <a:t>   Component</a:t>
            </a:r>
            <a:endParaRPr lang="en" sz="1000" i="1" dirty="0"/>
          </a:p>
        </p:txBody>
      </p:sp>
      <p:sp>
        <p:nvSpPr>
          <p:cNvPr id="62" name="Shape 456"/>
          <p:cNvSpPr/>
          <p:nvPr/>
        </p:nvSpPr>
        <p:spPr>
          <a:xfrm rot="10800000">
            <a:off x="7678936" y="4661575"/>
            <a:ext cx="78257" cy="70475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3" name="Shape 406"/>
          <p:cNvSpPr/>
          <p:nvPr/>
        </p:nvSpPr>
        <p:spPr>
          <a:xfrm>
            <a:off x="7998463" y="3666262"/>
            <a:ext cx="822300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Listener</a:t>
            </a:r>
          </a:p>
        </p:txBody>
      </p:sp>
      <p:sp>
        <p:nvSpPr>
          <p:cNvPr id="64" name="Shape 461"/>
          <p:cNvSpPr/>
          <p:nvPr/>
        </p:nvSpPr>
        <p:spPr>
          <a:xfrm>
            <a:off x="7791014" y="1823228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Service</a:t>
            </a:r>
          </a:p>
        </p:txBody>
      </p:sp>
      <p:sp>
        <p:nvSpPr>
          <p:cNvPr id="65" name="Shape 462"/>
          <p:cNvSpPr/>
          <p:nvPr/>
        </p:nvSpPr>
        <p:spPr>
          <a:xfrm>
            <a:off x="6499058" y="1823228"/>
            <a:ext cx="1135199" cy="195600"/>
          </a:xfrm>
          <a:prstGeom prst="rect">
            <a:avLst/>
          </a:prstGeom>
          <a:solidFill>
            <a:srgbClr val="FF9900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AdminService</a:t>
            </a:r>
          </a:p>
        </p:txBody>
      </p:sp>
      <p:sp>
        <p:nvSpPr>
          <p:cNvPr id="66" name="Shape 405"/>
          <p:cNvSpPr/>
          <p:nvPr/>
        </p:nvSpPr>
        <p:spPr>
          <a:xfrm rot="9792037" flipH="1">
            <a:off x="8091772" y="2266071"/>
            <a:ext cx="313214" cy="7827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67" name="Shape 405"/>
          <p:cNvSpPr/>
          <p:nvPr/>
        </p:nvSpPr>
        <p:spPr>
          <a:xfrm rot="9792037" flipH="1">
            <a:off x="8280341" y="4512448"/>
            <a:ext cx="313214" cy="7827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Shape 456"/>
          <p:cNvSpPr/>
          <p:nvPr/>
        </p:nvSpPr>
        <p:spPr>
          <a:xfrm rot="7338096">
            <a:off x="7637691" y="3485040"/>
            <a:ext cx="302197" cy="664614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9" name="Shape 456"/>
          <p:cNvSpPr/>
          <p:nvPr/>
        </p:nvSpPr>
        <p:spPr>
          <a:xfrm rot="20237883">
            <a:off x="8476560" y="3858249"/>
            <a:ext cx="164465" cy="269057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70" name="Shape 412"/>
          <p:cNvSpPr txBox="1"/>
          <p:nvPr/>
        </p:nvSpPr>
        <p:spPr>
          <a:xfrm>
            <a:off x="6996673" y="3826838"/>
            <a:ext cx="738951" cy="234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800" i="1" dirty="0" err="1" smtClean="0"/>
              <a:t>Devirtualize</a:t>
            </a:r>
            <a:endParaRPr lang="en" sz="800" i="1" dirty="0"/>
          </a:p>
        </p:txBody>
      </p:sp>
      <p:sp>
        <p:nvSpPr>
          <p:cNvPr id="71" name="Shape 412"/>
          <p:cNvSpPr txBox="1"/>
          <p:nvPr/>
        </p:nvSpPr>
        <p:spPr>
          <a:xfrm>
            <a:off x="8652157" y="3855637"/>
            <a:ext cx="738951" cy="234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800" i="1" dirty="0" smtClean="0"/>
              <a:t>Virtualize</a:t>
            </a:r>
            <a:endParaRPr lang="en" sz="800" i="1" dirty="0"/>
          </a:p>
        </p:txBody>
      </p:sp>
      <p:sp>
        <p:nvSpPr>
          <p:cNvPr id="72" name="Shape 452"/>
          <p:cNvSpPr/>
          <p:nvPr/>
        </p:nvSpPr>
        <p:spPr>
          <a:xfrm>
            <a:off x="7179939" y="3118022"/>
            <a:ext cx="1135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900" dirty="0" smtClean="0"/>
              <a:t>Virtual </a:t>
            </a:r>
            <a:r>
              <a:rPr lang="en" sz="900" dirty="0" smtClean="0"/>
              <a:t>Provider</a:t>
            </a:r>
            <a:endParaRPr lang="en" sz="900" dirty="0"/>
          </a:p>
        </p:txBody>
      </p:sp>
      <p:sp>
        <p:nvSpPr>
          <p:cNvPr id="73" name="Shape 456"/>
          <p:cNvSpPr/>
          <p:nvPr/>
        </p:nvSpPr>
        <p:spPr>
          <a:xfrm rot="10800000">
            <a:off x="7718064" y="2450898"/>
            <a:ext cx="78257" cy="704758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74" name="Shape 413"/>
          <p:cNvSpPr txBox="1"/>
          <p:nvPr/>
        </p:nvSpPr>
        <p:spPr>
          <a:xfrm>
            <a:off x="7673447" y="2693314"/>
            <a:ext cx="704797" cy="1806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 dirty="0"/>
              <a:t>command</a:t>
            </a:r>
          </a:p>
        </p:txBody>
      </p:sp>
      <p:sp>
        <p:nvSpPr>
          <p:cNvPr id="75" name="Shape 454"/>
          <p:cNvSpPr/>
          <p:nvPr/>
        </p:nvSpPr>
        <p:spPr>
          <a:xfrm>
            <a:off x="8166081" y="2685421"/>
            <a:ext cx="391439" cy="430583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triangle" w="lg" len="lg"/>
            <a:tailEnd type="triangle" w="lg" len="lg"/>
          </a:ln>
        </p:spPr>
      </p:sp>
      <p:sp>
        <p:nvSpPr>
          <p:cNvPr id="76" name="Shape 455"/>
          <p:cNvSpPr txBox="1"/>
          <p:nvPr/>
        </p:nvSpPr>
        <p:spPr>
          <a:xfrm>
            <a:off x="8479127" y="2782835"/>
            <a:ext cx="9834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register &amp; unregister</a:t>
            </a:r>
          </a:p>
        </p:txBody>
      </p:sp>
      <p:sp>
        <p:nvSpPr>
          <p:cNvPr id="77" name="Shape 451"/>
          <p:cNvSpPr/>
          <p:nvPr/>
        </p:nvSpPr>
        <p:spPr>
          <a:xfrm>
            <a:off x="7907151" y="2509877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 dirty="0" err="1"/>
              <a:t>ProviderRegistry</a:t>
            </a:r>
            <a:endParaRPr lang="en" sz="900" dirty="0"/>
          </a:p>
        </p:txBody>
      </p:sp>
      <p:sp>
        <p:nvSpPr>
          <p:cNvPr id="78" name="Shape 453"/>
          <p:cNvSpPr/>
          <p:nvPr/>
        </p:nvSpPr>
        <p:spPr>
          <a:xfrm>
            <a:off x="6547542" y="2518070"/>
            <a:ext cx="1033199" cy="195600"/>
          </a:xfrm>
          <a:prstGeom prst="rect">
            <a:avLst/>
          </a:prstGeom>
          <a:solidFill>
            <a:srgbClr val="6AA84F"/>
          </a:solidFill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/>
              <a:t>ProviderService</a:t>
            </a:r>
          </a:p>
        </p:txBody>
      </p:sp>
      <p:sp>
        <p:nvSpPr>
          <p:cNvPr id="79" name="Shape 404"/>
          <p:cNvSpPr/>
          <p:nvPr/>
        </p:nvSpPr>
        <p:spPr>
          <a:xfrm flipH="1">
            <a:off x="7214078" y="2715083"/>
            <a:ext cx="234924" cy="375696"/>
          </a:xfrm>
          <a:custGeom>
            <a:avLst/>
            <a:gdLst/>
            <a:ahLst/>
            <a:cxnLst/>
            <a:rect l="0" t="0" r="0" b="0"/>
            <a:pathLst>
              <a:path w="30480" h="33528" extrusionOk="0">
                <a:moveTo>
                  <a:pt x="0" y="33528"/>
                </a:moveTo>
                <a:cubicBezTo>
                  <a:pt x="4064" y="30988"/>
                  <a:pt x="19304" y="23876"/>
                  <a:pt x="24384" y="18288"/>
                </a:cubicBezTo>
                <a:cubicBezTo>
                  <a:pt x="29464" y="12700"/>
                  <a:pt x="29464" y="3048"/>
                  <a:pt x="30480" y="0"/>
                </a:cubicBezTo>
              </a:path>
            </a:pathLst>
          </a:cu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80" name="Shape 457"/>
          <p:cNvSpPr txBox="1"/>
          <p:nvPr/>
        </p:nvSpPr>
        <p:spPr>
          <a:xfrm>
            <a:off x="6645117" y="2811804"/>
            <a:ext cx="626313" cy="181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800" i="1"/>
              <a:t>sensing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091412" y="5983434"/>
            <a:ext cx="261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 </a:t>
            </a:r>
            <a:r>
              <a:rPr lang="en-US" b="1" smtClean="0"/>
              <a:t>ONOS subsystem</a:t>
            </a:r>
            <a:endParaRPr 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6709626" y="5987708"/>
            <a:ext cx="203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ONVisor</a:t>
            </a:r>
            <a:r>
              <a:rPr lang="en-US" b="1" dirty="0" smtClean="0"/>
              <a:t> subsystem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08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"/>
    </mc:Choice>
    <mc:Fallback xmlns="">
      <p:transition spd="slow" advTm="82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VN Model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VN Abstraction Model</a:t>
            </a:r>
          </a:p>
          <a:p>
            <a:pPr lvl="1"/>
            <a:r>
              <a:rPr lang="en-US" sz="2000" dirty="0"/>
              <a:t>ONOS provides a rich set of network abstractions </a:t>
            </a:r>
          </a:p>
          <a:p>
            <a:pPr lvl="2"/>
            <a:r>
              <a:rPr lang="en-US" sz="1600" dirty="0"/>
              <a:t>But, designed for a single physical network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xtending </a:t>
            </a:r>
            <a:r>
              <a:rPr lang="en-US" sz="2000" dirty="0"/>
              <a:t>existing </a:t>
            </a:r>
            <a:r>
              <a:rPr lang="en-US" sz="2000" dirty="0" smtClean="0"/>
              <a:t>abstraction </a:t>
            </a:r>
            <a:r>
              <a:rPr lang="en-US" sz="2000" dirty="0"/>
              <a:t>model </a:t>
            </a:r>
            <a:endParaRPr lang="en-US" sz="2000" dirty="0" smtClean="0"/>
          </a:p>
          <a:p>
            <a:pPr lvl="2"/>
            <a:r>
              <a:rPr lang="en-US" sz="1600" dirty="0" smtClean="0"/>
              <a:t>Allow </a:t>
            </a:r>
            <a:r>
              <a:rPr lang="en-US" sz="1600" dirty="0"/>
              <a:t>the instantiation of multiple services </a:t>
            </a:r>
            <a:endParaRPr lang="en-US" sz="1600" dirty="0" smtClean="0"/>
          </a:p>
          <a:p>
            <a:pPr lvl="2"/>
            <a:r>
              <a:rPr lang="en-US" sz="1600" dirty="0" smtClean="0"/>
              <a:t>Introduce new attributed for VNs</a:t>
            </a:r>
            <a:endParaRPr lang="en-US" sz="1600" dirty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29</a:t>
            </a:fld>
            <a:endParaRPr lang="en-US"/>
          </a:p>
        </p:txBody>
      </p:sp>
      <p:pic>
        <p:nvPicPr>
          <p:cNvPr id="6" name="image01.png" descr="Screen Shot 2016-07-25 at 2.30.00 PM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94875" y="2894486"/>
            <a:ext cx="7954250" cy="345560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02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"/>
    </mc:Choice>
    <mc:Fallback xmlns="">
      <p:transition spd="slow" advTm="56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altLang="ko-KR" sz="4800" dirty="0" smtClean="0"/>
              <a:t>Introduction</a:t>
            </a:r>
          </a:p>
          <a:p>
            <a:pPr lvl="8"/>
            <a:r>
              <a:rPr lang="en-US" altLang="ko-KR" sz="2800" dirty="0" smtClean="0"/>
              <a:t>Research Motivation</a:t>
            </a:r>
          </a:p>
          <a:p>
            <a:pPr lvl="8"/>
            <a:r>
              <a:rPr lang="en-US" altLang="ko-KR" sz="2800" dirty="0" smtClean="0"/>
              <a:t>Background </a:t>
            </a:r>
          </a:p>
          <a:p>
            <a:pPr lvl="8"/>
            <a:r>
              <a:rPr lang="en-US" altLang="ko-KR" sz="2800" dirty="0" smtClean="0"/>
              <a:t>Problem Statement </a:t>
            </a:r>
          </a:p>
          <a:p>
            <a:pPr lvl="8"/>
            <a:r>
              <a:rPr lang="en-US" altLang="ko-KR" sz="2800" dirty="0" smtClean="0"/>
              <a:t>Research Goal</a:t>
            </a:r>
            <a:endParaRPr lang="ko-KR" altLang="en-US" sz="28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Network Event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Event delivery service</a:t>
            </a:r>
          </a:p>
          <a:p>
            <a:pPr lvl="1"/>
            <a:r>
              <a:rPr lang="en-US" sz="2000" dirty="0" smtClean="0"/>
              <a:t>Used to </a:t>
            </a:r>
            <a:r>
              <a:rPr lang="en-US" sz="2000" dirty="0"/>
              <a:t>notify </a:t>
            </a:r>
            <a:r>
              <a:rPr lang="en-US" sz="2000" dirty="0" smtClean="0"/>
              <a:t>changes of VN objects</a:t>
            </a:r>
          </a:p>
          <a:p>
            <a:pPr lvl="1"/>
            <a:r>
              <a:rPr lang="en-US" sz="2000" dirty="0" smtClean="0"/>
              <a:t>From a </a:t>
            </a:r>
            <a:r>
              <a:rPr lang="en-US" sz="2000" dirty="0" smtClean="0">
                <a:solidFill>
                  <a:srgbClr val="FF0000"/>
                </a:solidFill>
              </a:rPr>
              <a:t>Store</a:t>
            </a:r>
            <a:r>
              <a:rPr lang="en-US" sz="2000" dirty="0" smtClean="0"/>
              <a:t> </a:t>
            </a:r>
            <a:r>
              <a:rPr lang="en-US" sz="2000" dirty="0"/>
              <a:t>to subscribing </a:t>
            </a:r>
            <a:r>
              <a:rPr lang="en-US" sz="2000" dirty="0">
                <a:solidFill>
                  <a:srgbClr val="FF0000"/>
                </a:solidFill>
              </a:rPr>
              <a:t>Event </a:t>
            </a:r>
            <a:r>
              <a:rPr lang="en-US" sz="2000" dirty="0" smtClean="0">
                <a:solidFill>
                  <a:srgbClr val="FF0000"/>
                </a:solidFill>
              </a:rPr>
              <a:t>Listeners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 smtClean="0"/>
              <a:t>Shared event delivery mechanism using event encapsulation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30</a:t>
            </a:fld>
            <a:endParaRPr lang="en-US"/>
          </a:p>
        </p:txBody>
      </p:sp>
      <p:sp>
        <p:nvSpPr>
          <p:cNvPr id="29" name="직사각형 158"/>
          <p:cNvSpPr/>
          <p:nvPr/>
        </p:nvSpPr>
        <p:spPr>
          <a:xfrm>
            <a:off x="264017" y="4044799"/>
            <a:ext cx="3092168" cy="1612325"/>
          </a:xfrm>
          <a:prstGeom prst="rect">
            <a:avLst/>
          </a:prstGeom>
          <a:solidFill>
            <a:srgbClr val="3A81BA">
              <a:lumMod val="20000"/>
              <a:lumOff val="80000"/>
            </a:srgbClr>
          </a:solidFill>
          <a:ln w="22225" cap="flat" cmpd="sng" algn="ctr">
            <a:solidFill>
              <a:srgbClr val="3A81BA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9165" y="4262348"/>
            <a:ext cx="2817494" cy="395934"/>
          </a:xfrm>
          <a:prstGeom prst="rect">
            <a:avLst/>
          </a:prstGeom>
          <a:solidFill>
            <a:srgbClr val="D89F39">
              <a:lumMod val="40000"/>
              <a:lumOff val="60000"/>
            </a:srgbClr>
          </a:solidFill>
          <a:ln w="19050" cap="flat" cmpd="sng" algn="ctr">
            <a:solidFill>
              <a:srgbClr val="D89F3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Service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Interface</a:t>
            </a:r>
          </a:p>
        </p:txBody>
      </p:sp>
      <p:sp>
        <p:nvSpPr>
          <p:cNvPr id="31" name="Can 30"/>
          <p:cNvSpPr/>
          <p:nvPr/>
        </p:nvSpPr>
        <p:spPr>
          <a:xfrm>
            <a:off x="429165" y="4833645"/>
            <a:ext cx="855940" cy="535963"/>
          </a:xfrm>
          <a:prstGeom prst="can">
            <a:avLst/>
          </a:prstGeom>
          <a:solidFill>
            <a:srgbClr val="963334">
              <a:lumMod val="20000"/>
              <a:lumOff val="80000"/>
            </a:srgbClr>
          </a:solidFill>
          <a:ln w="25400" cap="flat" cmpd="sng" algn="ctr">
            <a:solidFill>
              <a:srgbClr val="96333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Store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71178" y="4903659"/>
            <a:ext cx="1076986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Store Delegate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43657" y="4903659"/>
            <a:ext cx="1414914" cy="395934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 w="19050" cap="flat" cmpd="sng" algn="ctr">
            <a:solidFill>
              <a:srgbClr val="3A81BA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Event Delivery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Service</a:t>
            </a:r>
          </a:p>
        </p:txBody>
      </p:sp>
      <p:cxnSp>
        <p:nvCxnSpPr>
          <p:cNvPr id="34" name="Straight Arrow Connector 33"/>
          <p:cNvCxnSpPr>
            <a:stCxn id="34" idx="4"/>
            <a:endCxn id="36" idx="1"/>
          </p:cNvCxnSpPr>
          <p:nvPr/>
        </p:nvCxnSpPr>
        <p:spPr>
          <a:xfrm flipV="1">
            <a:off x="1285105" y="5101626"/>
            <a:ext cx="886073" cy="1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238228" y="5344089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#1</a:t>
            </a:r>
            <a:endParaRPr lang="en-US" sz="16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직사각형 158"/>
          <p:cNvSpPr/>
          <p:nvPr/>
        </p:nvSpPr>
        <p:spPr>
          <a:xfrm>
            <a:off x="1737959" y="2703470"/>
            <a:ext cx="4103963" cy="803989"/>
          </a:xfrm>
          <a:prstGeom prst="rect">
            <a:avLst/>
          </a:prstGeom>
          <a:solidFill>
            <a:srgbClr val="3A81BA">
              <a:lumMod val="20000"/>
              <a:lumOff val="80000"/>
            </a:srgbClr>
          </a:solidFill>
          <a:ln w="22225" cap="flat" cmpd="sng" algn="ctr">
            <a:solidFill>
              <a:srgbClr val="3A81BA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96293" y="2691500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#1</a:t>
            </a:r>
            <a:endParaRPr lang="en-US" sz="16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Straight Arrow Connector 37"/>
          <p:cNvCxnSpPr>
            <a:stCxn id="38" idx="0"/>
          </p:cNvCxnSpPr>
          <p:nvPr/>
        </p:nvCxnSpPr>
        <p:spPr>
          <a:xfrm flipH="1" flipV="1">
            <a:off x="4644438" y="3453842"/>
            <a:ext cx="6676" cy="1449817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med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 flipH="1">
            <a:off x="2642281" y="3246849"/>
            <a:ext cx="6726" cy="965941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359733" y="4688215"/>
            <a:ext cx="771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</a:t>
            </a:r>
          </a:p>
          <a:p>
            <a:pPr algn="ctr" defTabSz="914400"/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lang="en-US"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Straight Arrow Connector 40"/>
          <p:cNvCxnSpPr>
            <a:stCxn id="36" idx="3"/>
          </p:cNvCxnSpPr>
          <p:nvPr/>
        </p:nvCxnSpPr>
        <p:spPr>
          <a:xfrm>
            <a:off x="3248164" y="5101626"/>
            <a:ext cx="695493" cy="1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333994" y="4670739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Notify </a:t>
            </a:r>
            <a:b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lang="en-US"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직사각형 158"/>
          <p:cNvSpPr/>
          <p:nvPr/>
        </p:nvSpPr>
        <p:spPr>
          <a:xfrm>
            <a:off x="5753561" y="4044799"/>
            <a:ext cx="3092168" cy="1612325"/>
          </a:xfrm>
          <a:prstGeom prst="rect">
            <a:avLst/>
          </a:prstGeom>
          <a:solidFill>
            <a:srgbClr val="3A81BA">
              <a:lumMod val="20000"/>
              <a:lumOff val="80000"/>
            </a:srgbClr>
          </a:solidFill>
          <a:ln w="22225" cap="flat" cmpd="sng" algn="ctr">
            <a:solidFill>
              <a:srgbClr val="3A81BA">
                <a:lumMod val="60000"/>
                <a:lumOff val="4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charset="-127"/>
              <a:cs typeface="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9961" y="531857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#2</a:t>
            </a:r>
            <a:endParaRPr lang="en-US" sz="16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20253" y="4262348"/>
            <a:ext cx="1545918" cy="395934"/>
          </a:xfrm>
          <a:prstGeom prst="rect">
            <a:avLst/>
          </a:prstGeom>
          <a:solidFill>
            <a:srgbClr val="D89F39">
              <a:lumMod val="40000"/>
              <a:lumOff val="60000"/>
            </a:srgbClr>
          </a:solidFill>
          <a:ln w="19050" cap="flat" cmpd="sng" algn="ctr">
            <a:solidFill>
              <a:srgbClr val="D89F3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Event Listener Interface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85572" y="4049905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</a:t>
            </a:r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lang="en-US"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Straight Arrow Connector 60"/>
          <p:cNvCxnSpPr>
            <a:stCxn id="38" idx="3"/>
          </p:cNvCxnSpPr>
          <p:nvPr/>
        </p:nvCxnSpPr>
        <p:spPr>
          <a:xfrm flipV="1">
            <a:off x="5358571" y="4460315"/>
            <a:ext cx="561682" cy="64131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5044076" y="4299192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</a:t>
            </a:r>
            <a:b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</a:t>
            </a:r>
            <a:endParaRPr lang="en-US" sz="1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27754" y="3036140"/>
            <a:ext cx="1545918" cy="395934"/>
          </a:xfrm>
          <a:prstGeom prst="rect">
            <a:avLst/>
          </a:prstGeom>
          <a:solidFill>
            <a:srgbClr val="D89F39">
              <a:lumMod val="40000"/>
              <a:lumOff val="60000"/>
            </a:srgbClr>
          </a:solidFill>
          <a:ln w="19050" cap="flat" cmpd="sng" algn="ctr">
            <a:solidFill>
              <a:srgbClr val="D89F3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rPr>
              <a:t>Event Listener Interface</a:t>
            </a:r>
          </a:p>
        </p:txBody>
      </p:sp>
      <p:cxnSp>
        <p:nvCxnSpPr>
          <p:cNvPr id="50" name="Curved Connector 49"/>
          <p:cNvCxnSpPr/>
          <p:nvPr/>
        </p:nvCxnSpPr>
        <p:spPr>
          <a:xfrm rot="16200000" flipH="1">
            <a:off x="3806024" y="5455078"/>
            <a:ext cx="786291" cy="142830"/>
          </a:xfrm>
          <a:prstGeom prst="curvedConnector3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oval" w="med" len="med"/>
            <a:tailEnd type="triangle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2807612" y="5880692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Encapsulate and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decapsulate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events</a:t>
            </a:r>
          </a:p>
          <a:p>
            <a:pPr algn="ctr" defTabSz="914400"/>
            <a:r>
              <a:rPr lang="en-US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virtual network service</a:t>
            </a:r>
            <a:endParaRPr lang="en-US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2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"/>
    </mc:Choice>
    <mc:Fallback xmlns="">
      <p:transition spd="slow" advTm="77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Virtual Network Administration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04" y="634086"/>
            <a:ext cx="8229600" cy="5324652"/>
          </a:xfrm>
        </p:spPr>
        <p:txBody>
          <a:bodyPr>
            <a:normAutofit/>
          </a:bodyPr>
          <a:lstStyle/>
          <a:p>
            <a:r>
              <a:rPr lang="en-US" sz="2400" dirty="0"/>
              <a:t>Virtual Network Service </a:t>
            </a:r>
            <a:endParaRPr lang="en-US" sz="2400" dirty="0" smtClean="0"/>
          </a:p>
          <a:p>
            <a:pPr lvl="1"/>
            <a:r>
              <a:rPr lang="en-US" sz="2000" dirty="0" smtClean="0"/>
              <a:t>Query service to obtain virtual objects</a:t>
            </a:r>
            <a:endParaRPr lang="en-US" sz="2000" dirty="0"/>
          </a:p>
          <a:p>
            <a:r>
              <a:rPr lang="en-US" sz="2400" dirty="0"/>
              <a:t>Virtual Network Admin Service </a:t>
            </a:r>
            <a:endParaRPr lang="en-US" sz="2400" dirty="0" smtClean="0"/>
          </a:p>
          <a:p>
            <a:pPr lvl="1"/>
            <a:r>
              <a:rPr lang="en-US" sz="2000" dirty="0" smtClean="0"/>
              <a:t>Allow to create/remove/modify virtual objects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2343955"/>
            <a:ext cx="5615189" cy="4091304"/>
            <a:chOff x="-76197" y="95149"/>
            <a:chExt cx="7619726" cy="5422568"/>
          </a:xfrm>
        </p:grpSpPr>
        <p:grpSp>
          <p:nvGrpSpPr>
            <p:cNvPr id="7" name="Group 6"/>
            <p:cNvGrpSpPr/>
            <p:nvPr/>
          </p:nvGrpSpPr>
          <p:grpSpPr>
            <a:xfrm>
              <a:off x="-76197" y="95149"/>
              <a:ext cx="7619726" cy="5422568"/>
              <a:chOff x="-76200" y="95137"/>
              <a:chExt cx="9582150" cy="664856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09600" y="5791200"/>
                <a:ext cx="3972000" cy="9525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   IntentBasedVirtualNetworkProvider</a:t>
                </a:r>
                <a:endParaRPr lang="en-US" sz="5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   Component</a:t>
                </a:r>
                <a:endParaRPr lang="en-US" sz="5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" y="990625"/>
                <a:ext cx="4591200" cy="7620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application</a:t>
                </a:r>
                <a:endParaRPr lang="en-US" sz="8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57200" y="5638800"/>
                <a:ext cx="3972000" cy="9525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VirtualNetworkProvider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Component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581900" y="2895600"/>
                <a:ext cx="2904999" cy="13335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 </a:t>
                </a:r>
              </a:p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err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DistributedVirtualNetworkStor</a:t>
                </a:r>
                <a:r>
                  <a:rPr lang="en-US" sz="800" i="1" dirty="0" err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e</a:t>
                </a:r>
                <a:endParaRPr lang="en-US" sz="6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Component</a:t>
                </a:r>
                <a:endParaRPr lang="en-US" sz="6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 </a:t>
                </a:r>
              </a:p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 </a:t>
                </a:r>
              </a:p>
              <a:p>
                <a:pPr marL="0" marR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 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8575" y="2895600"/>
                <a:ext cx="6448500" cy="1333500"/>
              </a:xfrm>
              <a:prstGeom prst="rect">
                <a:avLst/>
              </a:prstGeom>
              <a:solidFill>
                <a:srgbClr val="CFE2F3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   </a:t>
                </a:r>
                <a:r>
                  <a:rPr lang="en-US" sz="1000" dirty="0" err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VirtualNetworkManager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   Component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14800" y="4038600"/>
                <a:ext cx="2809800" cy="381000"/>
              </a:xfrm>
              <a:prstGeom prst="rect">
                <a:avLst/>
              </a:prstGeom>
              <a:solidFill>
                <a:srgbClr val="6AA84F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VirtualNetworkProviderRegistry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8600" y="4038600"/>
                <a:ext cx="2895600" cy="381000"/>
              </a:xfrm>
              <a:prstGeom prst="rect">
                <a:avLst/>
              </a:prstGeom>
              <a:solidFill>
                <a:srgbClr val="6AA84F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VirtualNetworkProviderService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514725" y="2743200"/>
                <a:ext cx="2809800" cy="3810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VirtualNetworkService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28600" y="2743200"/>
                <a:ext cx="2895600" cy="3810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VirtualNetworkAdminService</a:t>
                </a:r>
                <a:endParaRPr lang="en-US" sz="7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65735" y="3741012"/>
                <a:ext cx="1962150" cy="342816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VirtualNetworkStore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3886200" y="4495800"/>
                <a:ext cx="914400" cy="952530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triangl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0800000" flipH="1">
                <a:off x="5848350" y="3790980"/>
                <a:ext cx="628650" cy="95219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triangl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4876800" y="2057400"/>
                <a:ext cx="228600" cy="609539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0800000" flipH="1">
                <a:off x="3657600" y="1600222"/>
                <a:ext cx="381000" cy="1066777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triangl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22" name="Freeform 21"/>
              <p:cNvSpPr/>
              <p:nvPr/>
            </p:nvSpPr>
            <p:spPr>
              <a:xfrm rot="10800000">
                <a:off x="609600" y="1600222"/>
                <a:ext cx="381000" cy="1066777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triangl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23" name="Text Box 18"/>
              <p:cNvSpPr txBox="1"/>
              <p:nvPr/>
            </p:nvSpPr>
            <p:spPr>
              <a:xfrm>
                <a:off x="4953000" y="2362200"/>
                <a:ext cx="8382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notify</a:t>
                </a:r>
                <a:endParaRPr lang="en-US" sz="8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24" name="Text Box 19"/>
              <p:cNvSpPr txBox="1"/>
              <p:nvPr/>
            </p:nvSpPr>
            <p:spPr>
              <a:xfrm>
                <a:off x="8286750" y="4200525"/>
                <a:ext cx="12192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sync &amp; persist</a:t>
                </a:r>
                <a:endParaRPr lang="en-US" sz="6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0800000" flipH="1">
                <a:off x="5638800" y="2057377"/>
                <a:ext cx="152400" cy="609622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191000" y="1600200"/>
                <a:ext cx="2133600" cy="3810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VirtualNetworkListener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27" name="Text Box 22"/>
              <p:cNvSpPr txBox="1"/>
              <p:nvPr/>
            </p:nvSpPr>
            <p:spPr>
              <a:xfrm>
                <a:off x="762000" y="1685587"/>
                <a:ext cx="19050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9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create/edit/remove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 network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28" name="Text Box 23"/>
              <p:cNvSpPr txBox="1"/>
              <p:nvPr/>
            </p:nvSpPr>
            <p:spPr>
              <a:xfrm>
                <a:off x="2537275" y="1695476"/>
                <a:ext cx="16002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query &amp; program virtual network</a:t>
                </a:r>
                <a:endParaRPr lang="en-US" sz="6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71600" y="5410200"/>
                <a:ext cx="2209800" cy="381000"/>
              </a:xfrm>
              <a:prstGeom prst="rect">
                <a:avLst/>
              </a:prstGeom>
              <a:solidFill>
                <a:srgbClr val="6AA84F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VirtualNetworkProvider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-76200" y="2362200"/>
                <a:ext cx="7696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-76200" y="4876800"/>
                <a:ext cx="7696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32" name="Text Box 27"/>
              <p:cNvSpPr txBox="1"/>
              <p:nvPr/>
            </p:nvSpPr>
            <p:spPr>
              <a:xfrm>
                <a:off x="4346862" y="5014885"/>
                <a:ext cx="2009901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register &amp; unregister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 flipH="1">
                <a:off x="1295400" y="4495800"/>
                <a:ext cx="457200" cy="838200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914650" y="3962375"/>
                <a:ext cx="400050" cy="1390675"/>
              </a:xfrm>
              <a:custGeom>
                <a:avLst/>
                <a:gdLst/>
                <a:ahLst/>
                <a:cxnLst/>
                <a:rect l="0" t="0" r="0" b="0"/>
                <a:pathLst>
                  <a:path w="16002" h="55627" extrusionOk="0">
                    <a:moveTo>
                      <a:pt x="16002" y="0"/>
                    </a:moveTo>
                    <a:cubicBezTo>
                      <a:pt x="15430" y="4826"/>
                      <a:pt x="15240" y="19685"/>
                      <a:pt x="12573" y="28957"/>
                    </a:cubicBezTo>
                    <a:cubicBezTo>
                      <a:pt x="9906" y="38228"/>
                      <a:pt x="2095" y="51182"/>
                      <a:pt x="0" y="55627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  <p:sp>
            <p:nvSpPr>
              <p:cNvPr id="35" name="Text Box 30"/>
              <p:cNvSpPr txBox="1"/>
              <p:nvPr/>
            </p:nvSpPr>
            <p:spPr>
              <a:xfrm flipH="1">
                <a:off x="1676400" y="4495800"/>
                <a:ext cx="16002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program commands</a:t>
                </a:r>
                <a:endParaRPr lang="en-US" sz="7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36" name="Text Box 31"/>
              <p:cNvSpPr txBox="1"/>
              <p:nvPr/>
            </p:nvSpPr>
            <p:spPr>
              <a:xfrm>
                <a:off x="685800" y="4972329"/>
                <a:ext cx="9144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sensing</a:t>
                </a:r>
                <a:endParaRPr lang="en-US" sz="7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57200" y="95137"/>
                <a:ext cx="1219200" cy="2859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752600" y="95150"/>
                <a:ext cx="1219200" cy="2859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VirtualDevice</a:t>
                </a:r>
                <a:endParaRPr lang="en-US" sz="8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752600" y="476125"/>
                <a:ext cx="1219200" cy="2859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 err="1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VirtualPort</a:t>
                </a:r>
                <a:endParaRPr lang="en-US" sz="5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048000" y="95150"/>
                <a:ext cx="1219200" cy="2859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VirtualLink</a:t>
                </a:r>
                <a:endParaRPr lang="en-US" sz="5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343400" y="95150"/>
                <a:ext cx="1219200" cy="285900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VirtualHost</a:t>
                </a:r>
                <a:endParaRPr lang="en-US" sz="5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57200" y="476125"/>
                <a:ext cx="1219200" cy="285900"/>
              </a:xfrm>
              <a:prstGeom prst="rect">
                <a:avLst/>
              </a:prstGeom>
              <a:solidFill>
                <a:srgbClr val="4A86E8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TenantId</a:t>
                </a:r>
                <a:endParaRPr lang="en-US" sz="50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3" name="Text Box 38"/>
              <p:cNvSpPr txBox="1"/>
              <p:nvPr/>
            </p:nvSpPr>
            <p:spPr>
              <a:xfrm>
                <a:off x="5715000" y="19812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i="1" dirty="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add &amp; remove</a:t>
                </a:r>
                <a:endParaRPr lang="en-US" sz="7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38601" y="3338486"/>
                <a:ext cx="2743350" cy="314407"/>
              </a:xfrm>
              <a:prstGeom prst="rect">
                <a:avLst/>
              </a:prstGeom>
              <a:solidFill>
                <a:srgbClr val="FF9900"/>
              </a:solidFill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/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solidFill>
                      <a:srgbClr val="000000"/>
                    </a:solidFill>
                    <a:effectLst/>
                    <a:latin typeface="Arial" charset="0"/>
                    <a:ea typeface="Arial" charset="0"/>
                  </a:rPr>
                  <a:t>VirtualNetworkStoreDelegate</a:t>
                </a:r>
                <a:endParaRPr lang="en-US" sz="1000" dirty="0">
                  <a:solidFill>
                    <a:srgbClr val="000000"/>
                  </a:solidFill>
                  <a:effectLst/>
                  <a:latin typeface="Arial" charset="0"/>
                  <a:ea typeface="Arial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 rot="10800000">
                <a:off x="6629400" y="3409980"/>
                <a:ext cx="685800" cy="95219"/>
              </a:xfrm>
              <a:custGeom>
                <a:avLst/>
                <a:gdLst/>
                <a:ahLst/>
                <a:cxnLst/>
                <a:rect l="0" t="0" r="0" b="0"/>
                <a:pathLst>
                  <a:path w="30480" h="33528" extrusionOk="0">
                    <a:moveTo>
                      <a:pt x="0" y="33528"/>
                    </a:moveTo>
                    <a:cubicBezTo>
                      <a:pt x="4064" y="30988"/>
                      <a:pt x="19304" y="23876"/>
                      <a:pt x="24384" y="18288"/>
                    </a:cubicBezTo>
                    <a:cubicBezTo>
                      <a:pt x="29464" y="12700"/>
                      <a:pt x="29464" y="3048"/>
                      <a:pt x="30480" y="0"/>
                    </a:cubicBezTo>
                  </a:path>
                </a:pathLst>
              </a:cu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triangle" w="lg" len="lg"/>
                <a:tailEnd type="triangle" w="lg" len="lg"/>
              </a:ln>
            </p:spPr>
            <p:txBody>
              <a:bodyPr lIns="91425" tIns="91425" rIns="91425" bIns="91425" anchor="ctr" anchorCtr="0"/>
              <a:lstStyle/>
              <a:p>
                <a:endParaRPr lang="en-US" sz="900"/>
              </a:p>
            </p:txBody>
          </p: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56" y="1588698"/>
            <a:ext cx="5318830" cy="4846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"/>
    </mc:Choice>
    <mc:Fallback xmlns="">
      <p:transition spd="slow" advTm="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Network Core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7" y="712408"/>
            <a:ext cx="8229600" cy="53246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VN Core services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dedicated and independent service processing </a:t>
            </a:r>
            <a:r>
              <a:rPr lang="en-US" sz="2000" dirty="0" smtClean="0"/>
              <a:t>per VN</a:t>
            </a:r>
            <a:endParaRPr lang="en-US" sz="2000" dirty="0"/>
          </a:p>
          <a:p>
            <a:pPr lvl="1"/>
            <a:r>
              <a:rPr lang="en-US" sz="2000" dirty="0"/>
              <a:t>managed by </a:t>
            </a:r>
            <a:r>
              <a:rPr lang="en-US" sz="2000" i="1" dirty="0"/>
              <a:t>Virtual Network </a:t>
            </a:r>
            <a:r>
              <a:rPr lang="en-US" sz="2000" i="1" dirty="0" smtClean="0"/>
              <a:t>Service</a:t>
            </a:r>
            <a:endParaRPr lang="en-US" sz="2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32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0" y="2093107"/>
            <a:ext cx="9053849" cy="4265345"/>
            <a:chOff x="-1112959" y="2038579"/>
            <a:chExt cx="11178023" cy="4265345"/>
          </a:xfrm>
        </p:grpSpPr>
        <p:sp>
          <p:nvSpPr>
            <p:cNvPr id="6" name="Shape 230"/>
            <p:cNvSpPr/>
            <p:nvPr/>
          </p:nvSpPr>
          <p:spPr>
            <a:xfrm>
              <a:off x="4200452" y="5470430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</a:t>
              </a:r>
            </a:p>
          </p:txBody>
        </p:sp>
        <p:sp>
          <p:nvSpPr>
            <p:cNvPr id="7" name="Shape 231"/>
            <p:cNvSpPr/>
            <p:nvPr/>
          </p:nvSpPr>
          <p:spPr>
            <a:xfrm>
              <a:off x="5392576" y="5470430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</a:t>
              </a:r>
            </a:p>
          </p:txBody>
        </p:sp>
        <p:sp>
          <p:nvSpPr>
            <p:cNvPr id="8" name="Shape 232"/>
            <p:cNvSpPr/>
            <p:nvPr/>
          </p:nvSpPr>
          <p:spPr>
            <a:xfrm>
              <a:off x="6584700" y="5470430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Host</a:t>
              </a:r>
            </a:p>
          </p:txBody>
        </p:sp>
        <p:sp>
          <p:nvSpPr>
            <p:cNvPr id="9" name="Shape 233"/>
            <p:cNvSpPr/>
            <p:nvPr/>
          </p:nvSpPr>
          <p:spPr>
            <a:xfrm>
              <a:off x="5392595" y="5073753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Topology</a:t>
              </a:r>
            </a:p>
          </p:txBody>
        </p:sp>
        <p:sp>
          <p:nvSpPr>
            <p:cNvPr id="10" name="Shape 234"/>
            <p:cNvSpPr/>
            <p:nvPr/>
          </p:nvSpPr>
          <p:spPr>
            <a:xfrm>
              <a:off x="7785863" y="5470430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Rule</a:t>
              </a:r>
            </a:p>
          </p:txBody>
        </p:sp>
        <p:sp>
          <p:nvSpPr>
            <p:cNvPr id="11" name="Shape 235"/>
            <p:cNvSpPr/>
            <p:nvPr/>
          </p:nvSpPr>
          <p:spPr>
            <a:xfrm>
              <a:off x="5394850" y="4682563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Path</a:t>
              </a:r>
            </a:p>
          </p:txBody>
        </p:sp>
        <p:sp>
          <p:nvSpPr>
            <p:cNvPr id="12" name="Shape 236"/>
            <p:cNvSpPr/>
            <p:nvPr/>
          </p:nvSpPr>
          <p:spPr>
            <a:xfrm>
              <a:off x="8987042" y="5463081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13" name="Shape 237"/>
            <p:cNvSpPr/>
            <p:nvPr/>
          </p:nvSpPr>
          <p:spPr>
            <a:xfrm>
              <a:off x="8978030" y="4682557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Statistics</a:t>
              </a:r>
            </a:p>
          </p:txBody>
        </p:sp>
        <p:sp>
          <p:nvSpPr>
            <p:cNvPr id="14" name="Shape 238"/>
            <p:cNvSpPr/>
            <p:nvPr/>
          </p:nvSpPr>
          <p:spPr>
            <a:xfrm>
              <a:off x="7783649" y="4682549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Intent</a:t>
              </a:r>
            </a:p>
          </p:txBody>
        </p:sp>
        <p:sp>
          <p:nvSpPr>
            <p:cNvPr id="15" name="Shape 239"/>
            <p:cNvSpPr/>
            <p:nvPr/>
          </p:nvSpPr>
          <p:spPr>
            <a:xfrm>
              <a:off x="491705" y="4293172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sp>
          <p:nvSpPr>
            <p:cNvPr id="16" name="Shape 240"/>
            <p:cNvSpPr/>
            <p:nvPr/>
          </p:nvSpPr>
          <p:spPr>
            <a:xfrm>
              <a:off x="2875966" y="5076416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Leadership</a:t>
              </a:r>
            </a:p>
          </p:txBody>
        </p:sp>
        <p:sp>
          <p:nvSpPr>
            <p:cNvPr id="17" name="Shape 241"/>
            <p:cNvSpPr/>
            <p:nvPr/>
          </p:nvSpPr>
          <p:spPr>
            <a:xfrm>
              <a:off x="1683830" y="5465901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Messaging</a:t>
              </a:r>
            </a:p>
          </p:txBody>
        </p:sp>
        <p:sp>
          <p:nvSpPr>
            <p:cNvPr id="18" name="Shape 242"/>
            <p:cNvSpPr/>
            <p:nvPr/>
          </p:nvSpPr>
          <p:spPr>
            <a:xfrm>
              <a:off x="1683823" y="4682536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sp>
          <p:nvSpPr>
            <p:cNvPr id="19" name="Shape 243"/>
            <p:cNvSpPr/>
            <p:nvPr/>
          </p:nvSpPr>
          <p:spPr>
            <a:xfrm>
              <a:off x="2875942" y="4687490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</a:p>
          </p:txBody>
        </p:sp>
        <p:sp>
          <p:nvSpPr>
            <p:cNvPr id="20" name="Shape 244"/>
            <p:cNvSpPr/>
            <p:nvPr/>
          </p:nvSpPr>
          <p:spPr>
            <a:xfrm>
              <a:off x="4200472" y="5076497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Mastership</a:t>
              </a:r>
            </a:p>
          </p:txBody>
        </p:sp>
        <p:sp>
          <p:nvSpPr>
            <p:cNvPr id="21" name="Shape 245"/>
            <p:cNvSpPr/>
            <p:nvPr/>
          </p:nvSpPr>
          <p:spPr>
            <a:xfrm>
              <a:off x="4200467" y="4682542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Driver</a:t>
              </a:r>
            </a:p>
          </p:txBody>
        </p:sp>
        <p:sp>
          <p:nvSpPr>
            <p:cNvPr id="22" name="Shape 246"/>
            <p:cNvSpPr/>
            <p:nvPr/>
          </p:nvSpPr>
          <p:spPr>
            <a:xfrm>
              <a:off x="8969000" y="5072822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</a:p>
          </p:txBody>
        </p:sp>
        <p:sp>
          <p:nvSpPr>
            <p:cNvPr id="23" name="Shape 247"/>
            <p:cNvSpPr/>
            <p:nvPr/>
          </p:nvSpPr>
          <p:spPr>
            <a:xfrm>
              <a:off x="2875989" y="4291676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</a:t>
              </a:r>
            </a:p>
          </p:txBody>
        </p:sp>
        <p:sp>
          <p:nvSpPr>
            <p:cNvPr id="24" name="Shape 248"/>
            <p:cNvSpPr/>
            <p:nvPr/>
          </p:nvSpPr>
          <p:spPr>
            <a:xfrm>
              <a:off x="7776871" y="5076497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 Objective</a:t>
              </a:r>
            </a:p>
          </p:txBody>
        </p:sp>
        <p:sp>
          <p:nvSpPr>
            <p:cNvPr id="25" name="Shape 249"/>
            <p:cNvSpPr/>
            <p:nvPr/>
          </p:nvSpPr>
          <p:spPr>
            <a:xfrm>
              <a:off x="491700" y="5468661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26" name="Shape 250"/>
            <p:cNvSpPr/>
            <p:nvPr/>
          </p:nvSpPr>
          <p:spPr>
            <a:xfrm>
              <a:off x="4230900" y="6006282"/>
              <a:ext cx="1405683" cy="28206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OpenFlow</a:t>
              </a:r>
            </a:p>
          </p:txBody>
        </p:sp>
        <p:sp>
          <p:nvSpPr>
            <p:cNvPr id="27" name="Shape 251"/>
            <p:cNvSpPr/>
            <p:nvPr/>
          </p:nvSpPr>
          <p:spPr>
            <a:xfrm>
              <a:off x="5707018" y="6006282"/>
              <a:ext cx="1405683" cy="28206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NetConf</a:t>
              </a:r>
            </a:p>
          </p:txBody>
        </p:sp>
        <p:sp>
          <p:nvSpPr>
            <p:cNvPr id="28" name="Shape 252"/>
            <p:cNvSpPr/>
            <p:nvPr/>
          </p:nvSpPr>
          <p:spPr>
            <a:xfrm>
              <a:off x="7183137" y="6006282"/>
              <a:ext cx="1405683" cy="28206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OVSDB</a:t>
              </a:r>
            </a:p>
          </p:txBody>
        </p:sp>
        <p:sp>
          <p:nvSpPr>
            <p:cNvPr id="29" name="Shape 253"/>
            <p:cNvSpPr/>
            <p:nvPr/>
          </p:nvSpPr>
          <p:spPr>
            <a:xfrm>
              <a:off x="491705" y="5074919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</p:txBody>
        </p:sp>
        <p:sp>
          <p:nvSpPr>
            <p:cNvPr id="30" name="Shape 254"/>
            <p:cNvSpPr/>
            <p:nvPr/>
          </p:nvSpPr>
          <p:spPr>
            <a:xfrm>
              <a:off x="1683805" y="5077675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Cluster</a:t>
              </a:r>
            </a:p>
          </p:txBody>
        </p:sp>
        <p:sp>
          <p:nvSpPr>
            <p:cNvPr id="31" name="Shape 255"/>
            <p:cNvSpPr/>
            <p:nvPr/>
          </p:nvSpPr>
          <p:spPr>
            <a:xfrm>
              <a:off x="8659250" y="6006282"/>
              <a:ext cx="1405683" cy="282062"/>
            </a:xfrm>
            <a:prstGeom prst="rect">
              <a:avLst/>
            </a:prstGeom>
            <a:solidFill>
              <a:srgbClr val="38761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32" name="Shape 256"/>
            <p:cNvSpPr/>
            <p:nvPr/>
          </p:nvSpPr>
          <p:spPr>
            <a:xfrm>
              <a:off x="2113109" y="3038163"/>
              <a:ext cx="1465724" cy="28206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OpenStack Integration</a:t>
              </a:r>
              <a:endParaRPr lang="en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hape 257"/>
            <p:cNvSpPr/>
            <p:nvPr/>
          </p:nvSpPr>
          <p:spPr>
            <a:xfrm>
              <a:off x="491672" y="3039085"/>
              <a:ext cx="1465724" cy="28206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00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OFAgent</a:t>
              </a:r>
              <a:endParaRPr lang="en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hape 258"/>
            <p:cNvSpPr/>
            <p:nvPr/>
          </p:nvSpPr>
          <p:spPr>
            <a:xfrm>
              <a:off x="3734499" y="3039085"/>
              <a:ext cx="1465724" cy="28206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-US" sz="10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VN Embedding</a:t>
              </a:r>
              <a:endParaRPr lang="en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hape 259"/>
            <p:cNvCxnSpPr/>
            <p:nvPr/>
          </p:nvCxnSpPr>
          <p:spPr>
            <a:xfrm flipH="1" flipV="1">
              <a:off x="-1112959" y="5842012"/>
              <a:ext cx="11177884" cy="37375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36" name="Shape 260"/>
            <p:cNvCxnSpPr/>
            <p:nvPr/>
          </p:nvCxnSpPr>
          <p:spPr>
            <a:xfrm flipH="1">
              <a:off x="-1112959" y="4141832"/>
              <a:ext cx="11177884" cy="12026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7" name="Shape 261"/>
            <p:cNvSpPr/>
            <p:nvPr/>
          </p:nvSpPr>
          <p:spPr>
            <a:xfrm>
              <a:off x="491688" y="2496285"/>
              <a:ext cx="3133879" cy="28206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 API</a:t>
              </a:r>
            </a:p>
          </p:txBody>
        </p:sp>
        <p:cxnSp>
          <p:nvCxnSpPr>
            <p:cNvPr id="38" name="Shape 262"/>
            <p:cNvCxnSpPr/>
            <p:nvPr/>
          </p:nvCxnSpPr>
          <p:spPr>
            <a:xfrm flipH="1">
              <a:off x="-1066843" y="2896623"/>
              <a:ext cx="11131768" cy="12738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39" name="Shape 263"/>
            <p:cNvSpPr/>
            <p:nvPr/>
          </p:nvSpPr>
          <p:spPr>
            <a:xfrm>
              <a:off x="3711200" y="2496285"/>
              <a:ext cx="3133879" cy="28206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</a:t>
              </a:r>
            </a:p>
          </p:txBody>
        </p:sp>
        <p:sp>
          <p:nvSpPr>
            <p:cNvPr id="40" name="Shape 264"/>
            <p:cNvSpPr/>
            <p:nvPr/>
          </p:nvSpPr>
          <p:spPr>
            <a:xfrm>
              <a:off x="6930712" y="2496285"/>
              <a:ext cx="3133879" cy="282062"/>
            </a:xfrm>
            <a:prstGeom prst="rect">
              <a:avLst/>
            </a:prstGeom>
            <a:solidFill>
              <a:srgbClr val="7F6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</a:t>
              </a:r>
            </a:p>
          </p:txBody>
        </p:sp>
        <p:sp>
          <p:nvSpPr>
            <p:cNvPr id="41" name="Shape 265"/>
            <p:cNvSpPr/>
            <p:nvPr/>
          </p:nvSpPr>
          <p:spPr>
            <a:xfrm>
              <a:off x="6584727" y="5071946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 </a:t>
              </a:r>
              <a:r>
                <a:rPr lang="en" sz="1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Cfg</a:t>
              </a:r>
              <a:r>
                <a:rPr lang="en" sz="1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2" name="Shape 268"/>
            <p:cNvSpPr/>
            <p:nvPr/>
          </p:nvSpPr>
          <p:spPr>
            <a:xfrm>
              <a:off x="6589249" y="4682554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Tunnel</a:t>
              </a:r>
            </a:p>
          </p:txBody>
        </p:sp>
        <p:sp>
          <p:nvSpPr>
            <p:cNvPr id="43" name="Shape 269"/>
            <p:cNvSpPr/>
            <p:nvPr/>
          </p:nvSpPr>
          <p:spPr>
            <a:xfrm>
              <a:off x="5355889" y="3039085"/>
              <a:ext cx="1465724" cy="282062"/>
            </a:xfrm>
            <a:prstGeom prst="rect">
              <a:avLst/>
            </a:pr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44" name="Shape 270"/>
            <p:cNvSpPr/>
            <p:nvPr/>
          </p:nvSpPr>
          <p:spPr>
            <a:xfrm>
              <a:off x="491661" y="6008049"/>
              <a:ext cx="3462227" cy="282062"/>
            </a:xfrm>
            <a:prstGeom prst="rect">
              <a:avLst/>
            </a:prstGeom>
            <a:solidFill>
              <a:srgbClr val="B7B7B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OSGi / Apache Karaf</a:t>
              </a:r>
            </a:p>
          </p:txBody>
        </p:sp>
        <p:sp>
          <p:nvSpPr>
            <p:cNvPr id="45" name="Shape 271"/>
            <p:cNvSpPr/>
            <p:nvPr/>
          </p:nvSpPr>
          <p:spPr>
            <a:xfrm>
              <a:off x="6584698" y="4293163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 Virt.</a:t>
              </a:r>
            </a:p>
          </p:txBody>
        </p:sp>
        <p:sp>
          <p:nvSpPr>
            <p:cNvPr id="46" name="Shape 272"/>
            <p:cNvSpPr/>
            <p:nvPr/>
          </p:nvSpPr>
          <p:spPr>
            <a:xfrm>
              <a:off x="4200469" y="4293163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 Cfg.</a:t>
              </a:r>
            </a:p>
          </p:txBody>
        </p:sp>
        <p:sp>
          <p:nvSpPr>
            <p:cNvPr id="47" name="Shape 273"/>
            <p:cNvSpPr/>
            <p:nvPr/>
          </p:nvSpPr>
          <p:spPr>
            <a:xfrm>
              <a:off x="491699" y="4684043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Config</a:t>
              </a:r>
            </a:p>
          </p:txBody>
        </p:sp>
        <p:sp>
          <p:nvSpPr>
            <p:cNvPr id="48" name="Shape 274"/>
            <p:cNvSpPr/>
            <p:nvPr/>
          </p:nvSpPr>
          <p:spPr>
            <a:xfrm>
              <a:off x="1683778" y="4295309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UI Extension</a:t>
              </a:r>
            </a:p>
          </p:txBody>
        </p:sp>
        <p:sp>
          <p:nvSpPr>
            <p:cNvPr id="49" name="Shape 275"/>
            <p:cNvSpPr/>
            <p:nvPr/>
          </p:nvSpPr>
          <p:spPr>
            <a:xfrm>
              <a:off x="491688" y="2047137"/>
              <a:ext cx="3133879" cy="282062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Apps</a:t>
              </a:r>
            </a:p>
          </p:txBody>
        </p:sp>
        <p:sp>
          <p:nvSpPr>
            <p:cNvPr id="50" name="Shape 276"/>
            <p:cNvSpPr/>
            <p:nvPr/>
          </p:nvSpPr>
          <p:spPr>
            <a:xfrm>
              <a:off x="2875994" y="5465323"/>
              <a:ext cx="1078022" cy="282062"/>
            </a:xfrm>
            <a:prstGeom prst="rect">
              <a:avLst/>
            </a:prstGeom>
            <a:solidFill>
              <a:srgbClr val="6666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Graph</a:t>
              </a:r>
            </a:p>
          </p:txBody>
        </p:sp>
        <p:sp>
          <p:nvSpPr>
            <p:cNvPr id="51" name="Shape 277"/>
            <p:cNvSpPr/>
            <p:nvPr/>
          </p:nvSpPr>
          <p:spPr>
            <a:xfrm>
              <a:off x="5392583" y="4291342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Discovery</a:t>
              </a:r>
            </a:p>
          </p:txBody>
        </p:sp>
        <p:sp>
          <p:nvSpPr>
            <p:cNvPr id="52" name="Shape 278"/>
            <p:cNvSpPr/>
            <p:nvPr/>
          </p:nvSpPr>
          <p:spPr>
            <a:xfrm>
              <a:off x="7776800" y="4288612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Tenant</a:t>
              </a:r>
            </a:p>
          </p:txBody>
        </p:sp>
        <p:sp>
          <p:nvSpPr>
            <p:cNvPr id="53" name="Shape 279"/>
            <p:cNvSpPr/>
            <p:nvPr/>
          </p:nvSpPr>
          <p:spPr>
            <a:xfrm>
              <a:off x="8968903" y="4292279"/>
              <a:ext cx="1078022" cy="282062"/>
            </a:xfrm>
            <a:prstGeom prst="rect">
              <a:avLst/>
            </a:prstGeom>
            <a:solidFill>
              <a:srgbClr val="A61C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. .</a:t>
              </a:r>
            </a:p>
          </p:txBody>
        </p:sp>
        <p:sp>
          <p:nvSpPr>
            <p:cNvPr id="54" name="Shape 275"/>
            <p:cNvSpPr/>
            <p:nvPr/>
          </p:nvSpPr>
          <p:spPr>
            <a:xfrm>
              <a:off x="3717858" y="2038579"/>
              <a:ext cx="3133879" cy="282062"/>
            </a:xfrm>
            <a:prstGeom prst="rect">
              <a:avLst/>
            </a:prstGeom>
            <a:solidFill>
              <a:srgbClr val="9FC5E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1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</a:t>
              </a:r>
              <a:r>
                <a:rPr lang="en-US" sz="10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controllers</a:t>
              </a:r>
              <a:endParaRPr lang="en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hape 260"/>
            <p:cNvCxnSpPr/>
            <p:nvPr/>
          </p:nvCxnSpPr>
          <p:spPr>
            <a:xfrm flipH="1">
              <a:off x="-1112959" y="3398785"/>
              <a:ext cx="11128366" cy="0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grpSp>
          <p:nvGrpSpPr>
            <p:cNvPr id="56" name="Group 55"/>
            <p:cNvGrpSpPr/>
            <p:nvPr/>
          </p:nvGrpSpPr>
          <p:grpSpPr>
            <a:xfrm>
              <a:off x="455113" y="3572702"/>
              <a:ext cx="1228665" cy="437707"/>
              <a:chOff x="1210676" y="3769283"/>
              <a:chExt cx="1228665" cy="437707"/>
            </a:xfrm>
          </p:grpSpPr>
          <p:sp>
            <p:nvSpPr>
              <p:cNvPr id="57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100" dirty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Device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772510" y="3559190"/>
              <a:ext cx="1228665" cy="437707"/>
              <a:chOff x="1210676" y="3769283"/>
              <a:chExt cx="1228665" cy="437707"/>
            </a:xfrm>
          </p:grpSpPr>
          <p:sp>
            <p:nvSpPr>
              <p:cNvPr id="61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137030" y="3546939"/>
              <a:ext cx="1228665" cy="437707"/>
              <a:chOff x="1210676" y="3769283"/>
              <a:chExt cx="1228665" cy="437707"/>
            </a:xfrm>
          </p:grpSpPr>
          <p:sp>
            <p:nvSpPr>
              <p:cNvPr id="65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504225" y="3555029"/>
              <a:ext cx="1228665" cy="437707"/>
              <a:chOff x="1210676" y="3769283"/>
              <a:chExt cx="1228665" cy="437707"/>
            </a:xfrm>
          </p:grpSpPr>
          <p:sp>
            <p:nvSpPr>
              <p:cNvPr id="69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Host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938867" y="3551913"/>
              <a:ext cx="1228665" cy="437707"/>
              <a:chOff x="1210676" y="3769283"/>
              <a:chExt cx="1228665" cy="437707"/>
            </a:xfrm>
          </p:grpSpPr>
          <p:sp>
            <p:nvSpPr>
              <p:cNvPr id="73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Flow/ Rule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332834" y="3539872"/>
              <a:ext cx="1228665" cy="437707"/>
              <a:chOff x="1210676" y="3769283"/>
              <a:chExt cx="1228665" cy="437707"/>
            </a:xfrm>
          </p:grpSpPr>
          <p:sp>
            <p:nvSpPr>
              <p:cNvPr id="77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-US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Packet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8747758" y="3545491"/>
              <a:ext cx="1228665" cy="437707"/>
              <a:chOff x="1210676" y="3769283"/>
              <a:chExt cx="1228665" cy="437707"/>
            </a:xfrm>
          </p:grpSpPr>
          <p:sp>
            <p:nvSpPr>
              <p:cNvPr id="81" name="Shape 230"/>
              <p:cNvSpPr/>
              <p:nvPr/>
            </p:nvSpPr>
            <p:spPr>
              <a:xfrm>
                <a:off x="1361319" y="3924928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Shape 230"/>
              <p:cNvSpPr/>
              <p:nvPr/>
            </p:nvSpPr>
            <p:spPr>
              <a:xfrm>
                <a:off x="1272587" y="3856861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endParaRPr lang="en" sz="1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Shape 230"/>
              <p:cNvSpPr/>
              <p:nvPr/>
            </p:nvSpPr>
            <p:spPr>
              <a:xfrm>
                <a:off x="1210676" y="3769283"/>
                <a:ext cx="1078022" cy="282062"/>
              </a:xfrm>
              <a:prstGeom prst="rect">
                <a:avLst/>
              </a:prstGeom>
              <a:solidFill>
                <a:srgbClr val="FFFF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mr-IN" sz="1100" dirty="0" smtClean="0">
                    <a:solidFill>
                      <a:srgbClr val="1B44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en" sz="1100" dirty="0">
                  <a:solidFill>
                    <a:srgbClr val="1B44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4" name="TextBox 128"/>
            <p:cNvSpPr txBox="1"/>
            <p:nvPr/>
          </p:nvSpPr>
          <p:spPr>
            <a:xfrm>
              <a:off x="-1112959" y="5888426"/>
              <a:ext cx="146888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South Bound </a:t>
              </a:r>
              <a:b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Interface module</a:t>
              </a:r>
              <a:endParaRPr lang="ko-KR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128"/>
            <p:cNvSpPr txBox="1"/>
            <p:nvPr/>
          </p:nvSpPr>
          <p:spPr>
            <a:xfrm>
              <a:off x="-1112959" y="4795485"/>
              <a:ext cx="137784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ONOS core </a:t>
              </a:r>
            </a:p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Service module</a:t>
              </a:r>
              <a:endParaRPr lang="ko-KR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128"/>
            <p:cNvSpPr txBox="1"/>
            <p:nvPr/>
          </p:nvSpPr>
          <p:spPr>
            <a:xfrm>
              <a:off x="-1053655" y="3520712"/>
              <a:ext cx="137784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VN core </a:t>
              </a:r>
            </a:p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Service module</a:t>
              </a:r>
              <a:endParaRPr lang="ko-KR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128"/>
            <p:cNvSpPr txBox="1"/>
            <p:nvPr/>
          </p:nvSpPr>
          <p:spPr>
            <a:xfrm>
              <a:off x="-1066842" y="2997312"/>
              <a:ext cx="155002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smtClean="0">
                  <a:latin typeface="Arial" panose="020B0604020202020204" pitchFamily="34" charset="0"/>
                  <a:cs typeface="Arial" panose="020B0604020202020204" pitchFamily="34" charset="0"/>
                </a:rPr>
                <a:t>On-Platform Apps</a:t>
              </a:r>
              <a:endParaRPr lang="en-US" altLang="ko-KR" sz="105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Shape 262"/>
            <p:cNvCxnSpPr/>
            <p:nvPr/>
          </p:nvCxnSpPr>
          <p:spPr>
            <a:xfrm flipH="1">
              <a:off x="-1053655" y="2366139"/>
              <a:ext cx="11066416" cy="75282"/>
            </a:xfrm>
            <a:prstGeom prst="straightConnector1">
              <a:avLst/>
            </a:prstGeom>
            <a:noFill/>
            <a:ln w="19050" cap="flat" cmpd="sng">
              <a:solidFill>
                <a:srgbClr val="999999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89" name="TextBox 128"/>
            <p:cNvSpPr txBox="1"/>
            <p:nvPr/>
          </p:nvSpPr>
          <p:spPr>
            <a:xfrm>
              <a:off x="-1033982" y="2528631"/>
              <a:ext cx="13382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  interfaces</a:t>
              </a:r>
            </a:p>
          </p:txBody>
        </p:sp>
        <p:sp>
          <p:nvSpPr>
            <p:cNvPr id="90" name="TextBox 128"/>
            <p:cNvSpPr txBox="1"/>
            <p:nvPr/>
          </p:nvSpPr>
          <p:spPr>
            <a:xfrm>
              <a:off x="-1033982" y="2089562"/>
              <a:ext cx="12650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External Apps</a:t>
              </a:r>
            </a:p>
          </p:txBody>
        </p:sp>
      </p:grpSp>
      <p:sp>
        <p:nvSpPr>
          <p:cNvPr id="92" name="Rounded Rectangle 91"/>
          <p:cNvSpPr/>
          <p:nvPr/>
        </p:nvSpPr>
        <p:spPr>
          <a:xfrm>
            <a:off x="0" y="2987639"/>
            <a:ext cx="9053466" cy="1160901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"/>
    </mc:Choice>
    <mc:Fallback xmlns="">
      <p:transition spd="slow" advTm="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Scheme-based Flexible Virtual Providers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63" y="646964"/>
            <a:ext cx="8229600" cy="532465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Virtual Providers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(Translators)</a:t>
            </a:r>
            <a:endParaRPr lang="en-US" sz="2000" dirty="0" smtClean="0"/>
          </a:p>
          <a:p>
            <a:pPr lvl="1"/>
            <a:r>
              <a:rPr lang="en-US" sz="1800" dirty="0" smtClean="0"/>
              <a:t>Implement logics to translate virtual objects</a:t>
            </a:r>
          </a:p>
          <a:p>
            <a:r>
              <a:rPr lang="en-US" sz="2000" dirty="0" smtClean="0"/>
              <a:t>Virtual Provider Services</a:t>
            </a:r>
          </a:p>
          <a:p>
            <a:pPr lvl="1"/>
            <a:r>
              <a:rPr lang="en-US" sz="1800" dirty="0" smtClean="0"/>
              <a:t>A callback service to get notified requests/changes</a:t>
            </a:r>
          </a:p>
          <a:p>
            <a:r>
              <a:rPr lang="en-US" sz="2000" dirty="0" smtClean="0"/>
              <a:t>Virtual Provider Registry Service</a:t>
            </a:r>
          </a:p>
          <a:p>
            <a:pPr lvl="1"/>
            <a:r>
              <a:rPr lang="en-US" sz="1800" dirty="0" smtClean="0"/>
              <a:t>A match making service to connect </a:t>
            </a:r>
            <a:br>
              <a:rPr lang="en-US" sz="1800" dirty="0" smtClean="0"/>
            </a:br>
            <a:r>
              <a:rPr lang="en-US" sz="1800" dirty="0" smtClean="0"/>
              <a:t>Virtual Providers and Provider Services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33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069085" y="2694698"/>
            <a:ext cx="7891219" cy="3581378"/>
            <a:chOff x="875899" y="572585"/>
            <a:chExt cx="8323298" cy="3891931"/>
          </a:xfrm>
        </p:grpSpPr>
        <p:sp>
          <p:nvSpPr>
            <p:cNvPr id="29" name="Rectangle 28"/>
            <p:cNvSpPr/>
            <p:nvPr/>
          </p:nvSpPr>
          <p:spPr>
            <a:xfrm>
              <a:off x="2311106" y="1740238"/>
              <a:ext cx="2271000" cy="435538"/>
            </a:xfrm>
            <a:prstGeom prst="rect">
              <a:avLst/>
            </a:prstGeom>
            <a:solidFill>
              <a:srgbClr val="FF9900"/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&lt;Interface&gt;</a:t>
              </a:r>
            </a:p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Virtual </a:t>
              </a:r>
              <a:r>
                <a:rPr lang="en-US" sz="1050" kern="0" dirty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Provider Registry Service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91903" y="3039180"/>
              <a:ext cx="1435207" cy="435538"/>
            </a:xfrm>
            <a:prstGeom prst="rect">
              <a:avLst/>
            </a:prstGeom>
            <a:solidFill>
              <a:srgbClr val="FF9900"/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&lt;Interface&gt;</a:t>
              </a:r>
            </a:p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Virtual Provider</a:t>
              </a:r>
              <a:endParaRPr lang="en-US" sz="1050" kern="0" dirty="0">
                <a:solidFill>
                  <a:srgbClr val="000000"/>
                </a:solidFill>
                <a:latin typeface="Arial" charset="0"/>
                <a:ea typeface="Arial" charset="0"/>
                <a:cs typeface="Arial"/>
                <a:sym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60316" y="2994107"/>
              <a:ext cx="1715943" cy="435538"/>
            </a:xfrm>
            <a:prstGeom prst="rect">
              <a:avLst/>
            </a:prstGeom>
            <a:solidFill>
              <a:srgbClr val="FF9900"/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&lt;Interface&gt;</a:t>
              </a:r>
            </a:p>
            <a:p>
              <a:pPr algn="ctr" defTabSz="914400">
                <a:lnSpc>
                  <a:spcPct val="115000"/>
                </a:lnSpc>
              </a:pPr>
              <a:r>
                <a:rPr lang="en-US" sz="1050" kern="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/>
                  <a:sym typeface="Arial"/>
                </a:rPr>
                <a:t>Virtual Provider Service</a:t>
              </a:r>
              <a:endParaRPr lang="en-US" sz="1050" kern="0" dirty="0">
                <a:solidFill>
                  <a:srgbClr val="000000"/>
                </a:solidFill>
                <a:latin typeface="Arial" charset="0"/>
                <a:ea typeface="Arial" charset="0"/>
                <a:cs typeface="Arial"/>
                <a:sym typeface="Arial"/>
              </a:endParaRPr>
            </a:p>
          </p:txBody>
        </p:sp>
        <p:cxnSp>
          <p:nvCxnSpPr>
            <p:cNvPr id="32" name="Straight Arrow Connector 31"/>
            <p:cNvCxnSpPr>
              <a:stCxn id="35" idx="0"/>
              <a:endCxn id="33" idx="2"/>
            </p:cNvCxnSpPr>
            <p:nvPr/>
          </p:nvCxnSpPr>
          <p:spPr>
            <a:xfrm flipV="1">
              <a:off x="2509507" y="2175776"/>
              <a:ext cx="937099" cy="863404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3" name="TextBox 32"/>
            <p:cNvSpPr txBox="1"/>
            <p:nvPr/>
          </p:nvSpPr>
          <p:spPr>
            <a:xfrm>
              <a:off x="2894072" y="2611313"/>
              <a:ext cx="6543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05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register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Straight Arrow Connector 33"/>
            <p:cNvCxnSpPr>
              <a:stCxn id="36" idx="0"/>
              <a:endCxn id="33" idx="2"/>
            </p:cNvCxnSpPr>
            <p:nvPr/>
          </p:nvCxnSpPr>
          <p:spPr>
            <a:xfrm flipH="1" flipV="1">
              <a:off x="3446606" y="2175776"/>
              <a:ext cx="3271682" cy="818331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5" name="TextBox 34"/>
            <p:cNvSpPr txBox="1"/>
            <p:nvPr/>
          </p:nvSpPr>
          <p:spPr>
            <a:xfrm>
              <a:off x="4582106" y="2627999"/>
              <a:ext cx="8755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050" kern="0" dirty="0" err="1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getProvider</a:t>
              </a:r>
              <a:endParaRPr lang="en-US" sz="105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75899" y="4028978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Default Packet Provider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16014" y="4028978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Default Flow Rule Provider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00516" y="402897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mr-IN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lang="en-US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" name="Straight Arrow Connector 23"/>
            <p:cNvCxnSpPr>
              <a:stCxn id="48" idx="0"/>
              <a:endCxn id="35" idx="2"/>
            </p:cNvCxnSpPr>
            <p:nvPr/>
          </p:nvCxnSpPr>
          <p:spPr>
            <a:xfrm rot="5400000" flipH="1" flipV="1">
              <a:off x="1774375" y="3293846"/>
              <a:ext cx="554260" cy="916004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headEnd w="lg" len="lg"/>
              <a:tailEnd type="triangle"/>
            </a:ln>
            <a:effectLst/>
          </p:spPr>
        </p:cxnSp>
        <p:cxnSp>
          <p:nvCxnSpPr>
            <p:cNvPr id="40" name="Straight Arrow Connector 23"/>
            <p:cNvCxnSpPr>
              <a:stCxn id="49" idx="0"/>
              <a:endCxn id="35" idx="2"/>
            </p:cNvCxnSpPr>
            <p:nvPr/>
          </p:nvCxnSpPr>
          <p:spPr>
            <a:xfrm rot="16200000" flipV="1">
              <a:off x="2694433" y="3289792"/>
              <a:ext cx="554260" cy="924111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headEnd w="lg" len="lg"/>
              <a:tailEnd type="triangle"/>
            </a:ln>
            <a:effectLst/>
          </p:spPr>
        </p:cxnSp>
        <p:sp>
          <p:nvSpPr>
            <p:cNvPr id="41" name="Rectangle 40"/>
            <p:cNvSpPr/>
            <p:nvPr/>
          </p:nvSpPr>
          <p:spPr>
            <a:xfrm>
              <a:off x="5075332" y="4019199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Packet Provider Service</a:t>
              </a: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/>
                <a:sym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926037" y="4019199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Virtual Flow Rule Provider Service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10539" y="400111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mr-IN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lang="en-US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" name="Straight Arrow Connector 23"/>
            <p:cNvCxnSpPr>
              <a:endCxn id="36" idx="2"/>
            </p:cNvCxnSpPr>
            <p:nvPr/>
          </p:nvCxnSpPr>
          <p:spPr>
            <a:xfrm rot="16200000" flipV="1">
              <a:off x="6886188" y="3261745"/>
              <a:ext cx="589554" cy="925353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headEnd w="lg" len="lg"/>
              <a:tailEnd type="triangle"/>
            </a:ln>
            <a:effectLst/>
          </p:spPr>
        </p:cxnSp>
        <p:cxnSp>
          <p:nvCxnSpPr>
            <p:cNvPr id="45" name="Straight Arrow Connector 23"/>
            <p:cNvCxnSpPr>
              <a:endCxn id="36" idx="2"/>
            </p:cNvCxnSpPr>
            <p:nvPr/>
          </p:nvCxnSpPr>
          <p:spPr>
            <a:xfrm rot="5400000" flipH="1" flipV="1">
              <a:off x="5960835" y="3261746"/>
              <a:ext cx="589554" cy="925352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headEnd w="lg" len="lg"/>
              <a:tailEnd type="triangle"/>
            </a:ln>
            <a:effectLst/>
          </p:spPr>
        </p:cxnSp>
        <p:sp>
          <p:nvSpPr>
            <p:cNvPr id="46" name="Rectangle 45"/>
            <p:cNvSpPr/>
            <p:nvPr/>
          </p:nvSpPr>
          <p:spPr>
            <a:xfrm>
              <a:off x="4987013" y="3962772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Packet Provider Service</a:t>
              </a: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/>
                <a:sym typeface="Arial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80119" y="3906345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Virtual Packet Provider Service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58655" y="3980275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Virtual </a:t>
              </a: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Flow Rule Provider </a:t>
              </a: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Service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770336" y="3924288"/>
              <a:ext cx="1435207" cy="435538"/>
            </a:xfrm>
            <a:prstGeom prst="rect">
              <a:avLst/>
            </a:prstGeom>
            <a:solidFill>
              <a:srgbClr val="3A81BA">
                <a:lumMod val="60000"/>
                <a:lumOff val="40000"/>
              </a:srgbClr>
            </a:solidFill>
            <a:ln w="19050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Virtual </a:t>
              </a: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Flow Rule Provider </a:t>
              </a: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/>
                  <a:sym typeface="Arial"/>
                </a:rPr>
                <a:t>Service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2545" y="572585"/>
              <a:ext cx="3756652" cy="1941199"/>
            </a:xfrm>
            <a:prstGeom prst="rect">
              <a:avLst/>
            </a:prstGeom>
          </p:spPr>
        </p:pic>
        <p:cxnSp>
          <p:nvCxnSpPr>
            <p:cNvPr id="51" name="Straight Connector 50"/>
            <p:cNvCxnSpPr>
              <a:stCxn id="29" idx="0"/>
            </p:cNvCxnSpPr>
            <p:nvPr/>
          </p:nvCxnSpPr>
          <p:spPr>
            <a:xfrm flipV="1">
              <a:off x="3446607" y="1479620"/>
              <a:ext cx="1992726" cy="260618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20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"/>
    </mc:Choice>
    <mc:Fallback xmlns="">
      <p:transition spd="slow" advTm="65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Stores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Mastership service</a:t>
            </a:r>
          </a:p>
          <a:p>
            <a:pPr lvl="1"/>
            <a:r>
              <a:rPr lang="en-US" sz="1800" dirty="0" smtClean="0"/>
              <a:t>Responsible </a:t>
            </a:r>
            <a:r>
              <a:rPr lang="en-US" sz="1800" dirty="0"/>
              <a:t>for determining </a:t>
            </a:r>
            <a:r>
              <a:rPr lang="en-US" sz="1800" dirty="0" smtClean="0"/>
              <a:t>mastership </a:t>
            </a:r>
            <a:r>
              <a:rPr lang="en-US" sz="1800" dirty="0"/>
              <a:t>of </a:t>
            </a:r>
            <a:r>
              <a:rPr lang="en-US" sz="1800" dirty="0" smtClean="0"/>
              <a:t>a element</a:t>
            </a:r>
          </a:p>
          <a:p>
            <a:r>
              <a:rPr lang="en-US" sz="2000" dirty="0" smtClean="0"/>
              <a:t>Distributed Stores for VNs</a:t>
            </a:r>
          </a:p>
          <a:p>
            <a:pPr lvl="1"/>
            <a:r>
              <a:rPr lang="en-US" sz="1800" dirty="0" smtClean="0"/>
              <a:t>Structural Information (-&gt; Consistent Map)</a:t>
            </a:r>
          </a:p>
          <a:p>
            <a:pPr lvl="2"/>
            <a:r>
              <a:rPr lang="en-US" sz="1600" dirty="0" smtClean="0"/>
              <a:t>Topology, Address mapping</a:t>
            </a:r>
          </a:p>
          <a:p>
            <a:pPr lvl="1"/>
            <a:r>
              <a:rPr lang="en-US" sz="1800" dirty="0" smtClean="0"/>
              <a:t>Operational Information (-&gt; Cluster Communication)</a:t>
            </a:r>
          </a:p>
          <a:p>
            <a:pPr lvl="2"/>
            <a:r>
              <a:rPr lang="en-US" sz="1600" dirty="0" smtClean="0"/>
              <a:t>Packet, Flow rule, Flow objectives, Meter, Group, </a:t>
            </a:r>
            <a:r>
              <a:rPr lang="mr-IN" sz="1600" dirty="0" smtClean="0"/>
              <a:t>…</a:t>
            </a:r>
            <a:endParaRPr lang="en-US" sz="1600" dirty="0" smtClean="0"/>
          </a:p>
          <a:p>
            <a:pPr lvl="1"/>
            <a:r>
              <a:rPr lang="en-US" sz="1800" dirty="0" err="1"/>
              <a:t>Kyro</a:t>
            </a:r>
            <a:r>
              <a:rPr lang="en-US" sz="1800" dirty="0"/>
              <a:t> </a:t>
            </a:r>
            <a:r>
              <a:rPr lang="en-US" sz="1800" dirty="0" err="1"/>
              <a:t>serializer</a:t>
            </a:r>
            <a:r>
              <a:rPr lang="en-US" sz="1800" dirty="0"/>
              <a:t>, </a:t>
            </a:r>
            <a:r>
              <a:rPr lang="en-US" sz="1800" dirty="0" err="1"/>
              <a:t>CopyCat</a:t>
            </a:r>
            <a:r>
              <a:rPr lang="en-US" sz="1800" dirty="0"/>
              <a:t> (RAFT consensus), </a:t>
            </a:r>
            <a:r>
              <a:rPr lang="en-US" sz="1800" dirty="0" err="1"/>
              <a:t>Netty</a:t>
            </a:r>
            <a:r>
              <a:rPr lang="en-US" sz="1800" dirty="0"/>
              <a:t> </a:t>
            </a:r>
          </a:p>
          <a:p>
            <a:pPr lvl="2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328"/>
            <a:ext cx="6694921" cy="1284283"/>
          </a:xfrm>
          <a:prstGeom prst="rect">
            <a:avLst/>
          </a:prstGeom>
          <a:ln>
            <a:solidFill>
              <a:schemeClr val="accent6">
                <a:shade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0" y="5287964"/>
            <a:ext cx="7556500" cy="838200"/>
          </a:xfrm>
          <a:prstGeom prst="rect">
            <a:avLst/>
          </a:prstGeom>
          <a:ln>
            <a:solidFill>
              <a:schemeClr val="accent6">
                <a:shade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44815" y="4806669"/>
            <a:ext cx="480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part of Virtual Network Store (</a:t>
            </a:r>
            <a:r>
              <a:rPr lang="en-US" b="1" dirty="0" err="1" smtClean="0"/>
              <a:t>ConsistentMap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86778" y="6053461"/>
            <a:ext cx="570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part of Virtual Flow Rule Store (</a:t>
            </a:r>
            <a:r>
              <a:rPr lang="en-US" b="1" smtClean="0"/>
              <a:t>Cluster Communication)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51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"/>
    </mc:Choice>
    <mc:Fallback xmlns="">
      <p:transition spd="slow" advTm="58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Development Environment</a:t>
            </a:r>
          </a:p>
          <a:p>
            <a:pPr lvl="1"/>
            <a:r>
              <a:rPr lang="en-US" dirty="0" smtClean="0"/>
              <a:t>Can be implemented using JAVA</a:t>
            </a:r>
          </a:p>
          <a:p>
            <a:pPr lvl="1"/>
            <a:r>
              <a:rPr lang="en-US" dirty="0" smtClean="0"/>
              <a:t>Consume </a:t>
            </a:r>
            <a:r>
              <a:rPr lang="en-US" dirty="0" err="1" smtClean="0"/>
              <a:t>ONVisor</a:t>
            </a:r>
            <a:r>
              <a:rPr lang="en-US" dirty="0" smtClean="0"/>
              <a:t> Core Services by referencing</a:t>
            </a:r>
          </a:p>
          <a:p>
            <a:pPr lvl="1"/>
            <a:r>
              <a:rPr lang="en-US" dirty="0" smtClean="0"/>
              <a:t>Running as a </a:t>
            </a:r>
            <a:r>
              <a:rPr lang="en-US" dirty="0" err="1" smtClean="0"/>
              <a:t>OSGi</a:t>
            </a:r>
            <a:r>
              <a:rPr lang="en-US" dirty="0" smtClean="0"/>
              <a:t> bundle</a:t>
            </a:r>
          </a:p>
          <a:p>
            <a:pPr lvl="2"/>
            <a:r>
              <a:rPr lang="en-US" dirty="0" smtClean="0"/>
              <a:t>Support dynamic activation/deactivation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57200" y="3194711"/>
            <a:ext cx="9603645" cy="3155380"/>
            <a:chOff x="2254209" y="3754495"/>
            <a:chExt cx="8587290" cy="2340592"/>
          </a:xfrm>
        </p:grpSpPr>
        <p:sp>
          <p:nvSpPr>
            <p:cNvPr id="7" name="Rectangle 6"/>
            <p:cNvSpPr/>
            <p:nvPr/>
          </p:nvSpPr>
          <p:spPr>
            <a:xfrm>
              <a:off x="2254209" y="4800967"/>
              <a:ext cx="8587290" cy="981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BBB529"/>
                  </a:solidFill>
                </a:rPr>
                <a:t>@Reference</a:t>
              </a:r>
              <a:r>
                <a:rPr lang="en-US" sz="2000" dirty="0"/>
                <a:t>(</a:t>
              </a:r>
              <a:r>
                <a:rPr lang="en-US" sz="2000" dirty="0">
                  <a:solidFill>
                    <a:srgbClr val="D0D0FF"/>
                  </a:solidFill>
                </a:rPr>
                <a:t>cardinality</a:t>
              </a:r>
              <a:r>
                <a:rPr lang="en-US" sz="2000" dirty="0"/>
                <a:t> = </a:t>
              </a:r>
              <a:r>
                <a:rPr lang="en-US" sz="2000" dirty="0" err="1"/>
                <a:t>ReferenceCardinality.</a:t>
              </a:r>
              <a:r>
                <a:rPr lang="en-US" sz="2000" i="1" dirty="0" err="1">
                  <a:solidFill>
                    <a:srgbClr val="9876AA"/>
                  </a:solidFill>
                </a:rPr>
                <a:t>MANDATORY_UNARY</a:t>
              </a:r>
              <a:r>
                <a:rPr lang="en-US" sz="2000" dirty="0"/>
                <a:t>)</a:t>
              </a:r>
            </a:p>
            <a:p>
              <a:r>
                <a:rPr lang="en-US" sz="2000" dirty="0">
                  <a:solidFill>
                    <a:srgbClr val="CC7832"/>
                  </a:solidFill>
                </a:rPr>
                <a:t>protected</a:t>
              </a:r>
              <a:r>
                <a:rPr lang="en-US" sz="2000" dirty="0"/>
                <a:t> </a:t>
              </a:r>
              <a:r>
                <a:rPr lang="en-US" sz="2000" dirty="0" err="1" smtClean="0"/>
                <a:t>VirtualNetworkService</a:t>
              </a:r>
              <a:r>
                <a:rPr lang="en-US" sz="2000" dirty="0" smtClean="0"/>
                <a:t> </a:t>
              </a:r>
              <a:r>
                <a:rPr lang="en-US" sz="2000" dirty="0" err="1">
                  <a:solidFill>
                    <a:srgbClr val="9876AA"/>
                  </a:solidFill>
                </a:rPr>
                <a:t>vnetService</a:t>
              </a:r>
              <a:r>
                <a:rPr lang="en-US" sz="2000" dirty="0" smtClean="0"/>
                <a:t>;</a:t>
              </a:r>
            </a:p>
            <a:p>
              <a:r>
                <a:rPr lang="en-US" sz="2000" dirty="0" smtClean="0"/>
                <a:t>...</a:t>
              </a:r>
            </a:p>
            <a:p>
              <a:r>
                <a:rPr lang="en-US" sz="2000" dirty="0" err="1" smtClean="0"/>
                <a:t>DeviceService</a:t>
              </a:r>
              <a:r>
                <a:rPr lang="en-US" sz="2000" dirty="0" smtClean="0"/>
                <a:t> </a:t>
              </a:r>
              <a:r>
                <a:rPr lang="en-US" sz="2000" dirty="0" err="1">
                  <a:solidFill>
                    <a:srgbClr val="9876AA"/>
                  </a:solidFill>
                </a:rPr>
                <a:t>deviceService</a:t>
              </a:r>
              <a:r>
                <a:rPr lang="en-US" sz="2000" dirty="0"/>
                <a:t> = </a:t>
              </a:r>
              <a:r>
                <a:rPr lang="en-US" sz="2000" dirty="0" err="1">
                  <a:solidFill>
                    <a:srgbClr val="9876AA"/>
                  </a:solidFill>
                </a:rPr>
                <a:t>vnetService</a:t>
              </a:r>
              <a:r>
                <a:rPr lang="en-US" sz="2000" dirty="0" err="1"/>
                <a:t>.get</a:t>
              </a:r>
              <a:r>
                <a:rPr lang="en-US" sz="2000" dirty="0"/>
                <a:t>(</a:t>
              </a:r>
              <a:r>
                <a:rPr lang="en-US" sz="2000" dirty="0" err="1"/>
                <a:t>networkId</a:t>
              </a:r>
              <a:r>
                <a:rPr lang="en-US" sz="2000" dirty="0"/>
                <a:t>, </a:t>
              </a:r>
              <a:r>
                <a:rPr lang="en-US" sz="2000" dirty="0" err="1"/>
                <a:t>DeviceService.class</a:t>
              </a:r>
              <a:r>
                <a:rPr lang="en-US" sz="2000" dirty="0"/>
                <a:t>);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254209" y="3754495"/>
              <a:ext cx="7683581" cy="829612"/>
              <a:chOff x="2254209" y="4112990"/>
              <a:chExt cx="7683581" cy="82961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254209" y="4112990"/>
                <a:ext cx="7683581" cy="525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BBB529"/>
                    </a:solidFill>
                  </a:rPr>
                  <a:t>@Reference</a:t>
                </a:r>
                <a:r>
                  <a:rPr lang="en-US" sz="2000" dirty="0"/>
                  <a:t>(</a:t>
                </a:r>
                <a:r>
                  <a:rPr lang="en-US" sz="2000" dirty="0">
                    <a:solidFill>
                      <a:srgbClr val="D0D0FF"/>
                    </a:solidFill>
                  </a:rPr>
                  <a:t>cardinality</a:t>
                </a:r>
                <a:r>
                  <a:rPr lang="en-US" sz="2000" dirty="0"/>
                  <a:t> = </a:t>
                </a:r>
                <a:r>
                  <a:rPr lang="en-US" sz="2000" dirty="0" err="1" smtClean="0"/>
                  <a:t>ReferenceCardinality.</a:t>
                </a:r>
                <a:r>
                  <a:rPr lang="en-US" sz="2000" i="1" dirty="0" err="1">
                    <a:solidFill>
                      <a:srgbClr val="9876AA"/>
                    </a:solidFill>
                  </a:rPr>
                  <a:t>MANDATORY_UNARY</a:t>
                </a:r>
                <a:r>
                  <a:rPr lang="en-US" sz="2000" dirty="0" smtClean="0"/>
                  <a:t>)</a:t>
                </a:r>
              </a:p>
              <a:p>
                <a:r>
                  <a:rPr lang="en-US" sz="2000" dirty="0">
                    <a:solidFill>
                      <a:srgbClr val="CC7832"/>
                    </a:solidFill>
                  </a:rPr>
                  <a:t>protected</a:t>
                </a:r>
                <a:r>
                  <a:rPr lang="en-US" sz="2000" dirty="0" smtClean="0"/>
                  <a:t> </a:t>
                </a:r>
                <a:r>
                  <a:rPr lang="en-US" sz="2000" dirty="0" err="1"/>
                  <a:t>DeviceService</a:t>
                </a:r>
                <a:r>
                  <a:rPr lang="en-US" sz="2000" dirty="0"/>
                  <a:t> </a:t>
                </a:r>
                <a:r>
                  <a:rPr lang="en-US" sz="2000" dirty="0" err="1">
                    <a:solidFill>
                      <a:srgbClr val="9876AA"/>
                    </a:solidFill>
                  </a:rPr>
                  <a:t>deviceService</a:t>
                </a:r>
                <a:r>
                  <a:rPr lang="en-US" sz="2000" dirty="0" smtClean="0"/>
                  <a:t>;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507295" y="4645809"/>
                <a:ext cx="3099262" cy="296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/>
                  <a:t>Referencing ONOS core service</a:t>
                </a:r>
                <a:endParaRPr lang="en-US" sz="20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07295" y="5798294"/>
              <a:ext cx="2816891" cy="296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/>
                <a:t>Referencing VN core service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1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"/>
    </mc:Choice>
    <mc:Fallback xmlns="">
      <p:transition spd="slow" advTm="58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sz="4800" dirty="0" smtClean="0"/>
              <a:t>Evaluation</a:t>
            </a:r>
            <a:endParaRPr lang="en-US" sz="4800" dirty="0"/>
          </a:p>
          <a:p>
            <a:pPr marL="0" indent="0">
              <a:buNone/>
            </a:pPr>
            <a:endParaRPr lang="en-US" altLang="ko-KR" sz="4800" dirty="0" smtClean="0"/>
          </a:p>
          <a:p>
            <a:pPr lvl="8"/>
            <a:r>
              <a:rPr lang="en-US" sz="2100" dirty="0" smtClean="0"/>
              <a:t>Demo</a:t>
            </a:r>
          </a:p>
          <a:p>
            <a:pPr lvl="8"/>
            <a:r>
              <a:rPr lang="en-US" sz="2100" dirty="0" smtClean="0"/>
              <a:t>Stress tests using </a:t>
            </a:r>
            <a:r>
              <a:rPr lang="en-US" sz="2100" dirty="0" err="1" smtClean="0"/>
              <a:t>Cbench</a:t>
            </a:r>
            <a:endParaRPr lang="en-US" sz="2100" dirty="0" smtClean="0"/>
          </a:p>
          <a:p>
            <a:pPr lvl="8"/>
            <a:r>
              <a:rPr lang="en-US" sz="2100" dirty="0" err="1" smtClean="0"/>
              <a:t>Mininet</a:t>
            </a:r>
            <a:r>
              <a:rPr lang="en-US" sz="2100" dirty="0" smtClean="0"/>
              <a:t> based Tests</a:t>
            </a:r>
          </a:p>
          <a:p>
            <a:pPr lvl="8"/>
            <a:r>
              <a:rPr lang="en-US" sz="2100" dirty="0" smtClean="0"/>
              <a:t>Distributed operation tests 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33">
        <p:dissolve/>
      </p:transition>
    </mc:Choice>
    <mc:Fallback xmlns="">
      <p:transition spd="slow" advTm="163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</a:p>
          <a:p>
            <a:pPr lvl="1"/>
            <a:r>
              <a:rPr lang="en-US" altLang="ko-KR" sz="2000" dirty="0" smtClean="0"/>
              <a:t>Reactive </a:t>
            </a:r>
            <a:r>
              <a:rPr lang="en-US" altLang="ko-KR" sz="2000" dirty="0"/>
              <a:t>forwarding </a:t>
            </a:r>
            <a:r>
              <a:rPr lang="en-US" altLang="ko-KR" sz="2000" dirty="0" smtClean="0"/>
              <a:t>app for VNs</a:t>
            </a:r>
          </a:p>
          <a:p>
            <a:pPr lvl="1"/>
            <a:r>
              <a:rPr lang="en-US" altLang="ko-KR" sz="2000" dirty="0" smtClean="0"/>
              <a:t>A tenant specific application</a:t>
            </a:r>
            <a:endParaRPr lang="en-US" altLang="ko-KR" sz="2000" dirty="0"/>
          </a:p>
          <a:p>
            <a:pPr lvl="1"/>
            <a:r>
              <a:rPr lang="en-US" altLang="ko-KR" sz="2000" dirty="0"/>
              <a:t>A minor copy of ONOS reactive forwarding app (</a:t>
            </a:r>
            <a:r>
              <a:rPr lang="en-US" altLang="ko-KR" sz="2000" dirty="0" err="1"/>
              <a:t>org.onosproject.fwd</a:t>
            </a:r>
            <a:r>
              <a:rPr lang="en-US" altLang="ko-KR" sz="2000" dirty="0" smtClean="0"/>
              <a:t>)</a:t>
            </a:r>
          </a:p>
          <a:p>
            <a:pPr lvl="1"/>
            <a:r>
              <a:rPr lang="en-US" sz="2000" dirty="0">
                <a:hlinkClick r:id="rId3"/>
              </a:rPr>
              <a:t>https://www.youtube.com/watch?v=D9yRPvnfyBo&amp;t=140s</a:t>
            </a:r>
            <a:endParaRPr lang="en-US" sz="2000" dirty="0"/>
          </a:p>
          <a:p>
            <a:pPr lvl="1"/>
            <a:endParaRPr lang="en-US" altLang="ko-KR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0034" b="14850"/>
          <a:stretch/>
        </p:blipFill>
        <p:spPr>
          <a:xfrm>
            <a:off x="299580" y="3140546"/>
            <a:ext cx="8544837" cy="3018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3425" y="6105376"/>
            <a:ext cx="43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cord fragment of </a:t>
            </a:r>
            <a:r>
              <a:rPr lang="en-US" smtClean="0"/>
              <a:t>Reactive Forwarding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"/>
    </mc:Choice>
    <mc:Fallback xmlns="">
      <p:transition spd="slow" advTm="1123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tests using </a:t>
            </a:r>
            <a:r>
              <a:rPr lang="en-US" dirty="0" err="1" smtClean="0"/>
              <a:t>Cbench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/>
              <a:t>Cbench</a:t>
            </a:r>
            <a:r>
              <a:rPr lang="en-US" sz="2000" dirty="0" smtClean="0"/>
              <a:t> tool</a:t>
            </a:r>
          </a:p>
          <a:p>
            <a:pPr lvl="1"/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/>
              <a:t>benchmark </a:t>
            </a:r>
            <a:r>
              <a:rPr lang="en-US" sz="1800" dirty="0" smtClean="0"/>
              <a:t>tool for </a:t>
            </a:r>
            <a:r>
              <a:rPr lang="en-US" sz="1800" dirty="0"/>
              <a:t>assessing </a:t>
            </a:r>
            <a:r>
              <a:rPr lang="en-US" sz="1800" dirty="0" err="1" smtClean="0"/>
              <a:t>Openflow</a:t>
            </a:r>
            <a:r>
              <a:rPr lang="en-US" sz="1800" dirty="0" smtClean="0"/>
              <a:t> </a:t>
            </a:r>
            <a:r>
              <a:rPr lang="en-US" sz="1800" dirty="0"/>
              <a:t>controllers </a:t>
            </a:r>
          </a:p>
          <a:p>
            <a:pPr lvl="1"/>
            <a:r>
              <a:rPr lang="en-US" sz="1800" dirty="0"/>
              <a:t>G</a:t>
            </a:r>
            <a:r>
              <a:rPr lang="en-US" sz="1800" dirty="0" smtClean="0"/>
              <a:t>enerating </a:t>
            </a:r>
            <a:r>
              <a:rPr lang="en-US" sz="1800" dirty="0"/>
              <a:t>a massive amount of </a:t>
            </a:r>
            <a:r>
              <a:rPr lang="en-US" sz="1800" dirty="0" smtClean="0"/>
              <a:t>PKT_IN events</a:t>
            </a:r>
          </a:p>
          <a:p>
            <a:r>
              <a:rPr lang="en-US" sz="2000" dirty="0" smtClean="0"/>
              <a:t>Scenario </a:t>
            </a:r>
          </a:p>
          <a:p>
            <a:pPr lvl="1"/>
            <a:r>
              <a:rPr lang="en-US" sz="1800" dirty="0" smtClean="0"/>
              <a:t>Physical clone network</a:t>
            </a:r>
          </a:p>
          <a:p>
            <a:pPr lvl="1"/>
            <a:r>
              <a:rPr lang="en-US" sz="1800" dirty="0" smtClean="0"/>
              <a:t>Increase the number of physical and virtual switches</a:t>
            </a:r>
          </a:p>
          <a:p>
            <a:r>
              <a:rPr lang="en-US" sz="2000" dirty="0" smtClean="0"/>
              <a:t>Result </a:t>
            </a:r>
          </a:p>
          <a:p>
            <a:pPr lvl="1"/>
            <a:r>
              <a:rPr lang="en-US" sz="1800" dirty="0" smtClean="0"/>
              <a:t>0.04ms additional delay, 48% regression on average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9" y="3593426"/>
            <a:ext cx="4370946" cy="2648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9272"/>
            <a:ext cx="4461098" cy="2662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9971" y="6130889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Response Latency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00314" y="6138089"/>
            <a:ext cx="227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Response Throughput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9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"/>
    </mc:Choice>
    <mc:Fallback xmlns="">
      <p:transition spd="slow" advTm="76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Mininet</a:t>
            </a:r>
            <a:r>
              <a:rPr lang="en-US" dirty="0" smtClean="0"/>
              <a:t> Based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Environment</a:t>
            </a:r>
          </a:p>
          <a:p>
            <a:pPr lvl="1"/>
            <a:r>
              <a:rPr lang="en-US" sz="1800" dirty="0"/>
              <a:t>A commodity laptop </a:t>
            </a:r>
          </a:p>
          <a:p>
            <a:pPr lvl="1"/>
            <a:r>
              <a:rPr lang="en-US" sz="1800" dirty="0"/>
              <a:t>2.7GHz quad-core Intel Core i7 (turbo boost up to 3.5GHz) </a:t>
            </a:r>
          </a:p>
          <a:p>
            <a:pPr lvl="1"/>
            <a:r>
              <a:rPr lang="en-US" sz="1800" dirty="0"/>
              <a:t>16GB 1600MHz memory </a:t>
            </a:r>
          </a:p>
          <a:p>
            <a:pPr lvl="1"/>
            <a:r>
              <a:rPr lang="en-US" sz="1800" dirty="0"/>
              <a:t>512GB PCI-e based flash </a:t>
            </a:r>
            <a:r>
              <a:rPr lang="en-US" sz="1800" dirty="0" smtClean="0"/>
              <a:t>storage</a:t>
            </a:r>
          </a:p>
          <a:p>
            <a:r>
              <a:rPr lang="en-US" sz="2400" dirty="0"/>
              <a:t>Virtual Machine</a:t>
            </a:r>
          </a:p>
          <a:p>
            <a:pPr lvl="1"/>
            <a:r>
              <a:rPr lang="en-US" sz="1800" dirty="0"/>
              <a:t>1 core CPU, 1GB ram, </a:t>
            </a:r>
            <a:r>
              <a:rPr lang="en-US" sz="1800" dirty="0" smtClean="0"/>
              <a:t>15 GB </a:t>
            </a:r>
            <a:r>
              <a:rPr lang="en-US" sz="1800" dirty="0"/>
              <a:t>disk space</a:t>
            </a:r>
          </a:p>
          <a:p>
            <a:pPr lvl="1"/>
            <a:r>
              <a:rPr lang="en-US" sz="1800" dirty="0"/>
              <a:t>Ubuntu 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39</a:t>
            </a:fld>
            <a:endParaRPr lang="en-US"/>
          </a:p>
        </p:txBody>
      </p:sp>
      <p:grpSp>
        <p:nvGrpSpPr>
          <p:cNvPr id="158" name="Group 157"/>
          <p:cNvGrpSpPr/>
          <p:nvPr/>
        </p:nvGrpSpPr>
        <p:grpSpPr>
          <a:xfrm>
            <a:off x="269089" y="3646142"/>
            <a:ext cx="8580063" cy="2759430"/>
            <a:chOff x="291717" y="3792472"/>
            <a:chExt cx="8580063" cy="2759430"/>
          </a:xfrm>
        </p:grpSpPr>
        <p:cxnSp>
          <p:nvCxnSpPr>
            <p:cNvPr id="159" name="꺾인 연결선 7"/>
            <p:cNvCxnSpPr/>
            <p:nvPr/>
          </p:nvCxnSpPr>
          <p:spPr>
            <a:xfrm rot="5400000">
              <a:off x="3556230" y="4816822"/>
              <a:ext cx="424267" cy="815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BACC6">
                  <a:lumMod val="75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pic>
          <p:nvPicPr>
            <p:cNvPr id="160" name="Picture 4" descr="newlogo7.png (272×72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899" y="4645789"/>
              <a:ext cx="1198650" cy="317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1" name="직사각형 13"/>
            <p:cNvSpPr/>
            <p:nvPr/>
          </p:nvSpPr>
          <p:spPr>
            <a:xfrm>
              <a:off x="321019" y="5127991"/>
              <a:ext cx="8550761" cy="1338960"/>
            </a:xfrm>
            <a:prstGeom prst="rect">
              <a:avLst/>
            </a:prstGeom>
            <a:gradFill rotWithShape="1">
              <a:gsLst>
                <a:gs pos="0">
                  <a:sysClr val="window" lastClr="FFFFFF"/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19050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charset="-127"/>
                <a:cs typeface="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91717" y="6120689"/>
              <a:ext cx="1483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b="1" dirty="0" smtClean="0">
                  <a:solidFill>
                    <a:srgbClr val="4BACC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SDN Network</a:t>
              </a:r>
              <a:endParaRPr kumimoji="1" lang="ko-KR" altLang="en-US" sz="16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030" y="5753350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12" y="5339151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5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487" y="5753350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6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234" y="5339151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7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34" y="5754139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8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365" y="5753350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69" name="직선 연결선 21"/>
            <p:cNvCxnSpPr/>
            <p:nvPr/>
          </p:nvCxnSpPr>
          <p:spPr>
            <a:xfrm flipH="1" flipV="1">
              <a:off x="953444" y="5525417"/>
              <a:ext cx="275765" cy="22793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0" name="직선 연결선 22"/>
            <p:cNvCxnSpPr/>
            <p:nvPr/>
          </p:nvCxnSpPr>
          <p:spPr>
            <a:xfrm>
              <a:off x="1453385" y="5885265"/>
              <a:ext cx="8031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1" name="직선 연결선 23"/>
            <p:cNvCxnSpPr/>
            <p:nvPr/>
          </p:nvCxnSpPr>
          <p:spPr>
            <a:xfrm flipV="1">
              <a:off x="1229208" y="5471068"/>
              <a:ext cx="509704" cy="28228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2" name="직선 연결선 24"/>
            <p:cNvCxnSpPr/>
            <p:nvPr/>
          </p:nvCxnSpPr>
          <p:spPr>
            <a:xfrm flipH="1" flipV="1">
              <a:off x="2187266" y="5471068"/>
              <a:ext cx="293398" cy="28228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3" name="직선 연결선 25"/>
            <p:cNvCxnSpPr/>
            <p:nvPr/>
          </p:nvCxnSpPr>
          <p:spPr>
            <a:xfrm flipH="1">
              <a:off x="3383711" y="5471068"/>
              <a:ext cx="215524" cy="28307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4" name="직선 연결선 26"/>
            <p:cNvCxnSpPr/>
            <p:nvPr/>
          </p:nvCxnSpPr>
          <p:spPr>
            <a:xfrm>
              <a:off x="4047591" y="5471068"/>
              <a:ext cx="293952" cy="28228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5" name="직선 연결선 27"/>
            <p:cNvCxnSpPr/>
            <p:nvPr/>
          </p:nvCxnSpPr>
          <p:spPr>
            <a:xfrm flipV="1">
              <a:off x="3607889" y="5885265"/>
              <a:ext cx="509477" cy="7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6" name="직선 연결선 28"/>
            <p:cNvCxnSpPr/>
            <p:nvPr/>
          </p:nvCxnSpPr>
          <p:spPr>
            <a:xfrm flipV="1">
              <a:off x="2111739" y="6017179"/>
              <a:ext cx="368924" cy="2155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7" name="직선 연결선 29"/>
            <p:cNvCxnSpPr/>
            <p:nvPr/>
          </p:nvCxnSpPr>
          <p:spPr>
            <a:xfrm flipH="1" flipV="1">
              <a:off x="3065359" y="5415716"/>
              <a:ext cx="318355" cy="33842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8" name="직선 연결선 30"/>
            <p:cNvCxnSpPr/>
            <p:nvPr/>
          </p:nvCxnSpPr>
          <p:spPr>
            <a:xfrm flipV="1">
              <a:off x="4047591" y="5385991"/>
              <a:ext cx="348617" cy="85077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9" name="직선 연결선 31"/>
            <p:cNvCxnSpPr/>
            <p:nvPr/>
          </p:nvCxnSpPr>
          <p:spPr>
            <a:xfrm flipV="1">
              <a:off x="4063395" y="6017179"/>
              <a:ext cx="278148" cy="22966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0" name="직선 연결선 32"/>
            <p:cNvCxnSpPr/>
            <p:nvPr/>
          </p:nvCxnSpPr>
          <p:spPr>
            <a:xfrm flipH="1" flipV="1">
              <a:off x="2704842" y="5885265"/>
              <a:ext cx="454692" cy="7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181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271" y="5751657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2" name="직선 연결선 34"/>
            <p:cNvCxnSpPr/>
            <p:nvPr/>
          </p:nvCxnSpPr>
          <p:spPr>
            <a:xfrm flipV="1">
              <a:off x="4565721" y="5883574"/>
              <a:ext cx="538550" cy="169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3" name="직선 연결선 35"/>
            <p:cNvCxnSpPr/>
            <p:nvPr/>
          </p:nvCxnSpPr>
          <p:spPr>
            <a:xfrm flipH="1">
              <a:off x="5328448" y="5527486"/>
              <a:ext cx="242839" cy="22417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84" name="직선 연결선 36"/>
            <p:cNvCxnSpPr/>
            <p:nvPr/>
          </p:nvCxnSpPr>
          <p:spPr>
            <a:xfrm flipH="1" flipV="1">
              <a:off x="5328450" y="6015488"/>
              <a:ext cx="282852" cy="18340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185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946" y="5749275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6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826" y="5345637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402" y="5749275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7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449" y="5750063"/>
              <a:ext cx="448356" cy="26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9" name="직선 연결선 66"/>
            <p:cNvCxnSpPr/>
            <p:nvPr/>
          </p:nvCxnSpPr>
          <p:spPr>
            <a:xfrm>
              <a:off x="6406300" y="5881191"/>
              <a:ext cx="80310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0" name="직선 연결선 67"/>
            <p:cNvCxnSpPr/>
            <p:nvPr/>
          </p:nvCxnSpPr>
          <p:spPr>
            <a:xfrm flipV="1">
              <a:off x="6182123" y="5477553"/>
              <a:ext cx="509704" cy="2717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1" name="직선 연결선 68"/>
            <p:cNvCxnSpPr/>
            <p:nvPr/>
          </p:nvCxnSpPr>
          <p:spPr>
            <a:xfrm flipH="1" flipV="1">
              <a:off x="7140182" y="5477553"/>
              <a:ext cx="293398" cy="271724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2" name="직선 연결선 69"/>
            <p:cNvCxnSpPr/>
            <p:nvPr/>
          </p:nvCxnSpPr>
          <p:spPr>
            <a:xfrm flipV="1">
              <a:off x="7064654" y="6013105"/>
              <a:ext cx="368924" cy="22615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3" name="직선 연결선 70"/>
            <p:cNvCxnSpPr/>
            <p:nvPr/>
          </p:nvCxnSpPr>
          <p:spPr>
            <a:xfrm flipH="1" flipV="1">
              <a:off x="8018273" y="5422201"/>
              <a:ext cx="318352" cy="327862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4" name="직선 연결선 71"/>
            <p:cNvCxnSpPr/>
            <p:nvPr/>
          </p:nvCxnSpPr>
          <p:spPr>
            <a:xfrm flipH="1" flipV="1">
              <a:off x="7657757" y="5881191"/>
              <a:ext cx="454692" cy="7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5" name="직선 연결선 72"/>
            <p:cNvCxnSpPr/>
            <p:nvPr/>
          </p:nvCxnSpPr>
          <p:spPr>
            <a:xfrm flipV="1">
              <a:off x="5552625" y="5881191"/>
              <a:ext cx="405318" cy="238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196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66" y="5066099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065" y="5888266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649" y="5035105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425" y="5044466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112" y="5893700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998" y="5042260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445" y="5871809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8014" y="5881191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2" descr="network.png (256×256)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2524" y="5104601"/>
              <a:ext cx="658202" cy="65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" name="모서리가 둥근 직사각형 84"/>
            <p:cNvSpPr/>
            <p:nvPr/>
          </p:nvSpPr>
          <p:spPr>
            <a:xfrm>
              <a:off x="3204445" y="3799537"/>
              <a:ext cx="1245519" cy="582425"/>
            </a:xfrm>
            <a:prstGeom prst="roundRect">
              <a:avLst>
                <a:gd name="adj" fmla="val 15954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rgbClr val="9BBB59">
                    <a:lumMod val="40000"/>
                    <a:lumOff val="60000"/>
                  </a:srgbClr>
                </a:gs>
              </a:gsLst>
              <a:lin ang="16200000" scaled="1"/>
            </a:gradFill>
            <a:ln w="190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ONVisor</a:t>
              </a:r>
              <a:endParaRPr kumimoji="1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555232" y="4178061"/>
              <a:ext cx="5838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</a:t>
              </a:r>
              <a:endParaRPr kumimoji="1"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7" name="직선 화살표 연결선 85"/>
            <p:cNvCxnSpPr/>
            <p:nvPr/>
          </p:nvCxnSpPr>
          <p:spPr>
            <a:xfrm flipV="1">
              <a:off x="4481655" y="4083685"/>
              <a:ext cx="717596" cy="149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  <p:sp>
          <p:nvSpPr>
            <p:cNvPr id="208" name="모서리가 둥근 직사각형 89"/>
            <p:cNvSpPr/>
            <p:nvPr/>
          </p:nvSpPr>
          <p:spPr>
            <a:xfrm>
              <a:off x="5233761" y="3792472"/>
              <a:ext cx="1245519" cy="582425"/>
            </a:xfrm>
            <a:prstGeom prst="roundRect">
              <a:avLst>
                <a:gd name="adj" fmla="val 15954"/>
              </a:avLst>
            </a:prstGeom>
            <a:gradFill rotWithShape="1">
              <a:gsLst>
                <a:gs pos="0">
                  <a:sysClr val="window" lastClr="FFFFFF"/>
                </a:gs>
                <a:gs pos="100000">
                  <a:srgbClr val="9BBB59">
                    <a:lumMod val="40000"/>
                    <a:lumOff val="60000"/>
                  </a:srgbClr>
                </a:gs>
              </a:gsLst>
              <a:lin ang="16200000" scaled="1"/>
            </a:gradFill>
            <a:ln w="190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ONVisor</a:t>
              </a:r>
              <a:endParaRPr kumimoji="1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cxnSp>
          <p:nvCxnSpPr>
            <p:cNvPr id="209" name="꺾인 연결선 7"/>
            <p:cNvCxnSpPr/>
            <p:nvPr/>
          </p:nvCxnSpPr>
          <p:spPr>
            <a:xfrm rot="5400000">
              <a:off x="5648857" y="4801227"/>
              <a:ext cx="424267" cy="815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4BACC6">
                  <a:lumMod val="75000"/>
                </a:srgbClr>
              </a:solidFill>
              <a:prstDash val="solid"/>
              <a:headEnd type="triangle" w="med" len="lg"/>
              <a:tailEnd type="triangle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780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"/>
    </mc:Choice>
    <mc:Fallback xmlns="">
      <p:transition spd="slow" advTm="6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Motivation</a:t>
            </a:r>
            <a:endParaRPr lang="en-US" dirty="0"/>
          </a:p>
        </p:txBody>
      </p:sp>
      <p:pic>
        <p:nvPicPr>
          <p:cNvPr id="5" name="그림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098" y="1272112"/>
            <a:ext cx="2657018" cy="1537098"/>
          </a:xfrm>
          <a:prstGeom prst="rect">
            <a:avLst/>
          </a:prstGeom>
        </p:spPr>
      </p:pic>
      <p:pic>
        <p:nvPicPr>
          <p:cNvPr id="6" name="Picture 3" descr="Untitle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7130" y="3232187"/>
            <a:ext cx="457895" cy="352957"/>
          </a:xfrm>
          <a:prstGeom prst="rect">
            <a:avLst/>
          </a:prstGeom>
          <a:noFill/>
        </p:spPr>
      </p:pic>
      <p:pic>
        <p:nvPicPr>
          <p:cNvPr id="7" name="Picture 4" descr="Untitle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278" y="3232187"/>
            <a:ext cx="457895" cy="352957"/>
          </a:xfrm>
          <a:prstGeom prst="rect">
            <a:avLst/>
          </a:prstGeom>
          <a:noFill/>
        </p:spPr>
      </p:pic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583" y="4462743"/>
            <a:ext cx="367541" cy="247109"/>
          </a:xfrm>
          <a:prstGeom prst="rect">
            <a:avLst/>
          </a:prstGeom>
          <a:noFill/>
        </p:spPr>
      </p:pic>
      <p:pic>
        <p:nvPicPr>
          <p:cNvPr id="9" name="Picture 8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1157" y="5596535"/>
            <a:ext cx="367541" cy="247109"/>
          </a:xfrm>
          <a:prstGeom prst="rect">
            <a:avLst/>
          </a:prstGeom>
          <a:noFill/>
        </p:spPr>
      </p:pic>
      <p:cxnSp>
        <p:nvCxnSpPr>
          <p:cNvPr id="10" name="AutoShape 8"/>
          <p:cNvCxnSpPr>
            <a:cxnSpLocks noChangeShapeType="1"/>
          </p:cNvCxnSpPr>
          <p:nvPr/>
        </p:nvCxnSpPr>
        <p:spPr bwMode="auto">
          <a:xfrm flipV="1">
            <a:off x="4634233" y="5843644"/>
            <a:ext cx="350695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>
            <a:off x="4984928" y="5843644"/>
            <a:ext cx="90354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4984928" y="5843644"/>
            <a:ext cx="531403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3" name="AutoShape 12"/>
          <p:cNvCxnSpPr>
            <a:cxnSpLocks noChangeShapeType="1"/>
          </p:cNvCxnSpPr>
          <p:nvPr/>
        </p:nvCxnSpPr>
        <p:spPr bwMode="auto">
          <a:xfrm flipV="1">
            <a:off x="1790566" y="4586298"/>
            <a:ext cx="147016" cy="726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4" name="AutoShape 13"/>
          <p:cNvCxnSpPr>
            <a:cxnSpLocks noChangeShapeType="1"/>
          </p:cNvCxnSpPr>
          <p:nvPr/>
        </p:nvCxnSpPr>
        <p:spPr bwMode="auto">
          <a:xfrm flipV="1">
            <a:off x="1790566" y="4586298"/>
            <a:ext cx="147016" cy="53055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" name="AutoShape 17"/>
          <p:cNvCxnSpPr>
            <a:cxnSpLocks noChangeShapeType="1"/>
          </p:cNvCxnSpPr>
          <p:nvPr/>
        </p:nvCxnSpPr>
        <p:spPr bwMode="auto">
          <a:xfrm flipV="1">
            <a:off x="2305124" y="3585145"/>
            <a:ext cx="1131720" cy="1001153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16" name="AutoShape 18"/>
          <p:cNvCxnSpPr>
            <a:cxnSpLocks noChangeShapeType="1"/>
          </p:cNvCxnSpPr>
          <p:nvPr/>
        </p:nvCxnSpPr>
        <p:spPr bwMode="auto">
          <a:xfrm flipV="1">
            <a:off x="2305124" y="3585145"/>
            <a:ext cx="2454867" cy="1001153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17" name="AutoShape 19"/>
          <p:cNvCxnSpPr>
            <a:cxnSpLocks noChangeShapeType="1"/>
            <a:stCxn id="37" idx="0"/>
            <a:endCxn id="8" idx="2"/>
          </p:cNvCxnSpPr>
          <p:nvPr/>
        </p:nvCxnSpPr>
        <p:spPr bwMode="auto">
          <a:xfrm flipV="1">
            <a:off x="2318725" y="3585144"/>
            <a:ext cx="1117353" cy="201139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18" name="AutoShape 20"/>
          <p:cNvCxnSpPr>
            <a:cxnSpLocks noChangeShapeType="1"/>
            <a:stCxn id="37" idx="0"/>
            <a:endCxn id="9" idx="2"/>
          </p:cNvCxnSpPr>
          <p:nvPr/>
        </p:nvCxnSpPr>
        <p:spPr bwMode="auto">
          <a:xfrm flipV="1">
            <a:off x="2318725" y="3585144"/>
            <a:ext cx="2440501" cy="201139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19" name="AutoShape 21"/>
          <p:cNvCxnSpPr>
            <a:cxnSpLocks noChangeShapeType="1"/>
            <a:stCxn id="30" idx="0"/>
            <a:endCxn id="8" idx="2"/>
          </p:cNvCxnSpPr>
          <p:nvPr/>
        </p:nvCxnSpPr>
        <p:spPr bwMode="auto">
          <a:xfrm flipH="1" flipV="1">
            <a:off x="3436078" y="3585144"/>
            <a:ext cx="279303" cy="201139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20" name="AutoShape 22"/>
          <p:cNvCxnSpPr>
            <a:cxnSpLocks noChangeShapeType="1"/>
            <a:stCxn id="11" idx="0"/>
          </p:cNvCxnSpPr>
          <p:nvPr/>
        </p:nvCxnSpPr>
        <p:spPr bwMode="auto">
          <a:xfrm flipH="1" flipV="1">
            <a:off x="3436077" y="3627264"/>
            <a:ext cx="1548851" cy="196927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21" name="AutoShape 23"/>
          <p:cNvCxnSpPr>
            <a:cxnSpLocks noChangeShapeType="1"/>
            <a:stCxn id="30" idx="0"/>
          </p:cNvCxnSpPr>
          <p:nvPr/>
        </p:nvCxnSpPr>
        <p:spPr bwMode="auto">
          <a:xfrm flipV="1">
            <a:off x="3715381" y="3627264"/>
            <a:ext cx="1015512" cy="196927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cxnSp>
        <p:nvCxnSpPr>
          <p:cNvPr id="22" name="AutoShape 24"/>
          <p:cNvCxnSpPr>
            <a:cxnSpLocks noChangeShapeType="1"/>
            <a:stCxn id="11" idx="0"/>
          </p:cNvCxnSpPr>
          <p:nvPr/>
        </p:nvCxnSpPr>
        <p:spPr bwMode="auto">
          <a:xfrm flipH="1" flipV="1">
            <a:off x="4730893" y="3627264"/>
            <a:ext cx="254035" cy="1969271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</p:cxnSp>
      <p:pic>
        <p:nvPicPr>
          <p:cNvPr id="23" name="Picture 2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534" y="4986032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4" name="Picture 2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6534" y="4462743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5" name="Picture 3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314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6" name="Picture 3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265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7" name="Picture 3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216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8" name="Picture 35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1610" y="5596535"/>
            <a:ext cx="367541" cy="247109"/>
          </a:xfrm>
          <a:prstGeom prst="rect">
            <a:avLst/>
          </a:prstGeom>
          <a:noFill/>
        </p:spPr>
      </p:pic>
      <p:cxnSp>
        <p:nvCxnSpPr>
          <p:cNvPr id="29" name="AutoShape 36"/>
          <p:cNvCxnSpPr>
            <a:cxnSpLocks noChangeShapeType="1"/>
          </p:cNvCxnSpPr>
          <p:nvPr/>
        </p:nvCxnSpPr>
        <p:spPr bwMode="auto">
          <a:xfrm flipV="1">
            <a:off x="3237577" y="5843644"/>
            <a:ext cx="477803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0" name="AutoShape 37"/>
          <p:cNvCxnSpPr>
            <a:cxnSpLocks noChangeShapeType="1"/>
          </p:cNvCxnSpPr>
          <p:nvPr/>
        </p:nvCxnSpPr>
        <p:spPr bwMode="auto">
          <a:xfrm flipH="1">
            <a:off x="3678626" y="5843644"/>
            <a:ext cx="36754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1" name="AutoShape 38"/>
          <p:cNvCxnSpPr>
            <a:cxnSpLocks noChangeShapeType="1"/>
          </p:cNvCxnSpPr>
          <p:nvPr/>
        </p:nvCxnSpPr>
        <p:spPr bwMode="auto">
          <a:xfrm>
            <a:off x="3715380" y="5843644"/>
            <a:ext cx="404295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32" name="Picture 3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2659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3" name="Picture 40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610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4" name="Picture 4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561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5" name="Picture 42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4954" y="5596535"/>
            <a:ext cx="367541" cy="247109"/>
          </a:xfrm>
          <a:prstGeom prst="rect">
            <a:avLst/>
          </a:prstGeom>
          <a:noFill/>
        </p:spPr>
      </p:pic>
      <p:cxnSp>
        <p:nvCxnSpPr>
          <p:cNvPr id="36" name="AutoShape 43"/>
          <p:cNvCxnSpPr>
            <a:cxnSpLocks noChangeShapeType="1"/>
          </p:cNvCxnSpPr>
          <p:nvPr/>
        </p:nvCxnSpPr>
        <p:spPr bwMode="auto">
          <a:xfrm flipV="1">
            <a:off x="1840922" y="5843644"/>
            <a:ext cx="477803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7" name="AutoShape 44"/>
          <p:cNvCxnSpPr>
            <a:cxnSpLocks noChangeShapeType="1"/>
          </p:cNvCxnSpPr>
          <p:nvPr/>
        </p:nvCxnSpPr>
        <p:spPr bwMode="auto">
          <a:xfrm flipH="1">
            <a:off x="2281971" y="5843644"/>
            <a:ext cx="36754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8" name="AutoShape 45"/>
          <p:cNvCxnSpPr>
            <a:cxnSpLocks noChangeShapeType="1"/>
          </p:cNvCxnSpPr>
          <p:nvPr/>
        </p:nvCxnSpPr>
        <p:spPr bwMode="auto">
          <a:xfrm>
            <a:off x="2318725" y="5843644"/>
            <a:ext cx="404295" cy="2761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39" name="Picture 4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003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0" name="Picture 4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954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1" name="Picture 4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905" y="6119824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3775287" y="3276259"/>
            <a:ext cx="735082" cy="37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Center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ko-KR" sz="11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3" name="Text Box 58"/>
          <p:cNvSpPr txBox="1">
            <a:spLocks noChangeArrowheads="1"/>
          </p:cNvSpPr>
          <p:nvPr/>
        </p:nvSpPr>
        <p:spPr bwMode="auto">
          <a:xfrm>
            <a:off x="1905423" y="4771629"/>
            <a:ext cx="966326" cy="17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ko-KR" sz="900" dirty="0" smtClean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Core Router</a:t>
            </a:r>
            <a:endParaRPr lang="en-US" altLang="ko-KR" sz="900" dirty="0">
              <a:solidFill>
                <a:schemeClr val="tx1"/>
              </a:solidFill>
              <a:latin typeface="Arial" panose="020B0604020202020204" pitchFamily="34" charset="0"/>
              <a:ea typeface="굴림" pitchFamily="50" charset="-127"/>
              <a:cs typeface="Arial" panose="020B0604020202020204" pitchFamily="34" charset="0"/>
            </a:endParaRPr>
          </a:p>
        </p:txBody>
      </p:sp>
      <p:sp>
        <p:nvSpPr>
          <p:cNvPr id="44" name="Text Box 61"/>
          <p:cNvSpPr txBox="1">
            <a:spLocks noChangeArrowheads="1"/>
          </p:cNvSpPr>
          <p:nvPr/>
        </p:nvSpPr>
        <p:spPr bwMode="auto">
          <a:xfrm>
            <a:off x="5197104" y="5498419"/>
            <a:ext cx="920384" cy="4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Core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5" name="Text Box 62"/>
          <p:cNvSpPr txBox="1">
            <a:spLocks noChangeArrowheads="1"/>
          </p:cNvSpPr>
          <p:nvPr/>
        </p:nvSpPr>
        <p:spPr bwMode="auto">
          <a:xfrm>
            <a:off x="935596" y="6054225"/>
            <a:ext cx="695265" cy="30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GSR</a:t>
            </a:r>
          </a:p>
        </p:txBody>
      </p:sp>
      <p:cxnSp>
        <p:nvCxnSpPr>
          <p:cNvPr id="46" name="AutoShape 71"/>
          <p:cNvCxnSpPr>
            <a:cxnSpLocks noChangeShapeType="1"/>
          </p:cNvCxnSpPr>
          <p:nvPr/>
        </p:nvCxnSpPr>
        <p:spPr bwMode="auto">
          <a:xfrm>
            <a:off x="3665025" y="3457956"/>
            <a:ext cx="86525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47" name="Picture 7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714" y="2718448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8" name="Picture 7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402" y="2718448"/>
            <a:ext cx="294033" cy="261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9" name="Picture 75" descr="alte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4463" y="2658488"/>
            <a:ext cx="261873" cy="399734"/>
          </a:xfrm>
          <a:prstGeom prst="rect">
            <a:avLst/>
          </a:prstGeom>
          <a:noFill/>
        </p:spPr>
      </p:pic>
      <p:pic>
        <p:nvPicPr>
          <p:cNvPr id="50" name="Picture 76" descr="alte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2591" y="2665756"/>
            <a:ext cx="261873" cy="401551"/>
          </a:xfrm>
          <a:prstGeom prst="rect">
            <a:avLst/>
          </a:prstGeom>
          <a:noFill/>
        </p:spPr>
      </p:pic>
      <p:pic>
        <p:nvPicPr>
          <p:cNvPr id="51" name="Picture 77" descr="alte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0028" y="2665756"/>
            <a:ext cx="260341" cy="401551"/>
          </a:xfrm>
          <a:prstGeom prst="rect">
            <a:avLst/>
          </a:prstGeom>
          <a:noFill/>
        </p:spPr>
      </p:pic>
      <p:sp>
        <p:nvSpPr>
          <p:cNvPr id="52" name="Rectangle 78"/>
          <p:cNvSpPr>
            <a:spLocks noChangeArrowheads="1"/>
          </p:cNvSpPr>
          <p:nvPr/>
        </p:nvSpPr>
        <p:spPr bwMode="auto">
          <a:xfrm>
            <a:off x="3554763" y="2544018"/>
            <a:ext cx="1102623" cy="610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79"/>
          <p:cNvSpPr txBox="1">
            <a:spLocks noChangeArrowheads="1"/>
          </p:cNvSpPr>
          <p:nvPr/>
        </p:nvSpPr>
        <p:spPr bwMode="auto">
          <a:xfrm>
            <a:off x="3701779" y="2282374"/>
            <a:ext cx="1102623" cy="19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ko-KR" sz="105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Server Farm</a:t>
            </a:r>
          </a:p>
        </p:txBody>
      </p:sp>
      <p:cxnSp>
        <p:nvCxnSpPr>
          <p:cNvPr id="54" name="AutoShape 80"/>
          <p:cNvCxnSpPr>
            <a:cxnSpLocks noChangeShapeType="1"/>
            <a:stCxn id="8" idx="0"/>
          </p:cNvCxnSpPr>
          <p:nvPr/>
        </p:nvCxnSpPr>
        <p:spPr bwMode="auto">
          <a:xfrm flipH="1" flipV="1">
            <a:off x="3260731" y="2980093"/>
            <a:ext cx="175347" cy="25209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55" name="AutoShape 81"/>
          <p:cNvCxnSpPr>
            <a:cxnSpLocks noChangeShapeType="1"/>
            <a:stCxn id="9" idx="0"/>
          </p:cNvCxnSpPr>
          <p:nvPr/>
        </p:nvCxnSpPr>
        <p:spPr bwMode="auto">
          <a:xfrm flipV="1">
            <a:off x="4759226" y="2980093"/>
            <a:ext cx="192193" cy="25209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56" name="AutoShape 82"/>
          <p:cNvCxnSpPr>
            <a:cxnSpLocks noChangeShapeType="1"/>
            <a:endCxn id="54" idx="3"/>
          </p:cNvCxnSpPr>
          <p:nvPr/>
        </p:nvCxnSpPr>
        <p:spPr bwMode="auto">
          <a:xfrm flipH="1">
            <a:off x="4657385" y="2849270"/>
            <a:ext cx="147016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57" name="AutoShape 83"/>
          <p:cNvCxnSpPr>
            <a:cxnSpLocks noChangeShapeType="1"/>
            <a:stCxn id="54" idx="1"/>
          </p:cNvCxnSpPr>
          <p:nvPr/>
        </p:nvCxnSpPr>
        <p:spPr bwMode="auto">
          <a:xfrm flipH="1">
            <a:off x="3407746" y="2849270"/>
            <a:ext cx="147016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58" name="Text Box 87"/>
          <p:cNvSpPr txBox="1">
            <a:spLocks noChangeArrowheads="1"/>
          </p:cNvSpPr>
          <p:nvPr/>
        </p:nvSpPr>
        <p:spPr bwMode="auto">
          <a:xfrm>
            <a:off x="3040205" y="2473156"/>
            <a:ext cx="514557" cy="27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GSR</a:t>
            </a:r>
          </a:p>
        </p:txBody>
      </p:sp>
      <p:sp>
        <p:nvSpPr>
          <p:cNvPr id="59" name="Text Box 61"/>
          <p:cNvSpPr txBox="1">
            <a:spLocks noChangeArrowheads="1"/>
          </p:cNvSpPr>
          <p:nvPr/>
        </p:nvSpPr>
        <p:spPr bwMode="auto">
          <a:xfrm>
            <a:off x="3899151" y="5498419"/>
            <a:ext cx="920384" cy="4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Core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2520872" y="5498419"/>
            <a:ext cx="920384" cy="4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Core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rPr>
              <a:t>Router</a:t>
            </a:r>
          </a:p>
        </p:txBody>
      </p:sp>
      <p:grpSp>
        <p:nvGrpSpPr>
          <p:cNvPr id="62" name="그룹 60"/>
          <p:cNvGrpSpPr/>
          <p:nvPr/>
        </p:nvGrpSpPr>
        <p:grpSpPr>
          <a:xfrm>
            <a:off x="1210726" y="1277558"/>
            <a:ext cx="1996404" cy="2203116"/>
            <a:chOff x="1177484" y="1103642"/>
            <a:chExt cx="1996404" cy="2203116"/>
          </a:xfrm>
        </p:grpSpPr>
        <p:grpSp>
          <p:nvGrpSpPr>
            <p:cNvPr id="63" name="그룹 61"/>
            <p:cNvGrpSpPr/>
            <p:nvPr/>
          </p:nvGrpSpPr>
          <p:grpSpPr>
            <a:xfrm>
              <a:off x="1177484" y="1103642"/>
              <a:ext cx="1996404" cy="2203116"/>
              <a:chOff x="1177484" y="1103642"/>
              <a:chExt cx="1996404" cy="2203116"/>
            </a:xfrm>
          </p:grpSpPr>
          <p:pic>
            <p:nvPicPr>
              <p:cNvPr id="65" name="Picture 143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484" y="1103642"/>
                <a:ext cx="1344001" cy="623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6" name="그룹 64"/>
              <p:cNvGrpSpPr/>
              <p:nvPr/>
            </p:nvGrpSpPr>
            <p:grpSpPr>
              <a:xfrm>
                <a:off x="1461311" y="1579362"/>
                <a:ext cx="1712577" cy="1727396"/>
                <a:chOff x="1461311" y="1579362"/>
                <a:chExt cx="1712577" cy="1727396"/>
              </a:xfrm>
            </p:grpSpPr>
            <p:sp>
              <p:nvSpPr>
                <p:cNvPr id="67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461311" y="2142440"/>
                  <a:ext cx="1130188" cy="276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ko-KR" sz="1200" dirty="0" smtClean="0">
                      <a:latin typeface="Arial" panose="020B0604020202020204" pitchFamily="34" charset="0"/>
                      <a:ea typeface="굴림" pitchFamily="50" charset="-127"/>
                      <a:cs typeface="Arial" panose="020B0604020202020204" pitchFamily="34" charset="0"/>
                    </a:rPr>
                    <a:t>Global Hub</a:t>
                  </a:r>
                  <a:endParaRPr lang="en-US" altLang="ko-KR" sz="1200" dirty="0">
                    <a:solidFill>
                      <a:schemeClr val="tx1"/>
                    </a:solidFill>
                    <a:latin typeface="Arial" panose="020B0604020202020204" pitchFamily="34" charset="0"/>
                    <a:ea typeface="굴림" pitchFamily="50" charset="-127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68" name="그림 66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7017" y="2118863"/>
                  <a:ext cx="464848" cy="328880"/>
                </a:xfrm>
                <a:prstGeom prst="rect">
                  <a:avLst/>
                </a:prstGeom>
              </p:spPr>
            </p:pic>
            <p:cxnSp>
              <p:nvCxnSpPr>
                <p:cNvPr id="69" name="직선 연결선 67"/>
                <p:cNvCxnSpPr>
                  <a:stCxn id="70" idx="2"/>
                  <a:endCxn id="8" idx="1"/>
                </p:cNvCxnSpPr>
                <p:nvPr/>
              </p:nvCxnSpPr>
              <p:spPr>
                <a:xfrm>
                  <a:off x="2629441" y="2447743"/>
                  <a:ext cx="544447" cy="8590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0" name="그림 68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6292" y="1593307"/>
                  <a:ext cx="243825" cy="172506"/>
                </a:xfrm>
                <a:prstGeom prst="rect">
                  <a:avLst/>
                </a:prstGeom>
              </p:spPr>
            </p:pic>
            <p:pic>
              <p:nvPicPr>
                <p:cNvPr id="71" name="그림 69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9440" y="1579362"/>
                  <a:ext cx="243825" cy="172506"/>
                </a:xfrm>
                <a:prstGeom prst="rect">
                  <a:avLst/>
                </a:prstGeom>
              </p:spPr>
            </p:pic>
            <p:cxnSp>
              <p:nvCxnSpPr>
                <p:cNvPr id="72" name="직선 연결선 70"/>
                <p:cNvCxnSpPr/>
                <p:nvPr/>
              </p:nvCxnSpPr>
              <p:spPr>
                <a:xfrm>
                  <a:off x="1903067" y="1722289"/>
                  <a:ext cx="549073" cy="44922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직선 연결선 71"/>
                <p:cNvCxnSpPr/>
                <p:nvPr/>
              </p:nvCxnSpPr>
              <p:spPr>
                <a:xfrm>
                  <a:off x="2195658" y="1712029"/>
                  <a:ext cx="256482" cy="40683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4" name="Text Box 87"/>
            <p:cNvSpPr txBox="1">
              <a:spLocks noChangeArrowheads="1"/>
            </p:cNvSpPr>
            <p:nvPr/>
          </p:nvSpPr>
          <p:spPr bwMode="auto">
            <a:xfrm>
              <a:off x="1187479" y="1224036"/>
              <a:ext cx="18391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Foreign Carriers</a:t>
              </a:r>
              <a:endParaRPr lang="en-US" altLang="ko-KR" sz="1200" dirty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4" name="그룹 72"/>
          <p:cNvGrpSpPr/>
          <p:nvPr/>
        </p:nvGrpSpPr>
        <p:grpSpPr>
          <a:xfrm>
            <a:off x="432137" y="2905596"/>
            <a:ext cx="2774993" cy="737543"/>
            <a:chOff x="432137" y="2605768"/>
            <a:chExt cx="2774993" cy="737543"/>
          </a:xfrm>
        </p:grpSpPr>
        <p:grpSp>
          <p:nvGrpSpPr>
            <p:cNvPr id="75" name="그룹 73"/>
            <p:cNvGrpSpPr/>
            <p:nvPr/>
          </p:nvGrpSpPr>
          <p:grpSpPr>
            <a:xfrm>
              <a:off x="964472" y="2643433"/>
              <a:ext cx="949613" cy="699878"/>
              <a:chOff x="964472" y="2643433"/>
              <a:chExt cx="949613" cy="699878"/>
            </a:xfrm>
          </p:grpSpPr>
          <p:pic>
            <p:nvPicPr>
              <p:cNvPr id="84" name="Picture 218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484" y="2643433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20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6234" y="2643433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21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4984" y="2643433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393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4372" y="2659308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18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472" y="2989298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20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3222" y="2989298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21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972" y="2989298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93" descr="t64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360" y="3005173"/>
                <a:ext cx="239713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그룹 74"/>
            <p:cNvGrpSpPr/>
            <p:nvPr/>
          </p:nvGrpSpPr>
          <p:grpSpPr>
            <a:xfrm>
              <a:off x="891447" y="2746621"/>
              <a:ext cx="2315683" cy="531603"/>
              <a:chOff x="891447" y="2746621"/>
              <a:chExt cx="2315683" cy="531603"/>
            </a:xfrm>
          </p:grpSpPr>
          <p:sp>
            <p:nvSpPr>
              <p:cNvPr id="78" name="Text Box 304"/>
              <p:cNvSpPr txBox="1">
                <a:spLocks noChangeArrowheads="1"/>
              </p:cNvSpPr>
              <p:nvPr/>
            </p:nvSpPr>
            <p:spPr bwMode="gray">
              <a:xfrm>
                <a:off x="1104459" y="2746621"/>
                <a:ext cx="809625" cy="185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CCFFFF"/>
                        </a:gs>
                        <a:gs pos="50000">
                          <a:srgbClr val="CC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66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767" tIns="46552" rIns="94767" bIns="46552">
                <a:spAutoFit/>
              </a:bodyPr>
              <a:lstStyle>
                <a:lvl1pPr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1pPr>
                <a:lvl2pPr marL="479425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2pPr>
                <a:lvl3pPr marL="957263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3pPr>
                <a:lvl4pPr marL="1436688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4pPr>
                <a:lvl5pPr marL="1916113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5pPr>
                <a:lvl6pPr marL="23733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6pPr>
                <a:lvl7pPr marL="28305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7pPr>
                <a:lvl8pPr marL="32877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8pPr>
                <a:lvl9pPr marL="37449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9pPr>
              </a:lstStyle>
              <a:p>
                <a:pPr eaLnBrk="0" fontAlgn="ctr" latinLnBrk="0" hangingPunct="0">
                  <a:buSzPct val="75000"/>
                  <a:buFont typeface="Wingdings" pitchFamily="2" charset="2"/>
                  <a:buNone/>
                </a:pPr>
                <a:r>
                  <a:rPr lang="en-US" altLang="ko-KR" sz="600" dirty="0" smtClean="0">
                    <a:solidFill>
                      <a:srgbClr val="CC00CC"/>
                    </a:solidFill>
                    <a:latin typeface="Arial" panose="020B0604020202020204" pitchFamily="34" charset="0"/>
                    <a:ea typeface="휴먼모음T" pitchFamily="18" charset="-127"/>
                    <a:cs typeface="Arial" panose="020B0604020202020204" pitchFamily="34" charset="0"/>
                  </a:rPr>
                  <a:t>1</a:t>
                </a:r>
                <a:endParaRPr lang="en-US" altLang="ko-KR" sz="600" dirty="0">
                  <a:solidFill>
                    <a:srgbClr val="CC00CC"/>
                  </a:solidFill>
                  <a:latin typeface="Arial" panose="020B0604020202020204" pitchFamily="34" charset="0"/>
                  <a:ea typeface="휴먼모음T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 Box 304"/>
              <p:cNvSpPr txBox="1">
                <a:spLocks noChangeArrowheads="1"/>
              </p:cNvSpPr>
              <p:nvPr/>
            </p:nvSpPr>
            <p:spPr bwMode="gray">
              <a:xfrm>
                <a:off x="891447" y="3092486"/>
                <a:ext cx="809625" cy="185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rgbClr val="CCFFFF"/>
                        </a:gs>
                        <a:gs pos="50000">
                          <a:srgbClr val="CCFF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6699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4767" tIns="46552" rIns="94767" bIns="46552">
                <a:spAutoFit/>
              </a:bodyPr>
              <a:lstStyle>
                <a:lvl1pPr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1pPr>
                <a:lvl2pPr marL="479425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2pPr>
                <a:lvl3pPr marL="957263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3pPr>
                <a:lvl4pPr marL="1436688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4pPr>
                <a:lvl5pPr marL="1916113" algn="l" defTabSz="957263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5pPr>
                <a:lvl6pPr marL="23733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6pPr>
                <a:lvl7pPr marL="28305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7pPr>
                <a:lvl8pPr marL="32877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8pPr>
                <a:lvl9pPr marL="3744913" defTabSz="957263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굴림" charset="-127"/>
                  </a:defRPr>
                </a:lvl9pPr>
              </a:lstStyle>
              <a:p>
                <a:pPr eaLnBrk="0" fontAlgn="ctr" latinLnBrk="0" hangingPunct="0">
                  <a:buSzPct val="75000"/>
                  <a:buFont typeface="Wingdings" pitchFamily="2" charset="2"/>
                  <a:buNone/>
                </a:pPr>
                <a:r>
                  <a:rPr lang="en-US" altLang="ko-KR" sz="600" dirty="0" smtClean="0">
                    <a:solidFill>
                      <a:srgbClr val="CC00CC"/>
                    </a:solidFill>
                    <a:latin typeface="Arial" panose="020B0604020202020204" pitchFamily="34" charset="0"/>
                    <a:ea typeface="휴먼모음T" pitchFamily="18" charset="-127"/>
                    <a:cs typeface="Arial" panose="020B0604020202020204" pitchFamily="34" charset="0"/>
                  </a:rPr>
                  <a:t>1</a:t>
                </a:r>
                <a:endParaRPr lang="en-US" altLang="ko-KR" sz="600" dirty="0">
                  <a:solidFill>
                    <a:srgbClr val="CC00CC"/>
                  </a:solidFill>
                  <a:latin typeface="Arial" panose="020B0604020202020204" pitchFamily="34" charset="0"/>
                  <a:ea typeface="휴먼모음T" pitchFamily="18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80" name="직선 연결선 78"/>
              <p:cNvCxnSpPr>
                <a:stCxn id="80" idx="3"/>
              </p:cNvCxnSpPr>
              <p:nvPr/>
            </p:nvCxnSpPr>
            <p:spPr>
              <a:xfrm>
                <a:off x="1926330" y="2869472"/>
                <a:ext cx="449426" cy="796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79"/>
              <p:cNvCxnSpPr>
                <a:stCxn id="81" idx="3"/>
                <a:endCxn id="84" idx="1"/>
              </p:cNvCxnSpPr>
              <p:nvPr/>
            </p:nvCxnSpPr>
            <p:spPr>
              <a:xfrm flipV="1">
                <a:off x="1701072" y="3042725"/>
                <a:ext cx="662438" cy="1426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Picture 35" descr="Untitled-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63510" y="2919170"/>
                <a:ext cx="367541" cy="247109"/>
              </a:xfrm>
              <a:prstGeom prst="rect">
                <a:avLst/>
              </a:prstGeom>
              <a:noFill/>
            </p:spPr>
          </p:pic>
          <p:cxnSp>
            <p:nvCxnSpPr>
              <p:cNvPr id="83" name="직선 연결선 81"/>
              <p:cNvCxnSpPr>
                <a:stCxn id="84" idx="3"/>
                <a:endCxn id="8" idx="1"/>
              </p:cNvCxnSpPr>
              <p:nvPr/>
            </p:nvCxnSpPr>
            <p:spPr>
              <a:xfrm>
                <a:off x="2731051" y="3042725"/>
                <a:ext cx="476079" cy="1381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직사각형 75"/>
            <p:cNvSpPr/>
            <p:nvPr/>
          </p:nvSpPr>
          <p:spPr>
            <a:xfrm>
              <a:off x="432137" y="2605768"/>
              <a:ext cx="727686" cy="3052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Data</a:t>
              </a:r>
              <a:b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</a:br>
              <a: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Center</a:t>
              </a:r>
              <a:endParaRPr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92" name="그룹 90"/>
          <p:cNvGrpSpPr/>
          <p:nvPr/>
        </p:nvGrpSpPr>
        <p:grpSpPr>
          <a:xfrm>
            <a:off x="230040" y="3480674"/>
            <a:ext cx="2977090" cy="933228"/>
            <a:chOff x="230040" y="3180846"/>
            <a:chExt cx="2977090" cy="933228"/>
          </a:xfrm>
        </p:grpSpPr>
        <p:grpSp>
          <p:nvGrpSpPr>
            <p:cNvPr id="93" name="그룹 91"/>
            <p:cNvGrpSpPr/>
            <p:nvPr/>
          </p:nvGrpSpPr>
          <p:grpSpPr>
            <a:xfrm>
              <a:off x="230040" y="3180846"/>
              <a:ext cx="2977090" cy="933228"/>
              <a:chOff x="230040" y="3180846"/>
              <a:chExt cx="2977090" cy="933228"/>
            </a:xfrm>
          </p:grpSpPr>
          <p:sp>
            <p:nvSpPr>
              <p:cNvPr id="95" name="Text Box 87"/>
              <p:cNvSpPr txBox="1">
                <a:spLocks noChangeArrowheads="1"/>
              </p:cNvSpPr>
              <p:nvPr/>
            </p:nvSpPr>
            <p:spPr bwMode="auto">
              <a:xfrm>
                <a:off x="2366195" y="3516072"/>
                <a:ext cx="514557" cy="276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ko-KR" sz="1200" dirty="0" smtClean="0">
                    <a:latin typeface="Arial" panose="020B0604020202020204" pitchFamily="34" charset="0"/>
                    <a:ea typeface="굴림" pitchFamily="50" charset="-127"/>
                    <a:cs typeface="Arial" panose="020B0604020202020204" pitchFamily="34" charset="0"/>
                  </a:rPr>
                  <a:t>IX</a:t>
                </a:r>
                <a:endParaRPr lang="en-US" altLang="ko-KR" sz="1200" dirty="0">
                  <a:solidFill>
                    <a:schemeClr val="tx1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그룹 94"/>
              <p:cNvGrpSpPr/>
              <p:nvPr/>
            </p:nvGrpSpPr>
            <p:grpSpPr>
              <a:xfrm>
                <a:off x="230040" y="3180846"/>
                <a:ext cx="2977090" cy="933228"/>
                <a:chOff x="230040" y="3180846"/>
                <a:chExt cx="2977090" cy="933228"/>
              </a:xfrm>
            </p:grpSpPr>
            <p:pic>
              <p:nvPicPr>
                <p:cNvPr id="97" name="그림 95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0904" y="3280224"/>
                  <a:ext cx="480501" cy="319534"/>
                </a:xfrm>
                <a:prstGeom prst="rect">
                  <a:avLst/>
                </a:prstGeom>
              </p:spPr>
            </p:pic>
            <p:cxnSp>
              <p:nvCxnSpPr>
                <p:cNvPr id="98" name="직선 연결선 96"/>
                <p:cNvCxnSpPr>
                  <a:stCxn id="99" idx="3"/>
                  <a:endCxn id="8" idx="1"/>
                </p:cNvCxnSpPr>
                <p:nvPr/>
              </p:nvCxnSpPr>
              <p:spPr>
                <a:xfrm flipV="1">
                  <a:off x="2761405" y="3180846"/>
                  <a:ext cx="445725" cy="259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직선 연결선 97"/>
                <p:cNvCxnSpPr>
                  <a:endCxn id="99" idx="1"/>
                </p:cNvCxnSpPr>
                <p:nvPr/>
              </p:nvCxnSpPr>
              <p:spPr>
                <a:xfrm flipV="1">
                  <a:off x="1619330" y="3439991"/>
                  <a:ext cx="661574" cy="2174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0" name="Picture 211" descr="cloud_red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040" y="3484560"/>
                  <a:ext cx="1295653" cy="6295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211" descr="cloud_red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414" y="3456112"/>
                  <a:ext cx="1295653" cy="6295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94" name="직사각형 92"/>
            <p:cNvSpPr/>
            <p:nvPr/>
          </p:nvSpPr>
          <p:spPr>
            <a:xfrm>
              <a:off x="873192" y="3660886"/>
              <a:ext cx="727686" cy="3052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Other </a:t>
              </a:r>
              <a:b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</a:br>
              <a:r>
                <a:rPr lang="en-US" altLang="ko-KR" sz="1100" dirty="0" smtClean="0">
                  <a:solidFill>
                    <a:schemeClr val="tx1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Carriers</a:t>
              </a:r>
              <a:endParaRPr lang="ko-KR" altLang="en-US" sz="11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7040607" y="271800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937629" y="273892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961450" y="1743943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PCRF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990570" y="2106916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HSS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253165" y="2266063"/>
            <a:ext cx="513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MME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405153" y="1064532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295486" y="2656228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eNodeB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548057" y="1168848"/>
            <a:ext cx="8210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EPC Core</a:t>
            </a:r>
            <a:endParaRPr lang="ko-KR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4988173" y="3305001"/>
            <a:ext cx="3544267" cy="3086697"/>
            <a:chOff x="4988173" y="3305001"/>
            <a:chExt cx="3544267" cy="3086697"/>
          </a:xfrm>
        </p:grpSpPr>
        <p:cxnSp>
          <p:nvCxnSpPr>
            <p:cNvPr id="61" name="직선 연결선 59"/>
            <p:cNvCxnSpPr>
              <a:stCxn id="7" idx="3"/>
            </p:cNvCxnSpPr>
            <p:nvPr/>
          </p:nvCxnSpPr>
          <p:spPr>
            <a:xfrm>
              <a:off x="4988173" y="3408666"/>
              <a:ext cx="1305287" cy="23447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그림 10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3028" y="3305001"/>
              <a:ext cx="2519412" cy="3086697"/>
            </a:xfrm>
            <a:prstGeom prst="rect">
              <a:avLst/>
            </a:prstGeom>
          </p:spPr>
        </p:pic>
      </p:grpSp>
      <p:cxnSp>
        <p:nvCxnSpPr>
          <p:cNvPr id="111" name="직선 연결선 109"/>
          <p:cNvCxnSpPr>
            <a:stCxn id="103" idx="1"/>
          </p:cNvCxnSpPr>
          <p:nvPr/>
        </p:nvCxnSpPr>
        <p:spPr>
          <a:xfrm flipH="1">
            <a:off x="7262813" y="2869733"/>
            <a:ext cx="674816" cy="978823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직사각형 110"/>
          <p:cNvSpPr/>
          <p:nvPr/>
        </p:nvSpPr>
        <p:spPr>
          <a:xfrm>
            <a:off x="3101039" y="1053955"/>
            <a:ext cx="2436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Telco Networks</a:t>
            </a:r>
            <a:endParaRPr lang="en-US" altLang="ko-KR" sz="24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3" name="그룹 111"/>
          <p:cNvGrpSpPr/>
          <p:nvPr/>
        </p:nvGrpSpPr>
        <p:grpSpPr>
          <a:xfrm>
            <a:off x="2915816" y="1639890"/>
            <a:ext cx="2852925" cy="527868"/>
            <a:chOff x="2915816" y="1639890"/>
            <a:chExt cx="2852925" cy="527868"/>
          </a:xfrm>
        </p:grpSpPr>
        <p:sp>
          <p:nvSpPr>
            <p:cNvPr id="114" name="직사각형 112"/>
            <p:cNvSpPr/>
            <p:nvPr/>
          </p:nvSpPr>
          <p:spPr>
            <a:xfrm>
              <a:off x="2928697" y="1934582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NAT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15" name="직사각형 113"/>
            <p:cNvSpPr/>
            <p:nvPr/>
          </p:nvSpPr>
          <p:spPr>
            <a:xfrm>
              <a:off x="3491880" y="1934582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DNS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16" name="직사각형 114"/>
            <p:cNvSpPr/>
            <p:nvPr/>
          </p:nvSpPr>
          <p:spPr>
            <a:xfrm>
              <a:off x="4066683" y="1934582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DHCP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17" name="직사각형 115"/>
            <p:cNvSpPr/>
            <p:nvPr/>
          </p:nvSpPr>
          <p:spPr>
            <a:xfrm>
              <a:off x="4639201" y="1934582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DPI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18" name="직사각형 116"/>
            <p:cNvSpPr/>
            <p:nvPr/>
          </p:nvSpPr>
          <p:spPr>
            <a:xfrm>
              <a:off x="2915816" y="1639890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BSS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19" name="직사각형 117"/>
            <p:cNvSpPr/>
            <p:nvPr/>
          </p:nvSpPr>
          <p:spPr>
            <a:xfrm>
              <a:off x="3491880" y="1639890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OSS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20" name="직사각형 118"/>
            <p:cNvSpPr/>
            <p:nvPr/>
          </p:nvSpPr>
          <p:spPr>
            <a:xfrm>
              <a:off x="4066683" y="1639890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NMS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21" name="직사각형 119"/>
            <p:cNvSpPr/>
            <p:nvPr/>
          </p:nvSpPr>
          <p:spPr>
            <a:xfrm>
              <a:off x="4648302" y="1639890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solidFill>
                    <a:srgbClr val="FF0000"/>
                  </a:solidFill>
                </a:rPr>
                <a:t>E</a:t>
              </a:r>
              <a:r>
                <a:rPr lang="en-US" altLang="ko-KR" sz="900" b="1" dirty="0" smtClean="0">
                  <a:solidFill>
                    <a:srgbClr val="FF0000"/>
                  </a:solidFill>
                </a:rPr>
                <a:t>MS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22" name="직사각형 120"/>
            <p:cNvSpPr/>
            <p:nvPr/>
          </p:nvSpPr>
          <p:spPr>
            <a:xfrm>
              <a:off x="5242054" y="1639890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Web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23" name="직사각형 121"/>
            <p:cNvSpPr/>
            <p:nvPr/>
          </p:nvSpPr>
          <p:spPr>
            <a:xfrm>
              <a:off x="5220072" y="1934582"/>
              <a:ext cx="526687" cy="233176"/>
            </a:xfrm>
            <a:prstGeom prst="rect">
              <a:avLst/>
            </a:prstGeom>
            <a:solidFill>
              <a:srgbClr val="FF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 smtClean="0">
                  <a:solidFill>
                    <a:srgbClr val="FF0000"/>
                  </a:solidFill>
                </a:rPr>
                <a:t>Cache</a:t>
              </a:r>
              <a:endParaRPr lang="ko-KR" altLang="en-US" sz="9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3"/>
    </mc:Choice>
    <mc:Fallback xmlns="">
      <p:transition spd="slow" advTm="5875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Mininet</a:t>
            </a:r>
            <a:r>
              <a:rPr lang="en-US" dirty="0"/>
              <a:t> Based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VN topologies </a:t>
            </a:r>
          </a:p>
          <a:p>
            <a:pPr lvl="1"/>
            <a:r>
              <a:rPr lang="en-US" sz="2000" dirty="0" smtClean="0"/>
              <a:t>S1: </a:t>
            </a:r>
            <a:r>
              <a:rPr lang="en-US" sz="2000" dirty="0"/>
              <a:t>Physical network </a:t>
            </a:r>
            <a:r>
              <a:rPr lang="en-US" sz="2000" dirty="0" smtClean="0"/>
              <a:t>clone </a:t>
            </a:r>
          </a:p>
          <a:p>
            <a:pPr lvl="1"/>
            <a:r>
              <a:rPr lang="en-US" sz="2000" dirty="0" smtClean="0"/>
              <a:t>S2: </a:t>
            </a:r>
            <a:r>
              <a:rPr lang="en-US" sz="2000" dirty="0"/>
              <a:t>One big </a:t>
            </a:r>
            <a:r>
              <a:rPr lang="en-US" sz="2000" dirty="0" smtClean="0"/>
              <a:t>switch</a:t>
            </a:r>
          </a:p>
          <a:p>
            <a:r>
              <a:rPr lang="en-US" sz="2400" dirty="0" smtClean="0"/>
              <a:t> Scenario</a:t>
            </a:r>
          </a:p>
          <a:p>
            <a:pPr lvl="1"/>
            <a:r>
              <a:rPr lang="en-US" sz="2000" dirty="0" smtClean="0"/>
              <a:t>Increase the number of physical and VN devices</a:t>
            </a:r>
          </a:p>
          <a:p>
            <a:pPr lvl="1"/>
            <a:r>
              <a:rPr lang="en-US" sz="2000" dirty="0" smtClean="0"/>
              <a:t>Measure network performance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911" y="3335628"/>
            <a:ext cx="4224269" cy="2506929"/>
            <a:chOff x="1851714" y="1482180"/>
            <a:chExt cx="5315488" cy="3121499"/>
          </a:xfrm>
        </p:grpSpPr>
        <p:sp>
          <p:nvSpPr>
            <p:cNvPr id="7" name="Parallelogram 6"/>
            <p:cNvSpPr/>
            <p:nvPr/>
          </p:nvSpPr>
          <p:spPr>
            <a:xfrm>
              <a:off x="1851714" y="3264408"/>
              <a:ext cx="5308037" cy="1172837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82696" y="4326680"/>
              <a:ext cx="2499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Physical Network Infrastructure</a:t>
              </a:r>
              <a:endParaRPr lang="en-US" sz="1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826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555" y="3495813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55710" y="3811511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945" y="350185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3842774" y="3652965"/>
              <a:ext cx="349896" cy="302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548284" y="3794338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959065" y="3664419"/>
              <a:ext cx="329121" cy="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5539038" y="3655987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392009" y="2833489"/>
              <a:ext cx="15668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1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</a:t>
              </a:r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(mapped)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579014" y="3655987"/>
              <a:ext cx="406812" cy="1511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20" name="Parallelogram 19"/>
            <p:cNvSpPr/>
            <p:nvPr/>
          </p:nvSpPr>
          <p:spPr>
            <a:xfrm>
              <a:off x="1859165" y="1491915"/>
              <a:ext cx="5308037" cy="1181400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49993" y="1482180"/>
              <a:ext cx="1526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Network #1</a:t>
              </a:r>
              <a:endParaRPr lang="en-US" sz="1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197" y="1888115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926" y="1884405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055081" y="2200103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013" y="1882069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396" y="1884405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3850225" y="2035511"/>
              <a:ext cx="349896" cy="3022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2555735" y="2176884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2966516" y="2046965"/>
              <a:ext cx="329121" cy="0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5538409" y="2044579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V="1">
              <a:off x="4578385" y="2044579"/>
              <a:ext cx="406812" cy="1511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 flipH="1">
              <a:off x="3289562" y="2038533"/>
              <a:ext cx="7451" cy="161745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>
            <a:xfrm flipH="1">
              <a:off x="3842774" y="2038533"/>
              <a:ext cx="7451" cy="161745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4985197" y="2044579"/>
              <a:ext cx="629" cy="161140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5538409" y="2044579"/>
              <a:ext cx="629" cy="161140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4220707" y="184298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mr-IN" sz="14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lang="en-US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25881" y="3450667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mr-IN" sz="14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lang="en-US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606134" y="3794341"/>
              <a:ext cx="970137" cy="408777"/>
              <a:chOff x="2606134" y="3794341"/>
              <a:chExt cx="970137" cy="408777"/>
            </a:xfrm>
          </p:grpSpPr>
          <p:cxnSp>
            <p:nvCxnSpPr>
              <p:cNvPr id="48" name="Curved Connector 47"/>
              <p:cNvCxnSpPr/>
              <p:nvPr/>
            </p:nvCxnSpPr>
            <p:spPr>
              <a:xfrm rot="5400000" flipH="1" flipV="1">
                <a:off x="3130552" y="3878509"/>
                <a:ext cx="249253" cy="80917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49" name="TextBox 48"/>
              <p:cNvSpPr txBox="1"/>
              <p:nvPr/>
            </p:nvSpPr>
            <p:spPr>
              <a:xfrm>
                <a:off x="2606134" y="3956897"/>
                <a:ext cx="9701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encapsulation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481922" y="3792097"/>
              <a:ext cx="970138" cy="408911"/>
              <a:chOff x="3481922" y="3792097"/>
              <a:chExt cx="970138" cy="408911"/>
            </a:xfrm>
          </p:grpSpPr>
          <p:cxnSp>
            <p:nvCxnSpPr>
              <p:cNvPr id="46" name="Curved Connector 45"/>
              <p:cNvCxnSpPr/>
              <p:nvPr/>
            </p:nvCxnSpPr>
            <p:spPr>
              <a:xfrm rot="16200000" flipV="1">
                <a:off x="3803328" y="3856907"/>
                <a:ext cx="232003" cy="102383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47" name="TextBox 46"/>
              <p:cNvSpPr txBox="1"/>
              <p:nvPr/>
            </p:nvSpPr>
            <p:spPr>
              <a:xfrm>
                <a:off x="3481922" y="3954787"/>
                <a:ext cx="9701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decapsulation</a:t>
                </a:r>
                <a:endPara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369611" y="3760210"/>
              <a:ext cx="970137" cy="426148"/>
              <a:chOff x="2721859" y="3794341"/>
              <a:chExt cx="970137" cy="426148"/>
            </a:xfrm>
          </p:grpSpPr>
          <p:cxnSp>
            <p:nvCxnSpPr>
              <p:cNvPr id="44" name="Curved Connector 43"/>
              <p:cNvCxnSpPr/>
              <p:nvPr/>
            </p:nvCxnSpPr>
            <p:spPr>
              <a:xfrm rot="5400000" flipH="1" flipV="1">
                <a:off x="3130552" y="3878509"/>
                <a:ext cx="249253" cy="80917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2721859" y="3974268"/>
                <a:ext cx="9701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encapsulation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259577" y="3740376"/>
              <a:ext cx="970138" cy="445982"/>
              <a:chOff x="3558622" y="3792097"/>
              <a:chExt cx="970138" cy="445982"/>
            </a:xfrm>
          </p:grpSpPr>
          <p:cxnSp>
            <p:nvCxnSpPr>
              <p:cNvPr id="42" name="Curved Connector 41"/>
              <p:cNvCxnSpPr/>
              <p:nvPr/>
            </p:nvCxnSpPr>
            <p:spPr>
              <a:xfrm rot="16200000" flipV="1">
                <a:off x="3803328" y="3856907"/>
                <a:ext cx="232003" cy="102383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3558622" y="3991858"/>
                <a:ext cx="9701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decapsulation</a:t>
                </a:r>
                <a:endPara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4703813" y="3335627"/>
            <a:ext cx="4352541" cy="2565402"/>
            <a:chOff x="1851714" y="1482180"/>
            <a:chExt cx="5315488" cy="3180366"/>
          </a:xfrm>
        </p:grpSpPr>
        <p:sp>
          <p:nvSpPr>
            <p:cNvPr id="81" name="Parallelogram 80"/>
            <p:cNvSpPr/>
            <p:nvPr/>
          </p:nvSpPr>
          <p:spPr>
            <a:xfrm>
              <a:off x="1851714" y="3264408"/>
              <a:ext cx="5308037" cy="1172837"/>
            </a:xfrm>
            <a:prstGeom prst="parallelogram">
              <a:avLst/>
            </a:prstGeom>
            <a:solidFill>
              <a:srgbClr val="666666">
                <a:lumMod val="20000"/>
                <a:lumOff val="80000"/>
              </a:srgbClr>
            </a:solidFill>
            <a:ln w="22225" cap="flat" cmpd="sng" algn="ctr">
              <a:solidFill>
                <a:srgbClr val="66666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15367" y="4385547"/>
              <a:ext cx="24994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Physical Network Infrastructure</a:t>
              </a:r>
              <a:endParaRPr lang="en-US" sz="1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" name="Picture 6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826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555" y="3495813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6055710" y="3811511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6" name="Picture 85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CCCCC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62" y="3499523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945" y="3501859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8" name="Straight Connector 87"/>
            <p:cNvCxnSpPr/>
            <p:nvPr/>
          </p:nvCxnSpPr>
          <p:spPr>
            <a:xfrm flipV="1">
              <a:off x="3842774" y="3652965"/>
              <a:ext cx="349896" cy="3022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89" name="TextBox 88"/>
            <p:cNvSpPr txBox="1"/>
            <p:nvPr/>
          </p:nvSpPr>
          <p:spPr>
            <a:xfrm>
              <a:off x="2548284" y="3794338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2959065" y="3664419"/>
              <a:ext cx="329121" cy="0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5539038" y="3655987"/>
              <a:ext cx="591517" cy="2386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92" name="TextBox 91"/>
            <p:cNvSpPr txBox="1"/>
            <p:nvPr/>
          </p:nvSpPr>
          <p:spPr>
            <a:xfrm>
              <a:off x="5392009" y="2833489"/>
              <a:ext cx="15668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100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Realized </a:t>
              </a:r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(mapped)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V="1">
              <a:off x="4579014" y="3655987"/>
              <a:ext cx="406812" cy="1511"/>
            </a:xfrm>
            <a:prstGeom prst="line">
              <a:avLst/>
            </a:prstGeom>
            <a:noFill/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</p:cxnSp>
        <p:sp>
          <p:nvSpPr>
            <p:cNvPr id="94" name="Parallelogram 93"/>
            <p:cNvSpPr/>
            <p:nvPr/>
          </p:nvSpPr>
          <p:spPr>
            <a:xfrm>
              <a:off x="1859165" y="1491915"/>
              <a:ext cx="5308037" cy="1181400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49993" y="1482180"/>
              <a:ext cx="1526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b="1" kern="0" dirty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Virtual Network #1</a:t>
              </a:r>
              <a:endParaRPr lang="en-US" sz="1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392" y="1893381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6055081" y="2200103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8" name="Picture 97" descr="C:\Users\ecoffey\AppData\Local\Temp\Rar$DRa0.583\Cisco Icons November\30067_Device_router_3057\Png_256\30067_Device_router_3057_unknown_25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376" y="1896597"/>
              <a:ext cx="553212" cy="3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0" descr="C:\Users\ecoffey\AppData\Local\Temp\Rar$DRa1.653\30059_Device_laptop_3145_unknown_6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396" y="1884405"/>
              <a:ext cx="325120" cy="32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>
              <a:off x="2555735" y="2176884"/>
              <a:ext cx="4748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sz="11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Host</a:t>
              </a:r>
              <a:endParaRPr lang="en-US" sz="11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2966516" y="2046965"/>
              <a:ext cx="1164860" cy="6096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>
              <a:off x="4684588" y="2053061"/>
              <a:ext cx="1401804" cy="2880"/>
            </a:xfrm>
            <a:prstGeom prst="line">
              <a:avLst/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flipH="1">
              <a:off x="3289562" y="2053061"/>
              <a:ext cx="841814" cy="160292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>
              <a:off x="4684588" y="2053061"/>
              <a:ext cx="854450" cy="160292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lgDash"/>
              <a:headEnd type="oval"/>
              <a:tailEnd type="oval"/>
            </a:ln>
            <a:effectLst/>
          </p:spPr>
        </p:cxnSp>
        <p:sp>
          <p:nvSpPr>
            <p:cNvPr id="105" name="TextBox 104"/>
            <p:cNvSpPr txBox="1"/>
            <p:nvPr/>
          </p:nvSpPr>
          <p:spPr>
            <a:xfrm>
              <a:off x="4225881" y="3450667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mr-IN" sz="1400" kern="0" smtClea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lang="en-US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959065" y="3794341"/>
              <a:ext cx="970137" cy="443007"/>
              <a:chOff x="2959065" y="3794341"/>
              <a:chExt cx="970137" cy="443007"/>
            </a:xfrm>
          </p:grpSpPr>
          <p:cxnSp>
            <p:nvCxnSpPr>
              <p:cNvPr id="107" name="Curved Connector 106"/>
              <p:cNvCxnSpPr/>
              <p:nvPr/>
            </p:nvCxnSpPr>
            <p:spPr>
              <a:xfrm rot="5400000" flipH="1" flipV="1">
                <a:off x="3130552" y="3878509"/>
                <a:ext cx="249253" cy="80917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108" name="TextBox 107"/>
              <p:cNvSpPr txBox="1"/>
              <p:nvPr/>
            </p:nvSpPr>
            <p:spPr>
              <a:xfrm>
                <a:off x="2959065" y="3991127"/>
                <a:ext cx="97013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encapsulation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941409" y="3792975"/>
              <a:ext cx="970138" cy="428263"/>
              <a:chOff x="3251330" y="3792097"/>
              <a:chExt cx="970138" cy="428263"/>
            </a:xfrm>
          </p:grpSpPr>
          <p:cxnSp>
            <p:nvCxnSpPr>
              <p:cNvPr id="110" name="Curved Connector 109"/>
              <p:cNvCxnSpPr/>
              <p:nvPr/>
            </p:nvCxnSpPr>
            <p:spPr>
              <a:xfrm rot="16200000" flipV="1">
                <a:off x="3803328" y="3856907"/>
                <a:ext cx="232003" cy="102383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rgbClr val="3A81BA">
                    <a:shade val="95000"/>
                    <a:satMod val="105000"/>
                  </a:srgbClr>
                </a:solidFill>
                <a:prstDash val="sysDash"/>
                <a:tailEnd type="triangle"/>
              </a:ln>
              <a:effectLst/>
            </p:spPr>
          </p:cxnSp>
          <p:sp>
            <p:nvSpPr>
              <p:cNvPr id="111" name="TextBox 110"/>
              <p:cNvSpPr txBox="1"/>
              <p:nvPr/>
            </p:nvSpPr>
            <p:spPr>
              <a:xfrm>
                <a:off x="3251330" y="3974139"/>
                <a:ext cx="9701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decapsulation</a:t>
                </a:r>
                <a:endPara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" name="TextBox 112"/>
          <p:cNvSpPr txBox="1"/>
          <p:nvPr/>
        </p:nvSpPr>
        <p:spPr>
          <a:xfrm>
            <a:off x="795222" y="5928540"/>
            <a:ext cx="242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Physical Network Clone</a:t>
            </a:r>
            <a:endParaRPr lang="en-US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6071492" y="5900959"/>
            <a:ext cx="161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One Big Switch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61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"/>
    </mc:Choice>
    <mc:Fallback xmlns="">
      <p:transition spd="slow" advTm="70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Mininet</a:t>
            </a:r>
            <a:r>
              <a:rPr lang="en-US" dirty="0"/>
              <a:t> Based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Packet Latency</a:t>
            </a:r>
          </a:p>
          <a:p>
            <a:pPr lvl="1"/>
            <a:r>
              <a:rPr lang="en-US" dirty="0" smtClean="0"/>
              <a:t>Measure Round Trip Time (RTT) of first packet</a:t>
            </a:r>
          </a:p>
          <a:p>
            <a:pPr lvl="1"/>
            <a:r>
              <a:rPr lang="en-US" dirty="0" smtClean="0"/>
              <a:t>First packet generate PKT_IN</a:t>
            </a:r>
          </a:p>
          <a:p>
            <a:pPr lvl="2"/>
            <a:r>
              <a:rPr lang="en-US" dirty="0" smtClean="0"/>
              <a:t>PKT_IN triggers the installation of flow rules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13" y="2547057"/>
            <a:ext cx="7539015" cy="38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5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8"/>
    </mc:Choice>
    <mc:Fallback xmlns="">
      <p:transition spd="slow" advTm="1467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Mininet</a:t>
            </a:r>
            <a:r>
              <a:rPr lang="en-US" dirty="0"/>
              <a:t> Based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Plane Performance</a:t>
            </a:r>
          </a:p>
          <a:p>
            <a:pPr lvl="1"/>
            <a:r>
              <a:rPr lang="en-US" dirty="0" smtClean="0"/>
              <a:t>Measure RTT and Throughput</a:t>
            </a:r>
          </a:p>
          <a:p>
            <a:pPr lvl="1"/>
            <a:r>
              <a:rPr lang="en-US" dirty="0" smtClean="0"/>
              <a:t>Similar performance to non-virtualized network </a:t>
            </a:r>
          </a:p>
          <a:p>
            <a:pPr lvl="2"/>
            <a:r>
              <a:rPr lang="en-US" dirty="0" smtClean="0"/>
              <a:t>Physical clone </a:t>
            </a:r>
            <a:r>
              <a:rPr lang="mr-IN" dirty="0" smtClean="0"/>
              <a:t>–</a:t>
            </a:r>
            <a:r>
              <a:rPr lang="en-US" dirty="0" smtClean="0"/>
              <a:t> 0.04 delay and 1.59 Gb/s regression</a:t>
            </a:r>
          </a:p>
          <a:p>
            <a:pPr lvl="2"/>
            <a:r>
              <a:rPr lang="en-US" dirty="0" smtClean="0"/>
              <a:t>Big switch - 0.02ms delay and 0.95 Gb/s regression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3103864"/>
            <a:ext cx="9053848" cy="3250782"/>
            <a:chOff x="0" y="3103864"/>
            <a:chExt cx="9053848" cy="3250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7606" y="3103864"/>
              <a:ext cx="4546242" cy="26657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03864"/>
              <a:ext cx="4507606" cy="28421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33020" y="5985314"/>
              <a:ext cx="54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RTT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6579" y="5808838"/>
              <a:ext cx="1307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Throughput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701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"/>
    </mc:Choice>
    <mc:Fallback xmlns="">
      <p:transition spd="slow" advTm="1059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Operation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Environment</a:t>
            </a:r>
          </a:p>
          <a:p>
            <a:pPr lvl="1"/>
            <a:r>
              <a:rPr lang="en-US" sz="1800" dirty="0" smtClean="0"/>
              <a:t>5 virtual machines using Virtual Box</a:t>
            </a:r>
          </a:p>
          <a:p>
            <a:pPr lvl="2"/>
            <a:r>
              <a:rPr lang="en-US" sz="1400" dirty="0" smtClean="0"/>
              <a:t>Single core CPU, 1GB memory, 15GB disk space</a:t>
            </a:r>
          </a:p>
          <a:p>
            <a:r>
              <a:rPr lang="en-US" sz="2200" dirty="0" smtClean="0"/>
              <a:t>Scenario</a:t>
            </a:r>
          </a:p>
          <a:p>
            <a:pPr lvl="1"/>
            <a:r>
              <a:rPr lang="en-US" sz="1800" dirty="0" smtClean="0"/>
              <a:t>Measure installation time of a massive flow rules</a:t>
            </a:r>
          </a:p>
          <a:p>
            <a:pPr lvl="2"/>
            <a:r>
              <a:rPr lang="en-US" sz="1400" dirty="0" smtClean="0"/>
              <a:t>10 switches, install 500 and 1000 flow rules per devices</a:t>
            </a:r>
          </a:p>
          <a:p>
            <a:pPr lvl="2"/>
            <a:r>
              <a:rPr lang="en-US" sz="1400" dirty="0" smtClean="0"/>
              <a:t>Total 5000 and 10000 rules </a:t>
            </a:r>
          </a:p>
          <a:p>
            <a:pPr lvl="1"/>
            <a:r>
              <a:rPr lang="en-US" sz="1800" dirty="0" smtClean="0"/>
              <a:t>Compare the time according to the number of </a:t>
            </a:r>
            <a:r>
              <a:rPr lang="en-US" sz="1800" dirty="0" err="1" smtClean="0"/>
              <a:t>ONVisor</a:t>
            </a:r>
            <a:r>
              <a:rPr lang="en-US" sz="1800" dirty="0" smtClean="0"/>
              <a:t> instances</a:t>
            </a:r>
          </a:p>
          <a:p>
            <a:pPr lvl="2"/>
            <a:endParaRPr lang="en-US" sz="14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81" y="3463838"/>
            <a:ext cx="5734237" cy="2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"/>
    </mc:Choice>
    <mc:Fallback xmlns="">
      <p:transition spd="slow" advTm="158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1512"/>
            <a:ext cx="8429223" cy="5324652"/>
          </a:xfrm>
        </p:spPr>
        <p:txBody>
          <a:bodyPr>
            <a:normAutofit/>
          </a:bodyPr>
          <a:lstStyle/>
          <a:p>
            <a:endParaRPr lang="en-US" altLang="ko-KR" sz="4800" dirty="0" smtClean="0"/>
          </a:p>
          <a:p>
            <a:pPr marL="0" indent="0">
              <a:buNone/>
            </a:pPr>
            <a:r>
              <a:rPr lang="en-US" sz="4800" dirty="0" smtClean="0"/>
              <a:t>Conclusion</a:t>
            </a:r>
            <a:endParaRPr lang="en-US" sz="4800" dirty="0"/>
          </a:p>
          <a:p>
            <a:pPr marL="0" indent="0">
              <a:buNone/>
            </a:pPr>
            <a:endParaRPr lang="en-US" altLang="ko-KR" sz="4800" dirty="0" smtClean="0"/>
          </a:p>
          <a:p>
            <a:pPr lvl="8"/>
            <a:r>
              <a:rPr lang="en-US" sz="2100" dirty="0" smtClean="0"/>
              <a:t>Summary and Contributions</a:t>
            </a:r>
          </a:p>
          <a:p>
            <a:pPr lvl="8"/>
            <a:r>
              <a:rPr lang="en-US" sz="2100" dirty="0" smtClean="0"/>
              <a:t>Future work</a:t>
            </a:r>
            <a:endParaRPr lang="en-US" sz="21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5">
        <p:dissolve/>
      </p:transition>
    </mc:Choice>
    <mc:Fallback xmlns="">
      <p:transition spd="slow" advTm="11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Summary </a:t>
            </a:r>
          </a:p>
          <a:p>
            <a:pPr lvl="1"/>
            <a:r>
              <a:rPr lang="en-US" dirty="0" smtClean="0"/>
              <a:t>A network virtualization framework is presented</a:t>
            </a:r>
          </a:p>
          <a:p>
            <a:pPr lvl="1"/>
            <a:r>
              <a:rPr lang="en-US" dirty="0" smtClean="0"/>
              <a:t>Provide SDN based programmable VNs</a:t>
            </a:r>
          </a:p>
          <a:p>
            <a:pPr lvl="1"/>
            <a:r>
              <a:rPr lang="en-US" dirty="0" smtClean="0"/>
              <a:t>The evaluation results showed a </a:t>
            </a:r>
            <a:r>
              <a:rPr lang="en-US" dirty="0"/>
              <a:t>small performance degradation </a:t>
            </a:r>
            <a:endParaRPr lang="en-US" dirty="0" smtClean="0"/>
          </a:p>
          <a:p>
            <a:pPr lvl="1"/>
            <a:r>
              <a:rPr lang="en-US" dirty="0" smtClean="0"/>
              <a:t>Available on</a:t>
            </a:r>
          </a:p>
          <a:p>
            <a:pPr lvl="2"/>
            <a:r>
              <a:rPr lang="en-US" dirty="0"/>
              <a:t>https://</a:t>
            </a:r>
            <a:r>
              <a:rPr lang="en-US" dirty="0" err="1" smtClean="0"/>
              <a:t>github.com</a:t>
            </a:r>
            <a:r>
              <a:rPr lang="en-US" dirty="0" smtClean="0"/>
              <a:t>/</a:t>
            </a:r>
            <a:r>
              <a:rPr lang="en-US" dirty="0" err="1" smtClean="0"/>
              <a:t>opennetworkinglab</a:t>
            </a:r>
            <a:r>
              <a:rPr lang="en-US" dirty="0" smtClean="0"/>
              <a:t>/</a:t>
            </a:r>
            <a:r>
              <a:rPr lang="en-US" dirty="0" err="1" smtClean="0"/>
              <a:t>onos</a:t>
            </a:r>
            <a:endParaRPr lang="en-US" dirty="0" smtClean="0"/>
          </a:p>
          <a:p>
            <a:r>
              <a:rPr lang="en-US" dirty="0" smtClean="0"/>
              <a:t>Contributions</a:t>
            </a:r>
          </a:p>
          <a:p>
            <a:pPr lvl="1"/>
            <a:r>
              <a:rPr lang="en-US" dirty="0" smtClean="0"/>
              <a:t>Fully </a:t>
            </a:r>
            <a:r>
              <a:rPr lang="en-US" dirty="0"/>
              <a:t>i</a:t>
            </a:r>
            <a:r>
              <a:rPr lang="en-US" dirty="0" smtClean="0"/>
              <a:t>solated </a:t>
            </a:r>
            <a:r>
              <a:rPr lang="en-US" dirty="0"/>
              <a:t>control and data plane per VNs </a:t>
            </a:r>
          </a:p>
          <a:p>
            <a:pPr lvl="1"/>
            <a:r>
              <a:rPr lang="en-US" dirty="0"/>
              <a:t>Distributed virtualization operations </a:t>
            </a:r>
            <a:endParaRPr lang="en-US" dirty="0" smtClean="0"/>
          </a:p>
          <a:p>
            <a:pPr lvl="1"/>
            <a:r>
              <a:rPr lang="en-US" dirty="0" smtClean="0"/>
              <a:t>Extensible </a:t>
            </a:r>
            <a:r>
              <a:rPr lang="en-US" dirty="0"/>
              <a:t>translators </a:t>
            </a:r>
          </a:p>
          <a:p>
            <a:pPr lvl="1"/>
            <a:r>
              <a:rPr lang="en-US" dirty="0" smtClean="0"/>
              <a:t>On-platform </a:t>
            </a:r>
            <a:r>
              <a:rPr lang="en-US" dirty="0"/>
              <a:t>application model </a:t>
            </a:r>
            <a:r>
              <a:rPr lang="en-US" dirty="0" smtClean="0"/>
              <a:t>and services</a:t>
            </a:r>
          </a:p>
          <a:p>
            <a:pPr lvl="1"/>
            <a:r>
              <a:rPr lang="en-US" dirty="0" smtClean="0"/>
              <a:t>Support heterogeneous data-plane implementations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"/>
    </mc:Choice>
    <mc:Fallback xmlns="">
      <p:transition spd="slow" advTm="40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Automated and Optimal Virtual Network Embedding </a:t>
            </a:r>
            <a:endParaRPr lang="en-US" sz="2400" dirty="0" smtClean="0"/>
          </a:p>
          <a:p>
            <a:pPr lvl="1"/>
            <a:r>
              <a:rPr lang="en-US" sz="2200" dirty="0" smtClean="0"/>
              <a:t>Simple embedding algorithms are implemented</a:t>
            </a:r>
          </a:p>
          <a:p>
            <a:pPr lvl="1"/>
            <a:r>
              <a:rPr lang="en-US" sz="2200" dirty="0" smtClean="0"/>
              <a:t>To reflect the demand and network traffic on the fly</a:t>
            </a:r>
          </a:p>
          <a:p>
            <a:pPr lvl="1"/>
            <a:r>
              <a:rPr lang="en-US" sz="2200" dirty="0" smtClean="0"/>
              <a:t>Finding a optimal embedding place to reduce resources</a:t>
            </a:r>
          </a:p>
          <a:p>
            <a:r>
              <a:rPr lang="en-US" sz="2400" dirty="0" smtClean="0"/>
              <a:t>Virtual </a:t>
            </a:r>
            <a:r>
              <a:rPr lang="en-US" sz="2400" dirty="0"/>
              <a:t>Network Snapshotting and Migration </a:t>
            </a:r>
            <a:endParaRPr lang="en-US" sz="2400" dirty="0" smtClean="0"/>
          </a:p>
          <a:p>
            <a:pPr lvl="1"/>
            <a:r>
              <a:rPr lang="en-US" sz="2200" dirty="0" smtClean="0"/>
              <a:t>Snapshot is a </a:t>
            </a:r>
            <a:r>
              <a:rPr lang="en-US" sz="2200" dirty="0"/>
              <a:t>copy of the status of </a:t>
            </a:r>
            <a:r>
              <a:rPr lang="en-US" sz="2200" dirty="0" smtClean="0"/>
              <a:t>the current VNs</a:t>
            </a:r>
          </a:p>
          <a:p>
            <a:pPr lvl="1"/>
            <a:r>
              <a:rPr lang="en-US" sz="2200" dirty="0" smtClean="0"/>
              <a:t>Fast restoration, pausing, migration can be supported</a:t>
            </a:r>
            <a:endParaRPr lang="en-US" sz="2200" dirty="0"/>
          </a:p>
          <a:p>
            <a:r>
              <a:rPr lang="en-US" sz="2400" dirty="0"/>
              <a:t>Virtual Network Resilience </a:t>
            </a:r>
            <a:endParaRPr lang="en-US" sz="2400" dirty="0" smtClean="0"/>
          </a:p>
          <a:p>
            <a:pPr lvl="1"/>
            <a:r>
              <a:rPr lang="en-US" sz="2200" dirty="0"/>
              <a:t>F</a:t>
            </a:r>
            <a:r>
              <a:rPr lang="en-US" sz="2200" dirty="0" smtClean="0"/>
              <a:t>ailures </a:t>
            </a:r>
            <a:r>
              <a:rPr lang="en-US" sz="2200" dirty="0"/>
              <a:t>from the physical network can propagate to </a:t>
            </a:r>
            <a:r>
              <a:rPr lang="en-US" sz="2200" dirty="0" smtClean="0"/>
              <a:t>VNs</a:t>
            </a:r>
            <a:endParaRPr lang="en-US" sz="2200" dirty="0"/>
          </a:p>
          <a:p>
            <a:pPr lvl="1"/>
            <a:r>
              <a:rPr lang="en-US" sz="2200" dirty="0"/>
              <a:t>M</a:t>
            </a:r>
            <a:r>
              <a:rPr lang="en-US" sz="2200" dirty="0" smtClean="0"/>
              <a:t>inimize </a:t>
            </a:r>
            <a:r>
              <a:rPr lang="en-US" sz="2200" dirty="0"/>
              <a:t>the loss of VNs </a:t>
            </a:r>
          </a:p>
          <a:p>
            <a:pPr lvl="1"/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"/>
    </mc:Choice>
    <mc:Fallback xmlns="">
      <p:transition spd="slow" advTm="16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704" y="2521496"/>
            <a:ext cx="4364182" cy="1675388"/>
          </a:xfrm>
          <a:prstGeom prst="rect">
            <a:avLst/>
          </a:prstGeom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17">
        <p:checker/>
      </p:transition>
    </mc:Choice>
    <mc:Fallback xmlns="">
      <p:transition spd="slow" advTm="121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pPr marL="0" indent="0" algn="ctr">
              <a:buNone/>
            </a:pPr>
            <a:r>
              <a:rPr lang="en-US" altLang="ko-KR" sz="4400" b="1" dirty="0" smtClean="0"/>
              <a:t>Appendix</a:t>
            </a:r>
            <a:endParaRPr lang="ko-KR" altLang="en-US" sz="3600" b="1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"/>
    </mc:Choice>
    <mc:Fallback xmlns="">
      <p:transition spd="slow" advTm="49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ONOS SDN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8480"/>
            <a:ext cx="8229600" cy="5324652"/>
          </a:xfrm>
        </p:spPr>
        <p:txBody>
          <a:bodyPr/>
          <a:lstStyle/>
          <a:p>
            <a:r>
              <a:rPr lang="en-US" dirty="0"/>
              <a:t>ONOS: Open Networking Operating System</a:t>
            </a:r>
          </a:p>
          <a:p>
            <a:pPr lvl="1"/>
            <a:r>
              <a:rPr kumimoji="1" lang="en-US" altLang="ko-KR" dirty="0" smtClean="0"/>
              <a:t>Developed by </a:t>
            </a:r>
            <a:r>
              <a:rPr kumimoji="1" lang="en-US" altLang="ko-KR" dirty="0" err="1" smtClean="0"/>
              <a:t>ON.Lab</a:t>
            </a:r>
            <a:r>
              <a:rPr kumimoji="1" lang="en-US" altLang="ko-KR" dirty="0" smtClean="0"/>
              <a:t>, USA</a:t>
            </a:r>
          </a:p>
          <a:p>
            <a:pPr lvl="1"/>
            <a:r>
              <a:rPr kumimoji="1" lang="en-US" altLang="ko-KR" dirty="0" smtClean="0"/>
              <a:t>High </a:t>
            </a:r>
            <a:r>
              <a:rPr kumimoji="1" lang="en-US" altLang="ko-KR" dirty="0"/>
              <a:t>Availability (HA)</a:t>
            </a:r>
          </a:p>
          <a:p>
            <a:pPr lvl="1"/>
            <a:r>
              <a:rPr kumimoji="1" lang="en-US" altLang="ko-KR" dirty="0"/>
              <a:t>Load Balancing (LB)</a:t>
            </a:r>
            <a:endParaRPr kumimoji="1" lang="ko-KR" alt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49</a:t>
            </a:fld>
            <a:endParaRPr lang="en-US"/>
          </a:p>
        </p:txBody>
      </p:sp>
      <p:sp>
        <p:nvSpPr>
          <p:cNvPr id="66" name="Shape 263"/>
          <p:cNvSpPr/>
          <p:nvPr/>
        </p:nvSpPr>
        <p:spPr>
          <a:xfrm>
            <a:off x="416701" y="2561340"/>
            <a:ext cx="1869299" cy="2736899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264"/>
          <p:cNvSpPr/>
          <p:nvPr/>
        </p:nvSpPr>
        <p:spPr>
          <a:xfrm>
            <a:off x="2550301" y="2561340"/>
            <a:ext cx="1869299" cy="2736899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265"/>
          <p:cNvSpPr/>
          <p:nvPr/>
        </p:nvSpPr>
        <p:spPr>
          <a:xfrm>
            <a:off x="4683901" y="2561340"/>
            <a:ext cx="1869299" cy="2736899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266"/>
          <p:cNvSpPr/>
          <p:nvPr/>
        </p:nvSpPr>
        <p:spPr>
          <a:xfrm>
            <a:off x="6817501" y="2561340"/>
            <a:ext cx="1869299" cy="2736899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Shape 268"/>
          <p:cNvCxnSpPr/>
          <p:nvPr/>
        </p:nvCxnSpPr>
        <p:spPr>
          <a:xfrm rot="10800000">
            <a:off x="1384725" y="5225039"/>
            <a:ext cx="3600" cy="5760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1" name="Shape 269"/>
          <p:cNvCxnSpPr/>
          <p:nvPr/>
        </p:nvCxnSpPr>
        <p:spPr>
          <a:xfrm rot="10800000">
            <a:off x="1617575" y="5172339"/>
            <a:ext cx="958200" cy="10050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2" name="Shape 270"/>
          <p:cNvCxnSpPr/>
          <p:nvPr/>
        </p:nvCxnSpPr>
        <p:spPr>
          <a:xfrm rot="10800000" flipH="1">
            <a:off x="2616901" y="5183890"/>
            <a:ext cx="411599" cy="434999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3" name="Shape 271"/>
          <p:cNvCxnSpPr/>
          <p:nvPr/>
        </p:nvCxnSpPr>
        <p:spPr>
          <a:xfrm rot="10800000">
            <a:off x="3580450" y="5195665"/>
            <a:ext cx="264600" cy="434999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4" name="Shape 272"/>
          <p:cNvCxnSpPr/>
          <p:nvPr/>
        </p:nvCxnSpPr>
        <p:spPr>
          <a:xfrm rot="10800000">
            <a:off x="3339526" y="5225139"/>
            <a:ext cx="623099" cy="9522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5" name="Shape 273"/>
          <p:cNvCxnSpPr/>
          <p:nvPr/>
        </p:nvCxnSpPr>
        <p:spPr>
          <a:xfrm rot="10800000" flipH="1">
            <a:off x="5044226" y="5189664"/>
            <a:ext cx="229199" cy="5997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6" name="Shape 274"/>
          <p:cNvCxnSpPr/>
          <p:nvPr/>
        </p:nvCxnSpPr>
        <p:spPr>
          <a:xfrm rot="10800000">
            <a:off x="5598601" y="5225040"/>
            <a:ext cx="527100" cy="9405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7" name="Shape 276"/>
          <p:cNvCxnSpPr/>
          <p:nvPr/>
        </p:nvCxnSpPr>
        <p:spPr>
          <a:xfrm rot="10800000" flipH="1">
            <a:off x="6566701" y="5166265"/>
            <a:ext cx="599700" cy="405599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78" name="Shape 277"/>
          <p:cNvCxnSpPr/>
          <p:nvPr/>
        </p:nvCxnSpPr>
        <p:spPr>
          <a:xfrm rot="10800000">
            <a:off x="7354425" y="5119290"/>
            <a:ext cx="317400" cy="852299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79" name="Shape 278"/>
          <p:cNvSpPr/>
          <p:nvPr/>
        </p:nvSpPr>
        <p:spPr>
          <a:xfrm>
            <a:off x="475801" y="4162965"/>
            <a:ext cx="8165699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279"/>
          <p:cNvSpPr/>
          <p:nvPr/>
        </p:nvSpPr>
        <p:spPr>
          <a:xfrm>
            <a:off x="475776" y="3072040"/>
            <a:ext cx="8165699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280"/>
          <p:cNvSpPr/>
          <p:nvPr/>
        </p:nvSpPr>
        <p:spPr>
          <a:xfrm>
            <a:off x="448201" y="3052890"/>
            <a:ext cx="8165699" cy="240299"/>
          </a:xfrm>
          <a:prstGeom prst="rect">
            <a:avLst/>
          </a:prstGeom>
          <a:solidFill>
            <a:srgbClr val="D89F39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North-bound</a:t>
            </a:r>
            <a:r>
              <a:rPr kumimoji="0" lang="e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Core API</a:t>
            </a:r>
          </a:p>
        </p:txBody>
      </p:sp>
      <p:sp>
        <p:nvSpPr>
          <p:cNvPr id="82" name="Shape 281"/>
          <p:cNvSpPr/>
          <p:nvPr/>
        </p:nvSpPr>
        <p:spPr>
          <a:xfrm>
            <a:off x="474376" y="3423140"/>
            <a:ext cx="8165699" cy="6329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282"/>
          <p:cNvSpPr/>
          <p:nvPr/>
        </p:nvSpPr>
        <p:spPr>
          <a:xfrm>
            <a:off x="448351" y="3401990"/>
            <a:ext cx="8165699" cy="632999"/>
          </a:xfrm>
          <a:prstGeom prst="rect">
            <a:avLst/>
          </a:prstGeom>
          <a:solidFill>
            <a:srgbClr val="666666">
              <a:lumMod val="40000"/>
              <a:lumOff val="6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Distributed Core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(state management, notifications, high-availability &amp; scale-out)</a:t>
            </a:r>
          </a:p>
        </p:txBody>
      </p:sp>
      <p:sp>
        <p:nvSpPr>
          <p:cNvPr id="84" name="Shape 283"/>
          <p:cNvSpPr/>
          <p:nvPr/>
        </p:nvSpPr>
        <p:spPr>
          <a:xfrm>
            <a:off x="448351" y="4143790"/>
            <a:ext cx="8165699" cy="240299"/>
          </a:xfrm>
          <a:prstGeom prst="rect">
            <a:avLst/>
          </a:prstGeom>
          <a:solidFill>
            <a:srgbClr val="8BAB42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outh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-bound</a:t>
            </a:r>
            <a:r>
              <a:rPr kumimoji="0" lang="e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Core API</a:t>
            </a:r>
          </a:p>
        </p:txBody>
      </p:sp>
      <p:sp>
        <p:nvSpPr>
          <p:cNvPr id="85" name="Shape 284"/>
          <p:cNvSpPr/>
          <p:nvPr/>
        </p:nvSpPr>
        <p:spPr>
          <a:xfrm>
            <a:off x="475626" y="5003915"/>
            <a:ext cx="1766400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285"/>
          <p:cNvSpPr/>
          <p:nvPr/>
        </p:nvSpPr>
        <p:spPr>
          <a:xfrm>
            <a:off x="448201" y="4984740"/>
            <a:ext cx="1766400" cy="240299"/>
          </a:xfrm>
          <a:prstGeom prst="rect">
            <a:avLst/>
          </a:prstGeom>
          <a:solidFill>
            <a:srgbClr val="963334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Protocols</a:t>
            </a:r>
          </a:p>
        </p:txBody>
      </p:sp>
      <p:sp>
        <p:nvSpPr>
          <p:cNvPr id="87" name="Shape 286"/>
          <p:cNvSpPr/>
          <p:nvPr/>
        </p:nvSpPr>
        <p:spPr>
          <a:xfrm>
            <a:off x="477726" y="4510090"/>
            <a:ext cx="1766400" cy="437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287"/>
          <p:cNvSpPr/>
          <p:nvPr/>
        </p:nvSpPr>
        <p:spPr>
          <a:xfrm>
            <a:off x="448151" y="4486090"/>
            <a:ext cx="1766400" cy="437099"/>
          </a:xfrm>
          <a:prstGeom prst="rect">
            <a:avLst/>
          </a:prstGeom>
          <a:solidFill>
            <a:srgbClr val="CCCCCC">
              <a:lumMod val="7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Providers</a:t>
            </a:r>
          </a:p>
        </p:txBody>
      </p:sp>
      <p:sp>
        <p:nvSpPr>
          <p:cNvPr id="89" name="Shape 288"/>
          <p:cNvSpPr/>
          <p:nvPr/>
        </p:nvSpPr>
        <p:spPr>
          <a:xfrm>
            <a:off x="2609226" y="5003915"/>
            <a:ext cx="1766400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289"/>
          <p:cNvSpPr/>
          <p:nvPr/>
        </p:nvSpPr>
        <p:spPr>
          <a:xfrm>
            <a:off x="2581801" y="4984740"/>
            <a:ext cx="1766400" cy="240299"/>
          </a:xfrm>
          <a:prstGeom prst="rect">
            <a:avLst/>
          </a:prstGeom>
          <a:solidFill>
            <a:srgbClr val="963334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Protocols</a:t>
            </a:r>
          </a:p>
        </p:txBody>
      </p:sp>
      <p:sp>
        <p:nvSpPr>
          <p:cNvPr id="91" name="Shape 290"/>
          <p:cNvSpPr/>
          <p:nvPr/>
        </p:nvSpPr>
        <p:spPr>
          <a:xfrm>
            <a:off x="2611326" y="4510090"/>
            <a:ext cx="1766400" cy="437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291"/>
          <p:cNvSpPr/>
          <p:nvPr/>
        </p:nvSpPr>
        <p:spPr>
          <a:xfrm>
            <a:off x="2581751" y="4486090"/>
            <a:ext cx="1766400" cy="437099"/>
          </a:xfrm>
          <a:prstGeom prst="rect">
            <a:avLst/>
          </a:prstGeom>
          <a:solidFill>
            <a:srgbClr val="CCCCCC">
              <a:lumMod val="7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Providers</a:t>
            </a:r>
          </a:p>
        </p:txBody>
      </p:sp>
      <p:sp>
        <p:nvSpPr>
          <p:cNvPr id="93" name="Shape 292"/>
          <p:cNvSpPr/>
          <p:nvPr/>
        </p:nvSpPr>
        <p:spPr>
          <a:xfrm>
            <a:off x="4742826" y="5003915"/>
            <a:ext cx="1766400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275"/>
          <p:cNvSpPr/>
          <p:nvPr/>
        </p:nvSpPr>
        <p:spPr>
          <a:xfrm>
            <a:off x="4715401" y="4984740"/>
            <a:ext cx="1766400" cy="240299"/>
          </a:xfrm>
          <a:prstGeom prst="rect">
            <a:avLst/>
          </a:prstGeom>
          <a:solidFill>
            <a:srgbClr val="963334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Protocols</a:t>
            </a:r>
          </a:p>
        </p:txBody>
      </p:sp>
      <p:sp>
        <p:nvSpPr>
          <p:cNvPr id="95" name="Shape 293"/>
          <p:cNvSpPr/>
          <p:nvPr/>
        </p:nvSpPr>
        <p:spPr>
          <a:xfrm>
            <a:off x="4744926" y="4510090"/>
            <a:ext cx="1766400" cy="437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294"/>
          <p:cNvSpPr/>
          <p:nvPr/>
        </p:nvSpPr>
        <p:spPr>
          <a:xfrm>
            <a:off x="4715351" y="4486090"/>
            <a:ext cx="1766400" cy="437099"/>
          </a:xfrm>
          <a:prstGeom prst="rect">
            <a:avLst/>
          </a:prstGeom>
          <a:solidFill>
            <a:srgbClr val="CCCCCC">
              <a:lumMod val="7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Providers</a:t>
            </a:r>
          </a:p>
        </p:txBody>
      </p:sp>
      <p:sp>
        <p:nvSpPr>
          <p:cNvPr id="97" name="Shape 295"/>
          <p:cNvSpPr/>
          <p:nvPr/>
        </p:nvSpPr>
        <p:spPr>
          <a:xfrm>
            <a:off x="6876426" y="5003915"/>
            <a:ext cx="1766400" cy="2402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296"/>
          <p:cNvSpPr/>
          <p:nvPr/>
        </p:nvSpPr>
        <p:spPr>
          <a:xfrm>
            <a:off x="6849001" y="4984740"/>
            <a:ext cx="1766400" cy="240299"/>
          </a:xfrm>
          <a:prstGeom prst="rect">
            <a:avLst/>
          </a:prstGeom>
          <a:solidFill>
            <a:srgbClr val="963334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Protocols</a:t>
            </a:r>
          </a:p>
        </p:txBody>
      </p:sp>
      <p:sp>
        <p:nvSpPr>
          <p:cNvPr id="99" name="Shape 297"/>
          <p:cNvSpPr/>
          <p:nvPr/>
        </p:nvSpPr>
        <p:spPr>
          <a:xfrm>
            <a:off x="6878526" y="4510090"/>
            <a:ext cx="1766400" cy="43709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defTabSz="914400"/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298"/>
          <p:cNvSpPr/>
          <p:nvPr/>
        </p:nvSpPr>
        <p:spPr>
          <a:xfrm>
            <a:off x="6848951" y="4486090"/>
            <a:ext cx="1766400" cy="437099"/>
          </a:xfrm>
          <a:prstGeom prst="rect">
            <a:avLst/>
          </a:prstGeom>
          <a:solidFill>
            <a:srgbClr val="CCCCCC">
              <a:lumMod val="7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Providers</a:t>
            </a:r>
          </a:p>
        </p:txBody>
      </p:sp>
      <p:sp>
        <p:nvSpPr>
          <p:cNvPr id="101" name="Shape 299"/>
          <p:cNvSpPr/>
          <p:nvPr/>
        </p:nvSpPr>
        <p:spPr>
          <a:xfrm>
            <a:off x="483926" y="2669127"/>
            <a:ext cx="8165699" cy="2895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defTabSz="914400"/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Apps</a:t>
            </a:r>
          </a:p>
        </p:txBody>
      </p:sp>
      <p:sp>
        <p:nvSpPr>
          <p:cNvPr id="102" name="Shape 300"/>
          <p:cNvSpPr/>
          <p:nvPr/>
        </p:nvSpPr>
        <p:spPr>
          <a:xfrm>
            <a:off x="462051" y="2656690"/>
            <a:ext cx="8165699" cy="289500"/>
          </a:xfrm>
          <a:prstGeom prst="rect">
            <a:avLst/>
          </a:prstGeom>
          <a:solidFill>
            <a:srgbClr val="3A81BA">
              <a:lumMod val="60000"/>
              <a:lumOff val="40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Applications</a:t>
            </a:r>
            <a:endParaRPr kumimoji="0" lang="en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Shape 301"/>
          <p:cNvCxnSpPr/>
          <p:nvPr/>
        </p:nvCxnSpPr>
        <p:spPr>
          <a:xfrm rot="10800000" flipH="1">
            <a:off x="1340901" y="5624639"/>
            <a:ext cx="1281599" cy="22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4" name="Shape 302"/>
          <p:cNvCxnSpPr/>
          <p:nvPr/>
        </p:nvCxnSpPr>
        <p:spPr>
          <a:xfrm rot="10800000" flipH="1">
            <a:off x="2739926" y="5589389"/>
            <a:ext cx="1164000" cy="6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5" name="Shape 303"/>
          <p:cNvCxnSpPr/>
          <p:nvPr/>
        </p:nvCxnSpPr>
        <p:spPr>
          <a:xfrm>
            <a:off x="1340901" y="5848140"/>
            <a:ext cx="1275599" cy="39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6" name="Shape 304"/>
          <p:cNvCxnSpPr/>
          <p:nvPr/>
        </p:nvCxnSpPr>
        <p:spPr>
          <a:xfrm rot="10800000" flipH="1">
            <a:off x="2745826" y="6230290"/>
            <a:ext cx="1298999" cy="116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7" name="Shape 305"/>
          <p:cNvCxnSpPr/>
          <p:nvPr/>
        </p:nvCxnSpPr>
        <p:spPr>
          <a:xfrm>
            <a:off x="4039026" y="5583615"/>
            <a:ext cx="1164000" cy="2409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8" name="Shape 306"/>
          <p:cNvCxnSpPr/>
          <p:nvPr/>
        </p:nvCxnSpPr>
        <p:spPr>
          <a:xfrm rot="10800000">
            <a:off x="6519750" y="5595390"/>
            <a:ext cx="1140300" cy="4055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09" name="Shape 307"/>
          <p:cNvCxnSpPr/>
          <p:nvPr/>
        </p:nvCxnSpPr>
        <p:spPr>
          <a:xfrm flipH="1">
            <a:off x="6296250" y="6000990"/>
            <a:ext cx="1363800" cy="2174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0" name="Shape 308"/>
          <p:cNvCxnSpPr/>
          <p:nvPr/>
        </p:nvCxnSpPr>
        <p:spPr>
          <a:xfrm flipH="1">
            <a:off x="6237375" y="5589515"/>
            <a:ext cx="311700" cy="6291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1" name="Shape 309"/>
          <p:cNvCxnSpPr/>
          <p:nvPr/>
        </p:nvCxnSpPr>
        <p:spPr>
          <a:xfrm rot="10800000">
            <a:off x="5256000" y="5836339"/>
            <a:ext cx="875700" cy="3939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2" name="Shape 310"/>
          <p:cNvCxnSpPr/>
          <p:nvPr/>
        </p:nvCxnSpPr>
        <p:spPr>
          <a:xfrm rot="10800000" flipH="1">
            <a:off x="4074301" y="5824639"/>
            <a:ext cx="1087500" cy="376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3" name="Shape 311"/>
          <p:cNvCxnSpPr/>
          <p:nvPr/>
        </p:nvCxnSpPr>
        <p:spPr>
          <a:xfrm rot="10800000" flipH="1">
            <a:off x="2781076" y="5595264"/>
            <a:ext cx="1246199" cy="599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4" name="Shape 312"/>
          <p:cNvCxnSpPr/>
          <p:nvPr/>
        </p:nvCxnSpPr>
        <p:spPr>
          <a:xfrm flipH="1">
            <a:off x="5179351" y="5589515"/>
            <a:ext cx="1263899" cy="22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5" name="Shape 313"/>
          <p:cNvCxnSpPr/>
          <p:nvPr/>
        </p:nvCxnSpPr>
        <p:spPr>
          <a:xfrm>
            <a:off x="4162476" y="6218490"/>
            <a:ext cx="2010299" cy="17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6" name="Shape 314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4628" y="56189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315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6228" y="59999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316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228" y="57713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317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2428" y="53903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318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61428" y="59999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319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0828" y="561894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320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51628" y="5390340"/>
            <a:ext cx="769472" cy="48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Shape 321"/>
          <p:cNvCxnSpPr/>
          <p:nvPr/>
        </p:nvCxnSpPr>
        <p:spPr>
          <a:xfrm>
            <a:off x="2681151" y="5624765"/>
            <a:ext cx="1363800" cy="6113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4" name="Shape 322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03" y="5407990"/>
            <a:ext cx="769472" cy="4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323" descr="switch-icon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27828" y="5999940"/>
            <a:ext cx="769472" cy="48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0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"/>
    </mc:Choice>
    <mc:Fallback xmlns="">
      <p:transition spd="slow" advTm="3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Motivation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5516" y="800708"/>
            <a:ext cx="8351838" cy="1679759"/>
          </a:xfrm>
        </p:spPr>
        <p:txBody>
          <a:bodyPr>
            <a:normAutofit fontScale="92500"/>
          </a:bodyPr>
          <a:lstStyle/>
          <a:p>
            <a:r>
              <a:rPr lang="en-US" altLang="ko-KR" sz="2000" dirty="0" err="1" smtClean="0"/>
              <a:t>IoT</a:t>
            </a:r>
            <a:r>
              <a:rPr lang="en-US" altLang="ko-KR" sz="2000" dirty="0" smtClean="0"/>
              <a:t> and 5G mobile network </a:t>
            </a:r>
          </a:p>
          <a:p>
            <a:pPr lvl="1"/>
            <a:r>
              <a:rPr lang="en-US" altLang="ko-KR" sz="1800" dirty="0"/>
              <a:t>Hard to support differential Quality of Service (</a:t>
            </a:r>
            <a:r>
              <a:rPr lang="en-US" altLang="ko-KR" sz="1800" dirty="0" err="1"/>
              <a:t>QoS</a:t>
            </a:r>
            <a:r>
              <a:rPr lang="en-US" altLang="ko-KR" sz="1800" dirty="0"/>
              <a:t>)</a:t>
            </a:r>
          </a:p>
          <a:p>
            <a:pPr lvl="1"/>
            <a:r>
              <a:rPr lang="en-US" altLang="ko-KR" sz="1800" dirty="0"/>
              <a:t>Scalability - Hard to address rapidly increasing number of network devices </a:t>
            </a:r>
          </a:p>
          <a:p>
            <a:pPr lvl="1"/>
            <a:r>
              <a:rPr lang="en-US" altLang="ko-KR" sz="1800" dirty="0" smtClean="0"/>
              <a:t>Flexibility </a:t>
            </a:r>
            <a:r>
              <a:rPr lang="mr-IN" altLang="ko-KR" sz="1800" dirty="0" smtClean="0"/>
              <a:t>–</a:t>
            </a:r>
            <a:r>
              <a:rPr lang="en-US" altLang="ko-KR" sz="1800" dirty="0" smtClean="0"/>
              <a:t> Hard to change the structure of physical network </a:t>
            </a:r>
          </a:p>
          <a:p>
            <a:pPr lvl="1"/>
            <a:r>
              <a:rPr lang="en-US" altLang="ko-KR" sz="1800" dirty="0" smtClean="0"/>
              <a:t>High cost </a:t>
            </a:r>
            <a:r>
              <a:rPr lang="mr-IN" altLang="ko-KR" sz="1800" dirty="0" smtClean="0"/>
              <a:t>–</a:t>
            </a:r>
            <a:r>
              <a:rPr lang="en-US" altLang="ko-KR" sz="1800" dirty="0" smtClean="0"/>
              <a:t> High CAPEX/OPEX</a:t>
            </a:r>
          </a:p>
          <a:p>
            <a:pPr lvl="1"/>
            <a:endParaRPr lang="ko-KR" altLang="en-US" sz="1800" dirty="0">
              <a:solidFill>
                <a:srgbClr val="FF0000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027" y="3218542"/>
            <a:ext cx="3952421" cy="2919852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12" name="Group 11"/>
          <p:cNvGrpSpPr/>
          <p:nvPr/>
        </p:nvGrpSpPr>
        <p:grpSpPr>
          <a:xfrm>
            <a:off x="5685499" y="6058398"/>
            <a:ext cx="2489208" cy="469048"/>
            <a:chOff x="5863065" y="5728679"/>
            <a:chExt cx="2489208" cy="469048"/>
          </a:xfrm>
        </p:grpSpPr>
        <p:sp>
          <p:nvSpPr>
            <p:cNvPr id="53" name="TextBox 52"/>
            <p:cNvSpPr txBox="1"/>
            <p:nvPr/>
          </p:nvSpPr>
          <p:spPr>
            <a:xfrm>
              <a:off x="6425420" y="5936117"/>
              <a:ext cx="15135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(Source: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Gartner 2015)</a:t>
              </a:r>
              <a:endParaRPr lang="en-US" sz="11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63065" y="5728679"/>
              <a:ext cx="2489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Arial" panose="020B0604020202020204" pitchFamily="34" charset="0"/>
                </a:rPr>
                <a:t>The estimation of </a:t>
              </a:r>
              <a:r>
                <a:rPr lang="en-US" altLang="ko-KR" sz="1200" b="1" dirty="0" err="1" smtClean="0">
                  <a:cs typeface="Arial" panose="020B0604020202020204" pitchFamily="34" charset="0"/>
                </a:rPr>
                <a:t>IoT</a:t>
              </a:r>
              <a:r>
                <a:rPr lang="en-US" altLang="ko-KR" sz="1200" b="1" dirty="0" smtClean="0">
                  <a:cs typeface="Arial" panose="020B0604020202020204" pitchFamily="34" charset="0"/>
                </a:rPr>
                <a:t> device growth</a:t>
              </a:r>
              <a:endParaRPr lang="en-US" sz="1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533626" y="6053345"/>
            <a:ext cx="1783373" cy="430411"/>
            <a:chOff x="6215982" y="5767316"/>
            <a:chExt cx="1783373" cy="430411"/>
          </a:xfrm>
        </p:grpSpPr>
        <p:sp>
          <p:nvSpPr>
            <p:cNvPr id="76" name="TextBox 75"/>
            <p:cNvSpPr txBox="1"/>
            <p:nvPr/>
          </p:nvSpPr>
          <p:spPr>
            <a:xfrm>
              <a:off x="6425420" y="5936117"/>
              <a:ext cx="13724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/>
                <a:t>(Source:</a:t>
              </a:r>
              <a:r>
                <a:rPr lang="ko-KR" altLang="en-US" sz="1100" b="1" dirty="0" smtClean="0"/>
                <a:t> </a:t>
              </a:r>
              <a:r>
                <a:rPr lang="en-US" altLang="ko-KR" sz="1100" b="1" dirty="0" smtClean="0"/>
                <a:t>3GPP 2016)</a:t>
              </a:r>
              <a:endParaRPr lang="en-US" sz="11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15982" y="5767316"/>
              <a:ext cx="1783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Arial" panose="020B0604020202020204" pitchFamily="34" charset="0"/>
                </a:rPr>
                <a:t>3GPP’s</a:t>
              </a:r>
              <a:r>
                <a:rPr lang="ko-KR" altLang="en-US" sz="1200" b="1" dirty="0" smtClean="0"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cs typeface="Arial" panose="020B0604020202020204" pitchFamily="34" charset="0"/>
                </a:rPr>
                <a:t>5G Network Slice</a:t>
              </a:r>
              <a:endParaRPr lang="en-US" sz="12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9076" y="2423235"/>
            <a:ext cx="4147041" cy="75713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lvl="0" fontAlgn="auto" latinLnBrk="0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ko-KR" sz="1200" kern="0" dirty="0" smtClean="0">
                <a:solidFill>
                  <a:prstClr val="black"/>
                </a:solidFill>
                <a:latin typeface="맑은 고딕" charset="-127"/>
                <a:ea typeface="맑은 고딕" charset="-127"/>
              </a:rPr>
              <a:t>3GPP introduce a concept of </a:t>
            </a:r>
            <a:r>
              <a:rPr lang="en-US" altLang="ko-KR" sz="1200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network slice</a:t>
            </a:r>
            <a:r>
              <a:rPr lang="en-US" altLang="ko-KR" sz="1200" kern="0" dirty="0" smtClean="0">
                <a:solidFill>
                  <a:prstClr val="black"/>
                </a:solidFill>
                <a:latin typeface="맑은 고딕" charset="-127"/>
                <a:ea typeface="맑은 고딕" charset="-127"/>
              </a:rPr>
              <a:t> to meet various service requirements in a physical network</a:t>
            </a:r>
            <a:r>
              <a:rPr lang="en-US" altLang="ko-KR" sz="1200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.</a:t>
            </a:r>
          </a:p>
          <a:p>
            <a:pPr lvl="0" fontAlgn="auto" latinLnBrk="0">
              <a:lnSpc>
                <a:spcPct val="120000"/>
              </a:lnSpc>
              <a:spcAft>
                <a:spcPts val="0"/>
              </a:spcAft>
              <a:defRPr/>
            </a:pPr>
            <a:r>
              <a:rPr kumimoji="0" lang="en-US" altLang="ko-KR" sz="1200" u="sng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But, there is no realization technology. </a:t>
            </a:r>
            <a:r>
              <a:rPr kumimoji="0" lang="ko-KR" altLang="en-US" sz="1200" u="sng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 </a:t>
            </a:r>
            <a:endParaRPr kumimoji="0" lang="ko-KR" altLang="en-US" sz="1200" u="sng" kern="0" dirty="0">
              <a:solidFill>
                <a:srgbClr val="FF0000"/>
              </a:solidFill>
              <a:latin typeface="맑은 고딕" charset="-127"/>
              <a:ea typeface="맑은 고딕" charset="-127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944785" y="2437133"/>
            <a:ext cx="3829719" cy="757130"/>
          </a:xfrm>
          <a:prstGeom prst="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 fontAlgn="auto" latinLnBrk="0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ko-KR" sz="1200" kern="0" dirty="0" smtClean="0">
                <a:latin typeface="맑은 고딕" charset="-127"/>
                <a:ea typeface="맑은 고딕" charset="-127"/>
              </a:rPr>
              <a:t>The number of </a:t>
            </a:r>
            <a:r>
              <a:rPr lang="en-US" altLang="ko-KR" sz="1200" kern="0" dirty="0" err="1" smtClean="0">
                <a:latin typeface="맑은 고딕" charset="-127"/>
                <a:ea typeface="맑은 고딕" charset="-127"/>
              </a:rPr>
              <a:t>IoT</a:t>
            </a:r>
            <a:r>
              <a:rPr lang="en-US" altLang="ko-KR" sz="1200" kern="0" dirty="0" smtClean="0">
                <a:latin typeface="맑은 고딕" charset="-127"/>
                <a:ea typeface="맑은 고딕" charset="-127"/>
              </a:rPr>
              <a:t> devices will be rapidly increasing.</a:t>
            </a:r>
            <a:endParaRPr kumimoji="0" lang="en-US" altLang="ko-KR" sz="1200" kern="0" dirty="0">
              <a:latin typeface="맑은 고딕" charset="-127"/>
              <a:ea typeface="맑은 고딕" charset="-127"/>
            </a:endParaRPr>
          </a:p>
          <a:p>
            <a:pPr lvl="0" fontAlgn="auto" latinLnBrk="0">
              <a:lnSpc>
                <a:spcPct val="120000"/>
              </a:lnSpc>
              <a:spcAft>
                <a:spcPts val="0"/>
              </a:spcAft>
              <a:defRPr/>
            </a:pPr>
            <a:r>
              <a:rPr kumimoji="0" lang="en-US" altLang="ko-KR" sz="1200" u="sng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Current network hard to address all of them </a:t>
            </a:r>
            <a:r>
              <a:rPr kumimoji="0" lang="en-US" altLang="ko-KR" sz="1200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(Address, routing table, </a:t>
            </a:r>
            <a:r>
              <a:rPr kumimoji="0" lang="en-US" altLang="ko-KR" sz="1200" kern="0" dirty="0" err="1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etc</a:t>
            </a:r>
            <a:r>
              <a:rPr kumimoji="0" lang="en-US" altLang="ko-KR" sz="1200" kern="0" dirty="0" smtClean="0">
                <a:solidFill>
                  <a:srgbClr val="FF0000"/>
                </a:solidFill>
                <a:latin typeface="맑은 고딕" charset="-127"/>
                <a:ea typeface="맑은 고딕" charset="-127"/>
              </a:rPr>
              <a:t>)</a:t>
            </a:r>
            <a:endParaRPr kumimoji="0" lang="ko-KR" altLang="en-US" sz="1200" kern="0" dirty="0">
              <a:latin typeface="맑은 고딕" charset="-127"/>
              <a:ea typeface="맑은 고딕" charset="-127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1925" y="3189565"/>
            <a:ext cx="4561342" cy="2879907"/>
            <a:chOff x="161926" y="3316531"/>
            <a:chExt cx="4561342" cy="2879907"/>
          </a:xfrm>
        </p:grpSpPr>
        <p:grpSp>
          <p:nvGrpSpPr>
            <p:cNvPr id="61" name="Group 60"/>
            <p:cNvGrpSpPr/>
            <p:nvPr/>
          </p:nvGrpSpPr>
          <p:grpSpPr>
            <a:xfrm>
              <a:off x="161926" y="3316531"/>
              <a:ext cx="4561342" cy="1516379"/>
              <a:chOff x="1509020" y="1235034"/>
              <a:chExt cx="5879434" cy="2053439"/>
            </a:xfrm>
          </p:grpSpPr>
          <p:grpSp>
            <p:nvGrpSpPr>
              <p:cNvPr id="63" name="그룹 7"/>
              <p:cNvGrpSpPr/>
              <p:nvPr/>
            </p:nvGrpSpPr>
            <p:grpSpPr>
              <a:xfrm>
                <a:off x="1509020" y="1235034"/>
                <a:ext cx="5879434" cy="1804727"/>
                <a:chOff x="-188536" y="772682"/>
                <a:chExt cx="9144000" cy="3055572"/>
              </a:xfrm>
            </p:grpSpPr>
            <p:pic>
              <p:nvPicPr>
                <p:cNvPr id="70" name="그림 5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-188536" y="772682"/>
                  <a:ext cx="9144000" cy="1413565"/>
                </a:xfrm>
                <a:prstGeom prst="rect">
                  <a:avLst/>
                </a:prstGeom>
              </p:spPr>
            </p:pic>
            <p:pic>
              <p:nvPicPr>
                <p:cNvPr id="71" name="그림 6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-188536" y="2037630"/>
                  <a:ext cx="9144000" cy="1790624"/>
                </a:xfrm>
                <a:prstGeom prst="rect">
                  <a:avLst/>
                </a:prstGeom>
              </p:spPr>
            </p:pic>
          </p:grpSp>
          <p:sp>
            <p:nvSpPr>
              <p:cNvPr id="66" name="직사각형 2"/>
              <p:cNvSpPr/>
              <p:nvPr/>
            </p:nvSpPr>
            <p:spPr>
              <a:xfrm>
                <a:off x="2390764" y="2751437"/>
                <a:ext cx="3258000" cy="25537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68" name="직선 연결선 20"/>
              <p:cNvCxnSpPr/>
              <p:nvPr/>
            </p:nvCxnSpPr>
            <p:spPr>
              <a:xfrm flipH="1">
                <a:off x="1626919" y="3006809"/>
                <a:ext cx="772084" cy="2816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26"/>
              <p:cNvCxnSpPr/>
              <p:nvPr/>
            </p:nvCxnSpPr>
            <p:spPr>
              <a:xfrm>
                <a:off x="5639002" y="3006809"/>
                <a:ext cx="1437913" cy="2816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2" b="1"/>
            <a:stretch/>
          </p:blipFill>
          <p:spPr bwMode="auto">
            <a:xfrm>
              <a:off x="253395" y="4848299"/>
              <a:ext cx="4228178" cy="134813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Use-case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Common requirements : Multi-tenancy, low CAPEX and OPEX</a:t>
            </a:r>
          </a:p>
          <a:p>
            <a:r>
              <a:rPr lang="en-US" dirty="0" smtClean="0"/>
              <a:t>Cloud Provider </a:t>
            </a:r>
          </a:p>
          <a:p>
            <a:pPr lvl="1"/>
            <a:r>
              <a:rPr lang="en-US" dirty="0" smtClean="0"/>
              <a:t>Scenario : On-demand VN provisioning, </a:t>
            </a:r>
            <a:br>
              <a:rPr lang="en-US" dirty="0" smtClean="0"/>
            </a:br>
            <a:r>
              <a:rPr lang="en-US" dirty="0" smtClean="0"/>
              <a:t>virtual resource migration </a:t>
            </a:r>
          </a:p>
          <a:p>
            <a:pPr lvl="1"/>
            <a:r>
              <a:rPr lang="en-US" dirty="0" smtClean="0"/>
              <a:t>Requirements : Flexibility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dirty="0"/>
              <a:t>Control plane </a:t>
            </a:r>
            <a:r>
              <a:rPr lang="en-US" dirty="0" smtClean="0"/>
              <a:t>isolation, data plane isolation</a:t>
            </a:r>
          </a:p>
          <a:p>
            <a:r>
              <a:rPr lang="en-US" dirty="0" smtClean="0"/>
              <a:t>Infrastructure Provider</a:t>
            </a:r>
          </a:p>
          <a:p>
            <a:pPr lvl="1"/>
            <a:r>
              <a:rPr lang="en-US" dirty="0" smtClean="0"/>
              <a:t>Scenario : End-to-end </a:t>
            </a:r>
            <a:r>
              <a:rPr lang="en-US" dirty="0" err="1" smtClean="0"/>
              <a:t>QoS</a:t>
            </a:r>
            <a:r>
              <a:rPr lang="en-US" dirty="0" smtClean="0"/>
              <a:t> control, Network resource utilization</a:t>
            </a:r>
          </a:p>
          <a:p>
            <a:pPr lvl="1"/>
            <a:r>
              <a:rPr lang="en-US" dirty="0" smtClean="0"/>
              <a:t>Requirements : Flexibility, Scalability, Control plane isolation, VN </a:t>
            </a:r>
            <a:r>
              <a:rPr lang="en-US" dirty="0"/>
              <a:t>federation</a:t>
            </a:r>
            <a:endParaRPr lang="en-US" dirty="0" smtClean="0"/>
          </a:p>
          <a:p>
            <a:r>
              <a:rPr lang="en-US" dirty="0" smtClean="0"/>
              <a:t>5G </a:t>
            </a:r>
            <a:r>
              <a:rPr lang="en-US" dirty="0"/>
              <a:t>M</a:t>
            </a:r>
            <a:r>
              <a:rPr lang="en-US" dirty="0" smtClean="0"/>
              <a:t>obile </a:t>
            </a:r>
            <a:r>
              <a:rPr lang="en-US" dirty="0"/>
              <a:t>N</a:t>
            </a:r>
            <a:r>
              <a:rPr lang="en-US" dirty="0" smtClean="0"/>
              <a:t>etwork Provider </a:t>
            </a:r>
          </a:p>
          <a:p>
            <a:pPr lvl="1"/>
            <a:r>
              <a:rPr lang="en-US" dirty="0" smtClean="0"/>
              <a:t>Scenario : Service slicing</a:t>
            </a:r>
          </a:p>
          <a:p>
            <a:pPr lvl="1"/>
            <a:r>
              <a:rPr lang="en-US" dirty="0" smtClean="0"/>
              <a:t>Requirements : Control plane isolation, data plane isolation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"/>
    </mc:Choice>
    <mc:Fallback xmlns="">
      <p:transition spd="slow" advTm="27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OpenVirteX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environment</a:t>
            </a:r>
          </a:p>
          <a:p>
            <a:pPr lvl="1"/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/>
              <a:t>commodity laptop </a:t>
            </a:r>
            <a:endParaRPr lang="en-US" sz="1800" dirty="0" smtClean="0"/>
          </a:p>
          <a:p>
            <a:pPr lvl="1"/>
            <a:r>
              <a:rPr lang="en-US" sz="1800" dirty="0" smtClean="0"/>
              <a:t>2.3GHz </a:t>
            </a:r>
            <a:r>
              <a:rPr lang="en-US" sz="1800" dirty="0"/>
              <a:t>quad-core Intel Core i7 (turbo boost up to 3.5GHz) </a:t>
            </a:r>
            <a:endParaRPr lang="en-US" sz="1800" dirty="0" smtClean="0"/>
          </a:p>
          <a:p>
            <a:pPr lvl="1"/>
            <a:r>
              <a:rPr lang="en-US" sz="1800" dirty="0" smtClean="0"/>
              <a:t>16GB </a:t>
            </a:r>
            <a:r>
              <a:rPr lang="en-US" sz="1800" dirty="0"/>
              <a:t>1600MHz memory </a:t>
            </a:r>
            <a:endParaRPr lang="en-US" sz="1800" dirty="0" smtClean="0"/>
          </a:p>
          <a:p>
            <a:pPr lvl="1"/>
            <a:r>
              <a:rPr lang="en-US" sz="1800" dirty="0" smtClean="0"/>
              <a:t>512GB </a:t>
            </a:r>
            <a:r>
              <a:rPr lang="en-US" sz="1800" dirty="0"/>
              <a:t>PCI-e based flash </a:t>
            </a:r>
            <a:r>
              <a:rPr lang="en-US" sz="1800" dirty="0" smtClean="0"/>
              <a:t>storage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6880"/>
            <a:ext cx="4516098" cy="3187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48776"/>
            <a:ext cx="4183419" cy="24666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6311" y="5851052"/>
            <a:ext cx="20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OpenVirteX</a:t>
            </a:r>
            <a:r>
              <a:rPr lang="en-US" b="1" dirty="0" smtClean="0"/>
              <a:t> latency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19800" y="508239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ONVisor</a:t>
            </a:r>
            <a:r>
              <a:rPr lang="en-US" b="1" dirty="0" smtClean="0"/>
              <a:t> latency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4636393" y="5439381"/>
            <a:ext cx="44152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Al-</a:t>
            </a:r>
            <a:r>
              <a:rPr lang="en-US" sz="1200" dirty="0" err="1"/>
              <a:t>Shabibi</a:t>
            </a:r>
            <a:r>
              <a:rPr lang="en-US" sz="1200" dirty="0"/>
              <a:t>, M. De </a:t>
            </a:r>
            <a:r>
              <a:rPr lang="en-US" sz="1200" dirty="0" err="1"/>
              <a:t>Leenheer</a:t>
            </a:r>
            <a:r>
              <a:rPr lang="en-US" sz="1200" dirty="0"/>
              <a:t>, M. </a:t>
            </a:r>
            <a:r>
              <a:rPr lang="en-US" sz="1200" dirty="0" err="1"/>
              <a:t>Gerola</a:t>
            </a:r>
            <a:r>
              <a:rPr lang="en-US" sz="1200" dirty="0"/>
              <a:t>, A. </a:t>
            </a:r>
            <a:r>
              <a:rPr lang="en-US" sz="1200" dirty="0" err="1"/>
              <a:t>Koshibe</a:t>
            </a:r>
            <a:r>
              <a:rPr lang="en-US" sz="1200" dirty="0"/>
              <a:t>, G. </a:t>
            </a:r>
            <a:r>
              <a:rPr lang="en-US" sz="1200" dirty="0" err="1"/>
              <a:t>Parulkar</a:t>
            </a:r>
            <a:r>
              <a:rPr lang="en-US" sz="1200" dirty="0"/>
              <a:t>, E. Sal- </a:t>
            </a:r>
            <a:r>
              <a:rPr lang="en-US" sz="1200" dirty="0" err="1"/>
              <a:t>vadori</a:t>
            </a:r>
            <a:r>
              <a:rPr lang="en-US" sz="1200" dirty="0"/>
              <a:t>, and B. Snow, “</a:t>
            </a:r>
            <a:r>
              <a:rPr lang="en-US" sz="1200" dirty="0" err="1"/>
              <a:t>Openvirtex</a:t>
            </a:r>
            <a:r>
              <a:rPr lang="en-US" sz="1200" dirty="0"/>
              <a:t>: Make your virtual </a:t>
            </a:r>
            <a:r>
              <a:rPr lang="en-US" sz="1200" dirty="0" err="1"/>
              <a:t>sdns</a:t>
            </a:r>
            <a:r>
              <a:rPr lang="en-US" sz="1200" dirty="0"/>
              <a:t> programmable,” in Proceedings of the Third Workshop on Hot Topics in Software Defined Networking, ser. </a:t>
            </a:r>
            <a:r>
              <a:rPr lang="en-US" sz="1200" dirty="0" err="1"/>
              <a:t>HotSDN</a:t>
            </a:r>
            <a:r>
              <a:rPr lang="en-US" sz="1200" dirty="0"/>
              <a:t> ’14. New York, NY, USA: ACM, 2014, pp. 25–30 </a:t>
            </a:r>
          </a:p>
        </p:txBody>
      </p:sp>
    </p:spTree>
    <p:extLst>
      <p:ext uri="{BB962C8B-B14F-4D97-AF65-F5344CB8AC3E}">
        <p14:creationId xmlns:p14="http://schemas.microsoft.com/office/powerpoint/2010/main" val="12727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"/>
    </mc:Choice>
    <mc:Fallback xmlns="">
      <p:transition spd="slow" advTm="20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Flow Objective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Objective Service</a:t>
            </a:r>
          </a:p>
          <a:p>
            <a:pPr lvl="1"/>
            <a:r>
              <a:rPr lang="en-US" dirty="0" smtClean="0"/>
              <a:t>Service for device data plane</a:t>
            </a:r>
            <a:endParaRPr lang="en-US" dirty="0"/>
          </a:p>
          <a:p>
            <a:pPr lvl="1"/>
            <a:r>
              <a:rPr lang="en-US" dirty="0" smtClean="0"/>
              <a:t>Independent of specific device table pipeline </a:t>
            </a:r>
            <a:r>
              <a:rPr lang="en-US" dirty="0" err="1"/>
              <a:t>I</a:t>
            </a:r>
            <a:r>
              <a:rPr lang="en-US" dirty="0" err="1" smtClean="0"/>
              <a:t>mpl</a:t>
            </a:r>
            <a:r>
              <a:rPr lang="en-US" dirty="0" smtClean="0"/>
              <a:t>. </a:t>
            </a:r>
          </a:p>
          <a:p>
            <a:r>
              <a:rPr lang="en-US" dirty="0" smtClean="0"/>
              <a:t>Default Virtual Device </a:t>
            </a:r>
            <a:r>
              <a:rPr lang="en-US" dirty="0" err="1" smtClean="0"/>
              <a:t>Pipeliner</a:t>
            </a:r>
            <a:endParaRPr lang="en-US" dirty="0" smtClean="0"/>
          </a:p>
          <a:p>
            <a:pPr lvl="1"/>
            <a:r>
              <a:rPr lang="en-US" dirty="0" smtClean="0"/>
              <a:t>Normalize the operations for standard format</a:t>
            </a:r>
          </a:p>
          <a:p>
            <a:pPr lvl="1"/>
            <a:r>
              <a:rPr lang="en-US" dirty="0" smtClean="0"/>
              <a:t>Single table </a:t>
            </a:r>
            <a:r>
              <a:rPr lang="en-US" dirty="0" err="1" smtClean="0"/>
              <a:t>pipeliner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10626" y="3200220"/>
            <a:ext cx="4655275" cy="3224302"/>
            <a:chOff x="2032604" y="2194809"/>
            <a:chExt cx="6654196" cy="4410646"/>
          </a:xfrm>
        </p:grpSpPr>
        <p:sp>
          <p:nvSpPr>
            <p:cNvPr id="6" name="슬라이드 번호 개체 틀 3"/>
            <p:cNvSpPr txBox="1">
              <a:spLocks/>
            </p:cNvSpPr>
            <p:nvPr/>
          </p:nvSpPr>
          <p:spPr>
            <a:xfrm>
              <a:off x="7092509" y="6240330"/>
              <a:ext cx="118110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99DD568-DEDB-AC4C-A128-9A8D11B747D6}" type="slidenum">
                <a:rPr kumimoji="1" lang="ko-KR" altLang="en-US" smtClean="0"/>
                <a:pPr/>
                <a:t>29</a:t>
              </a:fld>
              <a:endParaRPr kumimoji="1" lang="ko-KR" altLang="en-US" dirty="0"/>
            </a:p>
          </p:txBody>
        </p:sp>
        <p:pic>
          <p:nvPicPr>
            <p:cNvPr id="7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604" y="2194809"/>
              <a:ext cx="6654196" cy="4155282"/>
            </a:xfrm>
            <a:prstGeom prst="rect">
              <a:avLst/>
            </a:prstGeom>
          </p:spPr>
        </p:pic>
        <p:sp>
          <p:nvSpPr>
            <p:cNvPr id="8" name="모서리가 둥근 직사각형 5"/>
            <p:cNvSpPr/>
            <p:nvPr/>
          </p:nvSpPr>
          <p:spPr>
            <a:xfrm>
              <a:off x="2656045" y="3453335"/>
              <a:ext cx="5929746" cy="334747"/>
            </a:xfrm>
            <a:prstGeom prst="roundRect">
              <a:avLst>
                <a:gd name="adj" fmla="val 20806"/>
              </a:avLst>
            </a:prstGeom>
            <a:solidFill>
              <a:schemeClr val="accent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Flow Objectives</a:t>
              </a:r>
              <a:endParaRPr kumimoji="1" lang="ko-KR" alt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878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39" y="847638"/>
            <a:ext cx="65151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"/>
    </mc:Choice>
    <mc:Fallback xmlns="">
      <p:transition spd="slow" advTm="28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APIs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28" y="707211"/>
            <a:ext cx="7654344" cy="57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"/>
    </mc:Choice>
    <mc:Fallback xmlns="">
      <p:transition spd="slow" advTm="334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Source Repository</a:t>
            </a:r>
          </a:p>
          <a:p>
            <a:pPr lvl="1"/>
            <a:r>
              <a:rPr lang="en-US" dirty="0" smtClean="0"/>
              <a:t>As a sub-project of ONOS SDN controller</a:t>
            </a:r>
          </a:p>
          <a:p>
            <a:pPr lvl="1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opennetworkinglab</a:t>
            </a:r>
            <a:r>
              <a:rPr lang="en-US" dirty="0"/>
              <a:t>/</a:t>
            </a:r>
            <a:r>
              <a:rPr lang="en-US" dirty="0" err="1"/>
              <a:t>onos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8" y="2280240"/>
            <a:ext cx="8203842" cy="40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"/>
    </mc:Choice>
    <mc:Fallback xmlns="">
      <p:transition spd="slow" advTm="1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9093"/>
          <a:stretch/>
        </p:blipFill>
        <p:spPr>
          <a:xfrm>
            <a:off x="5774346" y="3795712"/>
            <a:ext cx="2320572" cy="2279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899" y="1287887"/>
            <a:ext cx="4900021" cy="227858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38946" y="3421020"/>
            <a:ext cx="2839240" cy="435525"/>
            <a:chOff x="1154640" y="6400412"/>
            <a:chExt cx="2839240" cy="435525"/>
          </a:xfrm>
        </p:grpSpPr>
        <p:sp>
          <p:nvSpPr>
            <p:cNvPr id="17" name="TextBox 16"/>
            <p:cNvSpPr txBox="1"/>
            <p:nvPr/>
          </p:nvSpPr>
          <p:spPr>
            <a:xfrm>
              <a:off x="1154640" y="6582021"/>
              <a:ext cx="2839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dirty="0" smtClean="0">
                  <a:cs typeface="Arial" panose="020B0604020202020204" pitchFamily="34" charset="0"/>
                </a:rPr>
                <a:t>Source </a:t>
              </a:r>
              <a:r>
                <a:rPr lang="en-US" sz="1050" dirty="0" smtClean="0">
                  <a:cs typeface="Arial" panose="020B0604020202020204" pitchFamily="34" charset="0"/>
                </a:rPr>
                <a:t>:  201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6</a:t>
              </a:r>
              <a:r>
                <a:rPr lang="ko-KR" altLang="en-US" sz="1050" dirty="0" smtClean="0">
                  <a:cs typeface="Arial" panose="020B0604020202020204" pitchFamily="34" charset="0"/>
                </a:rPr>
                <a:t> 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Market Report</a:t>
              </a:r>
              <a:r>
                <a:rPr lang="en-US" sz="1050" dirty="0" smtClean="0">
                  <a:cs typeface="Arial" panose="020B0604020202020204" pitchFamily="34" charset="0"/>
                </a:rPr>
                <a:t>, </a:t>
              </a:r>
              <a:r>
                <a:rPr lang="en-US" sz="1050" dirty="0">
                  <a:cs typeface="Arial" panose="020B0604020202020204" pitchFamily="34" charset="0"/>
                </a:rPr>
                <a:t>[</a:t>
              </a:r>
              <a:r>
                <a:rPr lang="en-US" sz="1050" dirty="0" err="1">
                  <a:cs typeface="Arial" panose="020B0604020202020204" pitchFamily="34" charset="0"/>
                </a:rPr>
                <a:t>SDxCentral</a:t>
              </a:r>
              <a:r>
                <a:rPr lang="en-US" sz="1050" dirty="0">
                  <a:cs typeface="Arial" panose="020B0604020202020204" pitchFamily="34" charset="0"/>
                </a:rPr>
                <a:t> </a:t>
              </a:r>
              <a:r>
                <a:rPr lang="en-US" sz="1050" dirty="0" smtClean="0">
                  <a:cs typeface="Arial" panose="020B0604020202020204" pitchFamily="34" charset="0"/>
                </a:rPr>
                <a:t>201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6</a:t>
              </a:r>
              <a:r>
                <a:rPr lang="en-US" sz="1050" dirty="0" smtClean="0">
                  <a:cs typeface="Arial" panose="020B0604020202020204" pitchFamily="34" charset="0"/>
                </a:rPr>
                <a:t>]</a:t>
              </a:r>
              <a:endParaRPr 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5700" y="6400412"/>
              <a:ext cx="2597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b="1" dirty="0" smtClean="0">
                  <a:cs typeface="Arial" panose="020B0604020202020204" pitchFamily="34" charset="0"/>
                </a:rPr>
                <a:t>The benefits of network virtualization</a:t>
              </a:r>
              <a:endParaRPr lang="en-US" sz="1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51825" y="6001696"/>
            <a:ext cx="2839240" cy="435525"/>
            <a:chOff x="1154640" y="6400412"/>
            <a:chExt cx="2839240" cy="435525"/>
          </a:xfrm>
        </p:grpSpPr>
        <p:sp>
          <p:nvSpPr>
            <p:cNvPr id="20" name="TextBox 19"/>
            <p:cNvSpPr txBox="1"/>
            <p:nvPr/>
          </p:nvSpPr>
          <p:spPr>
            <a:xfrm>
              <a:off x="1154640" y="6582021"/>
              <a:ext cx="28392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50" dirty="0" smtClean="0">
                  <a:cs typeface="Arial" panose="020B0604020202020204" pitchFamily="34" charset="0"/>
                </a:rPr>
                <a:t>Source </a:t>
              </a:r>
              <a:r>
                <a:rPr lang="en-US" sz="1050" dirty="0" smtClean="0">
                  <a:cs typeface="Arial" panose="020B0604020202020204" pitchFamily="34" charset="0"/>
                </a:rPr>
                <a:t>:  201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6</a:t>
              </a:r>
              <a:r>
                <a:rPr lang="ko-KR" altLang="en-US" sz="1050" dirty="0" smtClean="0">
                  <a:cs typeface="Arial" panose="020B0604020202020204" pitchFamily="34" charset="0"/>
                </a:rPr>
                <a:t> 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Market Report</a:t>
              </a:r>
              <a:r>
                <a:rPr lang="en-US" sz="1050" dirty="0" smtClean="0">
                  <a:cs typeface="Arial" panose="020B0604020202020204" pitchFamily="34" charset="0"/>
                </a:rPr>
                <a:t>, </a:t>
              </a:r>
              <a:r>
                <a:rPr lang="en-US" sz="1050" dirty="0">
                  <a:cs typeface="Arial" panose="020B0604020202020204" pitchFamily="34" charset="0"/>
                </a:rPr>
                <a:t>[</a:t>
              </a:r>
              <a:r>
                <a:rPr lang="en-US" sz="1050" dirty="0" err="1">
                  <a:cs typeface="Arial" panose="020B0604020202020204" pitchFamily="34" charset="0"/>
                </a:rPr>
                <a:t>SDxCentral</a:t>
              </a:r>
              <a:r>
                <a:rPr lang="en-US" sz="1050" dirty="0">
                  <a:cs typeface="Arial" panose="020B0604020202020204" pitchFamily="34" charset="0"/>
                </a:rPr>
                <a:t> </a:t>
              </a:r>
              <a:r>
                <a:rPr lang="en-US" sz="1050" dirty="0" smtClean="0">
                  <a:cs typeface="Arial" panose="020B0604020202020204" pitchFamily="34" charset="0"/>
                </a:rPr>
                <a:t>201</a:t>
              </a:r>
              <a:r>
                <a:rPr lang="en-US" altLang="ko-KR" sz="1050" dirty="0" smtClean="0">
                  <a:cs typeface="Arial" panose="020B0604020202020204" pitchFamily="34" charset="0"/>
                </a:rPr>
                <a:t>6</a:t>
              </a:r>
              <a:r>
                <a:rPr lang="en-US" sz="1050" dirty="0" smtClean="0">
                  <a:cs typeface="Arial" panose="020B0604020202020204" pitchFamily="34" charset="0"/>
                </a:rPr>
                <a:t>]</a:t>
              </a:r>
              <a:endParaRPr 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86568" y="6400412"/>
              <a:ext cx="23753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cs typeface="Arial" panose="020B0604020202020204" pitchFamily="34" charset="0"/>
                </a:rPr>
                <a:t>Network Virtualization Experience</a:t>
              </a:r>
              <a:endParaRPr lang="en-US" sz="12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3" y="748885"/>
            <a:ext cx="5852341" cy="560907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Network Virtualization (NV)</a:t>
            </a:r>
          </a:p>
          <a:p>
            <a:pPr lvl="1"/>
            <a:r>
              <a:rPr lang="en-US" dirty="0" smtClean="0"/>
              <a:t>Create logical </a:t>
            </a:r>
            <a:r>
              <a:rPr lang="en-US" dirty="0"/>
              <a:t>virtual </a:t>
            </a:r>
            <a:r>
              <a:rPr lang="en-US" dirty="0" smtClean="0"/>
              <a:t>networks (VNs) </a:t>
            </a:r>
            <a:r>
              <a:rPr lang="en-US" dirty="0"/>
              <a:t>that </a:t>
            </a:r>
            <a:r>
              <a:rPr lang="en-US" dirty="0" smtClean="0"/>
              <a:t>run on top of a physical network</a:t>
            </a:r>
          </a:p>
          <a:p>
            <a:pPr lvl="1"/>
            <a:r>
              <a:rPr lang="en-US" dirty="0" smtClean="0"/>
              <a:t>Separate network functionality from </a:t>
            </a:r>
            <a:br>
              <a:rPr lang="en-US" dirty="0" smtClean="0"/>
            </a:br>
            <a:r>
              <a:rPr lang="en-US" dirty="0" smtClean="0"/>
              <a:t>physical equipment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Benefits of NV</a:t>
            </a:r>
          </a:p>
          <a:p>
            <a:pPr lvl="1"/>
            <a:r>
              <a:rPr lang="en-US" dirty="0" smtClean="0"/>
              <a:t>Multi-tenancy</a:t>
            </a:r>
          </a:p>
          <a:p>
            <a:pPr lvl="1"/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Scalability</a:t>
            </a:r>
            <a:endParaRPr lang="ko-KR" altLang="en-US" dirty="0" smtClean="0"/>
          </a:p>
          <a:p>
            <a:pPr lvl="1"/>
            <a:r>
              <a:rPr lang="en-US" dirty="0" smtClean="0"/>
              <a:t>Agility</a:t>
            </a:r>
          </a:p>
          <a:p>
            <a:pPr lvl="1"/>
            <a:r>
              <a:rPr lang="en-US" dirty="0" smtClean="0"/>
              <a:t>CAPEX/OPEX saving</a:t>
            </a:r>
          </a:p>
          <a:p>
            <a:endParaRPr lang="en-US" dirty="0"/>
          </a:p>
          <a:p>
            <a:r>
              <a:rPr lang="en-US" dirty="0" smtClean="0"/>
              <a:t>NV Use Cases</a:t>
            </a:r>
          </a:p>
          <a:p>
            <a:pPr lvl="1"/>
            <a:r>
              <a:rPr lang="en-US" dirty="0" smtClean="0"/>
              <a:t>Data-center networks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Infrastructure as a Services (</a:t>
            </a:r>
            <a:r>
              <a:rPr lang="en-US" dirty="0" err="1" smtClean="0">
                <a:solidFill>
                  <a:srgbClr val="FF0000"/>
                </a:solidFill>
              </a:rPr>
              <a:t>IaaS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/>
              <a:t>Centralized management of distributed networks</a:t>
            </a:r>
          </a:p>
          <a:p>
            <a:pPr lvl="1"/>
            <a:r>
              <a:rPr lang="en-US" dirty="0" smtClean="0"/>
              <a:t>Data-center re-building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Carrier-grade networks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7</a:t>
            </a:fld>
            <a:endParaRPr lang="en-US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25223" y="748885"/>
            <a:ext cx="5852341" cy="5609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Software Defined Networking (SDN)</a:t>
            </a:r>
          </a:p>
          <a:p>
            <a:pPr lvl="1"/>
            <a:r>
              <a:rPr lang="en-US" altLang="ko-KR" dirty="0" smtClean="0"/>
              <a:t>Separates the control plane from the data plane</a:t>
            </a:r>
            <a:endParaRPr lang="en-US" dirty="0" smtClean="0"/>
          </a:p>
          <a:p>
            <a:pPr lvl="1"/>
            <a:r>
              <a:rPr lang="en-US" altLang="ko-KR" dirty="0" smtClean="0"/>
              <a:t>Centralized management</a:t>
            </a:r>
          </a:p>
          <a:p>
            <a:pPr lvl="1"/>
            <a:r>
              <a:rPr lang="en-US" altLang="ko-KR" dirty="0" smtClean="0"/>
              <a:t>Rich programmability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OpenFlow</a:t>
            </a:r>
            <a:r>
              <a:rPr lang="en-US" dirty="0" smtClean="0"/>
              <a:t> (OF)</a:t>
            </a:r>
          </a:p>
          <a:p>
            <a:pPr lvl="1"/>
            <a:r>
              <a:rPr lang="en-US" dirty="0" smtClean="0"/>
              <a:t>The de facto standard protocol to communicate </a:t>
            </a:r>
            <a:br>
              <a:rPr lang="en-US" dirty="0" smtClean="0"/>
            </a:br>
            <a:r>
              <a:rPr lang="en-US" dirty="0" smtClean="0"/>
              <a:t>between control and data plane </a:t>
            </a:r>
          </a:p>
          <a:p>
            <a:pPr lvl="1"/>
            <a:r>
              <a:rPr lang="en-US" dirty="0" smtClean="0"/>
              <a:t>Providing remote administration of forwarding tables of switches</a:t>
            </a:r>
          </a:p>
          <a:p>
            <a:pPr lvl="1"/>
            <a:r>
              <a:rPr lang="en-US" dirty="0" smtClean="0"/>
              <a:t>Current SDN technologies are heavily depending on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Benefits of SDN</a:t>
            </a:r>
          </a:p>
          <a:p>
            <a:pPr lvl="1"/>
            <a:r>
              <a:rPr lang="en-US" dirty="0" smtClean="0"/>
              <a:t>Programmability</a:t>
            </a:r>
          </a:p>
          <a:p>
            <a:pPr lvl="1"/>
            <a:r>
              <a:rPr lang="en-US" dirty="0" smtClean="0"/>
              <a:t>Agility</a:t>
            </a:r>
          </a:p>
          <a:p>
            <a:pPr lvl="1"/>
            <a:r>
              <a:rPr lang="en-US" dirty="0" smtClean="0"/>
              <a:t>Flexibility</a:t>
            </a:r>
          </a:p>
          <a:p>
            <a:pPr lvl="1"/>
            <a:r>
              <a:rPr lang="en-US" dirty="0" smtClean="0"/>
              <a:t>CAPEX/OPEX saving</a:t>
            </a:r>
          </a:p>
          <a:p>
            <a:pPr lvl="1"/>
            <a:r>
              <a:rPr lang="en-US" dirty="0" smtClean="0"/>
              <a:t>Vendor neutrality</a:t>
            </a:r>
          </a:p>
          <a:p>
            <a:pPr lvl="1"/>
            <a:endParaRPr lang="en-US" dirty="0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122" name="그룹 8"/>
          <p:cNvGrpSpPr/>
          <p:nvPr/>
        </p:nvGrpSpPr>
        <p:grpSpPr>
          <a:xfrm>
            <a:off x="3667695" y="4860558"/>
            <a:ext cx="1542132" cy="1210418"/>
            <a:chOff x="-154450" y="4685254"/>
            <a:chExt cx="2344366" cy="1840090"/>
          </a:xfrm>
        </p:grpSpPr>
        <p:sp>
          <p:nvSpPr>
            <p:cNvPr id="141" name="모서리가 둥근 직사각형 27"/>
            <p:cNvSpPr/>
            <p:nvPr/>
          </p:nvSpPr>
          <p:spPr bwMode="auto">
            <a:xfrm>
              <a:off x="-154450" y="4685256"/>
              <a:ext cx="1512167" cy="432049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Control Plane</a:t>
              </a: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142" name="모서리가 둥근 직사각형 28"/>
            <p:cNvSpPr/>
            <p:nvPr/>
          </p:nvSpPr>
          <p:spPr bwMode="auto">
            <a:xfrm>
              <a:off x="-154450" y="5186386"/>
              <a:ext cx="1512167" cy="432049"/>
            </a:xfrm>
            <a:prstGeom prst="roundRect">
              <a:avLst/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Data Plane</a:t>
              </a: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143" name="모서리가 둥근 직사각형 29"/>
            <p:cNvSpPr/>
            <p:nvPr/>
          </p:nvSpPr>
          <p:spPr bwMode="auto">
            <a:xfrm>
              <a:off x="1440359" y="4685254"/>
              <a:ext cx="749557" cy="933179"/>
            </a:xfrm>
            <a:prstGeom prst="roundRect">
              <a:avLst>
                <a:gd name="adj" fmla="val 10993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8064A2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Mgmt.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Plane</a:t>
              </a:r>
              <a:endPara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pic>
          <p:nvPicPr>
            <p:cNvPr id="144" name="Picture 5" descr="ICON_NetworkSwitch_Q3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5740" y="6038010"/>
              <a:ext cx="683408" cy="48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5" name="직선 연결선 31"/>
            <p:cNvCxnSpPr/>
            <p:nvPr/>
          </p:nvCxnSpPr>
          <p:spPr>
            <a:xfrm>
              <a:off x="-97626" y="5613260"/>
              <a:ext cx="691115" cy="59615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none"/>
            </a:ln>
            <a:effectLst/>
          </p:spPr>
        </p:cxnSp>
        <p:cxnSp>
          <p:nvCxnSpPr>
            <p:cNvPr id="146" name="직선 연결선 32"/>
            <p:cNvCxnSpPr/>
            <p:nvPr/>
          </p:nvCxnSpPr>
          <p:spPr>
            <a:xfrm flipH="1">
              <a:off x="1284606" y="5623892"/>
              <a:ext cx="871870" cy="63868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  <a:headEnd type="none"/>
              <a:tailEnd type="none"/>
            </a:ln>
            <a:effectLst/>
          </p:spPr>
        </p:cxnSp>
      </p:grpSp>
      <p:sp>
        <p:nvSpPr>
          <p:cNvPr id="123" name="오른쪽 화살표 9"/>
          <p:cNvSpPr/>
          <p:nvPr/>
        </p:nvSpPr>
        <p:spPr bwMode="auto">
          <a:xfrm>
            <a:off x="5450175" y="5167482"/>
            <a:ext cx="284203" cy="365957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charset="-127"/>
              <a:cs typeface="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469965" y="6121596"/>
            <a:ext cx="1845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Traditional Network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50466" y="6123675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SDN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그룹 12"/>
          <p:cNvGrpSpPr/>
          <p:nvPr/>
        </p:nvGrpSpPr>
        <p:grpSpPr>
          <a:xfrm>
            <a:off x="5783480" y="4728161"/>
            <a:ext cx="1825788" cy="1357782"/>
            <a:chOff x="2917973" y="4221088"/>
            <a:chExt cx="2775583" cy="2064115"/>
          </a:xfrm>
        </p:grpSpPr>
        <p:grpSp>
          <p:nvGrpSpPr>
            <p:cNvPr id="127" name="그룹 13"/>
            <p:cNvGrpSpPr/>
            <p:nvPr/>
          </p:nvGrpSpPr>
          <p:grpSpPr>
            <a:xfrm>
              <a:off x="2917973" y="4221088"/>
              <a:ext cx="2257678" cy="2064115"/>
              <a:chOff x="2917973" y="4221088"/>
              <a:chExt cx="2257678" cy="2064115"/>
            </a:xfrm>
          </p:grpSpPr>
          <p:pic>
            <p:nvPicPr>
              <p:cNvPr id="130" name="Picture 384" descr="ICON_Server_Rack_Q30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649731" y="4221088"/>
                <a:ext cx="876924" cy="690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1" name="Picture 27" descr="ICON_Cloud_Q30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17973" y="5023809"/>
                <a:ext cx="2257678" cy="12613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2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779912" y="5222740"/>
                <a:ext cx="683408" cy="487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464656" y="5655271"/>
                <a:ext cx="683408" cy="487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" name="Picture 5" descr="ICON_NetworkSwitch_Q3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070464" y="5650185"/>
                <a:ext cx="683408" cy="487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직선 연결선 21"/>
              <p:cNvCxnSpPr>
                <a:stCxn id="152" idx="3"/>
              </p:cNvCxnSpPr>
              <p:nvPr/>
            </p:nvCxnSpPr>
            <p:spPr>
              <a:xfrm>
                <a:off x="3753872" y="5893853"/>
                <a:ext cx="710784" cy="508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136" name="직선 연결선 22"/>
              <p:cNvCxnSpPr>
                <a:stCxn id="152" idx="0"/>
              </p:cNvCxnSpPr>
              <p:nvPr/>
            </p:nvCxnSpPr>
            <p:spPr>
              <a:xfrm flipV="1">
                <a:off x="3412168" y="5466408"/>
                <a:ext cx="367744" cy="18377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137" name="직선 연결선 23"/>
              <p:cNvCxnSpPr/>
              <p:nvPr/>
            </p:nvCxnSpPr>
            <p:spPr>
              <a:xfrm flipH="1" flipV="1">
                <a:off x="4463320" y="5466408"/>
                <a:ext cx="343040" cy="18886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none"/>
                <a:tailEnd type="none"/>
              </a:ln>
              <a:effectLst/>
            </p:spPr>
          </p:cxnSp>
          <p:cxnSp>
            <p:nvCxnSpPr>
              <p:cNvPr id="138" name="직선 연결선 24"/>
              <p:cNvCxnSpPr>
                <a:endCxn id="152" idx="0"/>
              </p:cNvCxnSpPr>
              <p:nvPr/>
            </p:nvCxnSpPr>
            <p:spPr>
              <a:xfrm flipH="1">
                <a:off x="3412168" y="4911667"/>
                <a:ext cx="676024" cy="73851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dash"/>
                <a:headEnd type="none"/>
                <a:tailEnd type="none"/>
              </a:ln>
              <a:effectLst/>
            </p:spPr>
          </p:cxnSp>
          <p:cxnSp>
            <p:nvCxnSpPr>
              <p:cNvPr id="139" name="직선 연결선 25"/>
              <p:cNvCxnSpPr/>
              <p:nvPr/>
            </p:nvCxnSpPr>
            <p:spPr>
              <a:xfrm flipH="1">
                <a:off x="4072270" y="4911666"/>
                <a:ext cx="15923" cy="35679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dash"/>
                <a:headEnd type="none"/>
                <a:tailEnd type="none"/>
              </a:ln>
              <a:effectLst/>
            </p:spPr>
          </p:cxnSp>
          <p:cxnSp>
            <p:nvCxnSpPr>
              <p:cNvPr id="140" name="직선 연결선 26"/>
              <p:cNvCxnSpPr/>
              <p:nvPr/>
            </p:nvCxnSpPr>
            <p:spPr>
              <a:xfrm>
                <a:off x="4088193" y="4911666"/>
                <a:ext cx="696458" cy="7608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dash"/>
                <a:headEnd type="none"/>
                <a:tailEnd type="none"/>
              </a:ln>
              <a:effectLst/>
            </p:spPr>
          </p:cxnSp>
        </p:grpSp>
        <p:sp>
          <p:nvSpPr>
            <p:cNvPr id="128" name="TextBox 127"/>
            <p:cNvSpPr txBox="1"/>
            <p:nvPr/>
          </p:nvSpPr>
          <p:spPr>
            <a:xfrm>
              <a:off x="4481928" y="4250127"/>
              <a:ext cx="1211628" cy="39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Controller</a:t>
              </a:r>
              <a:endPara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264369" y="4783449"/>
              <a:ext cx="1318851" cy="397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OpenFlow</a:t>
              </a:r>
              <a:r>
                <a: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4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35836"/>
              </p:ext>
            </p:extLst>
          </p:nvPr>
        </p:nvGraphicFramePr>
        <p:xfrm>
          <a:off x="6188488" y="3484293"/>
          <a:ext cx="2642922" cy="810748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582339"/>
                <a:gridCol w="1040507"/>
                <a:gridCol w="510038"/>
                <a:gridCol w="510038"/>
              </a:tblGrid>
              <a:tr h="2026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Flow Entry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Match Field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Counter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Action</a:t>
                      </a:r>
                      <a:endParaRPr lang="ko-KR" altLang="en-US" sz="6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</a:tr>
              <a:tr h="2026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Dst</a:t>
                      </a:r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IP: 10.0.1.2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Port 3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26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Dst</a:t>
                      </a:r>
                      <a:r>
                        <a:rPr lang="en-US" altLang="ko-KR" sz="6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TCP/UDP Port: 80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Drop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26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  <a:ea typeface=""/>
                          <a:cs typeface="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6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...</a:t>
                      </a:r>
                      <a:endParaRPr lang="ko-KR" altLang="en-US" sz="6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2" name="Group 151"/>
          <p:cNvGrpSpPr/>
          <p:nvPr/>
        </p:nvGrpSpPr>
        <p:grpSpPr>
          <a:xfrm>
            <a:off x="3315924" y="4015599"/>
            <a:ext cx="1712508" cy="625158"/>
            <a:chOff x="120458" y="4515260"/>
            <a:chExt cx="1712508" cy="1020421"/>
          </a:xfrm>
        </p:grpSpPr>
        <p:sp>
          <p:nvSpPr>
            <p:cNvPr id="153" name="Cloud Callout 152"/>
            <p:cNvSpPr/>
            <p:nvPr/>
          </p:nvSpPr>
          <p:spPr>
            <a:xfrm>
              <a:off x="120458" y="4515260"/>
              <a:ext cx="1674609" cy="1020421"/>
            </a:xfrm>
            <a:prstGeom prst="cloudCallout">
              <a:avLst>
                <a:gd name="adj1" fmla="val 19324"/>
                <a:gd name="adj2" fmla="val 81281"/>
              </a:avLst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kern="0" smtClean="0">
                <a:solidFill>
                  <a:srgbClr val="FFFFFF"/>
                </a:solidFill>
                <a:latin typeface="HY헤드라인M"/>
                <a:ea typeface="HY헤드라인M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22069" y="4581433"/>
              <a:ext cx="15108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kern="0" dirty="0" smtClean="0">
                  <a:solidFill>
                    <a:srgbClr val="FF0000"/>
                  </a:solidFill>
                  <a:latin typeface="HY헤드라인M"/>
                  <a:ea typeface="굴림" pitchFamily="50" charset="-127"/>
                </a:rPr>
                <a:t>Pre-defined functions only</a:t>
              </a:r>
              <a:endParaRPr kumimoji="1" lang="en-US" sz="1400" kern="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pic>
        <p:nvPicPr>
          <p:cNvPr id="155" name="Picture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362" y="722029"/>
            <a:ext cx="2878048" cy="2138095"/>
          </a:xfrm>
          <a:prstGeom prst="rect">
            <a:avLst/>
          </a:prstGeom>
        </p:spPr>
      </p:pic>
      <p:sp>
        <p:nvSpPr>
          <p:cNvPr id="156" name="TextBox 155"/>
          <p:cNvSpPr txBox="1"/>
          <p:nvPr/>
        </p:nvSpPr>
        <p:spPr>
          <a:xfrm>
            <a:off x="5720225" y="2828450"/>
            <a:ext cx="3392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맑은 고딕"/>
                <a:cs typeface="Arial" panose="020B0604020202020204" pitchFamily="34" charset="0"/>
              </a:rPr>
              <a:t>Source:  SDN Market Size </a:t>
            </a:r>
            <a:r>
              <a:rPr lang="en-US" sz="1050" dirty="0" smtClean="0">
                <a:solidFill>
                  <a:prstClr val="black"/>
                </a:solidFill>
                <a:latin typeface="맑은 고딕"/>
                <a:cs typeface="Arial" panose="020B0604020202020204" pitchFamily="34" charset="0"/>
              </a:rPr>
              <a:t>Report, [</a:t>
            </a:r>
            <a:r>
              <a:rPr lang="en-US" sz="1050" dirty="0" err="1" smtClean="0">
                <a:solidFill>
                  <a:prstClr val="black"/>
                </a:solidFill>
                <a:latin typeface="맑은 고딕"/>
                <a:cs typeface="Arial" panose="020B0604020202020204" pitchFamily="34" charset="0"/>
              </a:rPr>
              <a:t>SDxCentral</a:t>
            </a:r>
            <a:r>
              <a:rPr lang="en-US" sz="1050" dirty="0" smtClean="0">
                <a:solidFill>
                  <a:prstClr val="black"/>
                </a:solidFill>
                <a:latin typeface="맑은 고딕"/>
                <a:cs typeface="Arial" panose="020B0604020202020204" pitchFamily="34" charset="0"/>
              </a:rPr>
              <a:t> 2015]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6856771" y="4246197"/>
            <a:ext cx="1306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Flow Table</a:t>
            </a:r>
            <a:endParaRPr lang="ko-KR" altLang="en-US" sz="140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6285268" y="4376707"/>
            <a:ext cx="607892" cy="771428"/>
            <a:chOff x="6304948" y="4452071"/>
            <a:chExt cx="607892" cy="771428"/>
          </a:xfrm>
        </p:grpSpPr>
        <p:sp>
          <p:nvSpPr>
            <p:cNvPr id="173" name="Oval 172"/>
            <p:cNvSpPr/>
            <p:nvPr/>
          </p:nvSpPr>
          <p:spPr bwMode="auto">
            <a:xfrm>
              <a:off x="6304948" y="4745337"/>
              <a:ext cx="486137" cy="4781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lIns="91380" tIns="18000" rIns="91380" bIns="0" rtlCol="0" anchor="ctr" anchorCtr="1"/>
            <a:lstStyle/>
            <a:p>
              <a:pPr algn="ctr"/>
              <a:endParaRPr lang="en-US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V="1">
              <a:off x="6719892" y="4452071"/>
              <a:ext cx="192948" cy="36329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5488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Statement </a:t>
            </a:r>
          </a:p>
          <a:p>
            <a:pPr lvl="1"/>
            <a:r>
              <a:rPr lang="en-US" dirty="0" smtClean="0"/>
              <a:t>How to </a:t>
            </a:r>
            <a:r>
              <a:rPr lang="en-US" dirty="0" smtClean="0">
                <a:solidFill>
                  <a:srgbClr val="FF0000"/>
                </a:solidFill>
              </a:rPr>
              <a:t>create and manage </a:t>
            </a:r>
            <a:r>
              <a:rPr lang="en-US" dirty="0" smtClean="0"/>
              <a:t>VNs?</a:t>
            </a:r>
          </a:p>
          <a:p>
            <a:pPr lvl="1"/>
            <a:r>
              <a:rPr lang="en-US" dirty="0" smtClean="0"/>
              <a:t>How to apply </a:t>
            </a:r>
            <a:r>
              <a:rPr lang="en-US" dirty="0" smtClean="0">
                <a:solidFill>
                  <a:srgbClr val="FF0000"/>
                </a:solidFill>
              </a:rPr>
              <a:t>different </a:t>
            </a:r>
            <a:r>
              <a:rPr lang="en-US" dirty="0" err="1" smtClean="0">
                <a:solidFill>
                  <a:srgbClr val="FF0000"/>
                </a:solidFill>
              </a:rPr>
              <a:t>QoS</a:t>
            </a:r>
            <a:r>
              <a:rPr lang="en-US" dirty="0" smtClean="0"/>
              <a:t> per VNs?</a:t>
            </a:r>
          </a:p>
          <a:p>
            <a:pPr lvl="1"/>
            <a:r>
              <a:rPr lang="en-US" dirty="0" smtClean="0"/>
              <a:t>How to provide </a:t>
            </a:r>
            <a:r>
              <a:rPr lang="en-US" dirty="0" smtClean="0">
                <a:solidFill>
                  <a:srgbClr val="FF0000"/>
                </a:solidFill>
              </a:rPr>
              <a:t>high availability and scalability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to </a:t>
            </a:r>
            <a:r>
              <a:rPr lang="en-US" dirty="0" smtClean="0">
                <a:solidFill>
                  <a:srgbClr val="FF0000"/>
                </a:solidFill>
              </a:rPr>
              <a:t>isolate</a:t>
            </a:r>
            <a:r>
              <a:rPr lang="en-US" dirty="0" smtClean="0"/>
              <a:t> control and data plane per VN?</a:t>
            </a:r>
          </a:p>
          <a:p>
            <a:pPr lvl="1"/>
            <a:r>
              <a:rPr lang="en-US" dirty="0"/>
              <a:t>How </a:t>
            </a:r>
            <a:r>
              <a:rPr lang="en-US" dirty="0" smtClean="0"/>
              <a:t>to support </a:t>
            </a:r>
            <a:r>
              <a:rPr lang="en-US" dirty="0" smtClean="0">
                <a:solidFill>
                  <a:srgbClr val="FF0000"/>
                </a:solidFill>
              </a:rPr>
              <a:t>heterogeneous data-plane </a:t>
            </a:r>
            <a:r>
              <a:rPr lang="en-US" dirty="0" smtClean="0"/>
              <a:t>implementation of </a:t>
            </a:r>
            <a:r>
              <a:rPr lang="en-US" dirty="0"/>
              <a:t>devices?</a:t>
            </a:r>
            <a:endParaRPr lang="en-US" dirty="0" smtClean="0"/>
          </a:p>
          <a:p>
            <a:pPr lvl="1"/>
            <a:r>
              <a:rPr lang="en-US" dirty="0"/>
              <a:t>How </a:t>
            </a:r>
            <a:r>
              <a:rPr lang="en-US" dirty="0" smtClean="0"/>
              <a:t>to develop, operate, and manage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an environment to develop and run services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VNs</a:t>
            </a:r>
            <a:r>
              <a:rPr lang="en-US" dirty="0" smtClean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16"/>
    </mc:Choice>
    <mc:Fallback xmlns="">
      <p:transition spd="slow" advTm="749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모서리가 둥근 직사각형 27"/>
          <p:cNvSpPr/>
          <p:nvPr/>
        </p:nvSpPr>
        <p:spPr bwMode="auto">
          <a:xfrm>
            <a:off x="5011095" y="3752897"/>
            <a:ext cx="3856943" cy="835682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charset="-127"/>
              <a:cs typeface="Arial" panose="020B0604020202020204" pitchFamily="34" charset="0"/>
            </a:endParaRPr>
          </a:p>
        </p:txBody>
      </p:sp>
      <p:sp>
        <p:nvSpPr>
          <p:cNvPr id="87" name="모서리가 둥근 직사각형 27"/>
          <p:cNvSpPr/>
          <p:nvPr/>
        </p:nvSpPr>
        <p:spPr bwMode="auto">
          <a:xfrm>
            <a:off x="4925930" y="3667732"/>
            <a:ext cx="3856943" cy="835682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charset="-127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a Network Virtualization Framework</a:t>
            </a:r>
          </a:p>
          <a:p>
            <a:pPr lvl="1"/>
            <a:r>
              <a:rPr lang="en-US" dirty="0" smtClean="0"/>
              <a:t>Multi-tenancy</a:t>
            </a:r>
          </a:p>
          <a:p>
            <a:pPr lvl="1"/>
            <a:r>
              <a:rPr lang="en-US" dirty="0" smtClean="0"/>
              <a:t>Isolated data and control</a:t>
            </a:r>
            <a:br>
              <a:rPr lang="en-US" dirty="0" smtClean="0"/>
            </a:br>
            <a:r>
              <a:rPr lang="en-US" dirty="0" smtClean="0"/>
              <a:t>plane per VN</a:t>
            </a:r>
          </a:p>
          <a:p>
            <a:pPr lvl="1"/>
            <a:r>
              <a:rPr lang="en-US" dirty="0" smtClean="0"/>
              <a:t>Distributed architecture</a:t>
            </a:r>
          </a:p>
          <a:p>
            <a:pPr lvl="1"/>
            <a:r>
              <a:rPr lang="en-US" dirty="0" smtClean="0"/>
              <a:t>Heterogeneous network</a:t>
            </a:r>
            <a:br>
              <a:rPr lang="en-US" dirty="0" smtClean="0"/>
            </a:br>
            <a:r>
              <a:rPr lang="en-US" dirty="0" smtClean="0"/>
              <a:t>support </a:t>
            </a:r>
          </a:p>
          <a:p>
            <a:pPr lvl="1"/>
            <a:r>
              <a:rPr lang="en-US" dirty="0" smtClean="0"/>
              <a:t>On-platform apps</a:t>
            </a:r>
          </a:p>
          <a:p>
            <a:pPr lvl="1"/>
            <a:r>
              <a:rPr lang="en-US" dirty="0" smtClean="0"/>
              <a:t>Service APIs for VNs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Thesis Defense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9593-3049-6444-8E29-7256A71972B3}" type="slidenum">
              <a:rPr lang="en-US" smtClean="0"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13871" y="1674990"/>
            <a:ext cx="4227099" cy="1471493"/>
            <a:chOff x="1807464" y="612648"/>
            <a:chExt cx="5623560" cy="1896311"/>
          </a:xfrm>
        </p:grpSpPr>
        <p:sp>
          <p:nvSpPr>
            <p:cNvPr id="60" name="Parallelogram 59"/>
            <p:cNvSpPr/>
            <p:nvPr/>
          </p:nvSpPr>
          <p:spPr>
            <a:xfrm>
              <a:off x="1807464" y="612648"/>
              <a:ext cx="5623560" cy="1880616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87130" y="2181738"/>
              <a:ext cx="424808" cy="327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Parallelogram 7"/>
          <p:cNvSpPr/>
          <p:nvPr/>
        </p:nvSpPr>
        <p:spPr>
          <a:xfrm>
            <a:off x="4554110" y="5060597"/>
            <a:ext cx="4227099" cy="1277196"/>
          </a:xfrm>
          <a:prstGeom prst="parallelogram">
            <a:avLst/>
          </a:prstGeom>
          <a:solidFill>
            <a:srgbClr val="666666">
              <a:lumMod val="20000"/>
              <a:lumOff val="80000"/>
            </a:srgbClr>
          </a:solidFill>
          <a:ln w="22225" cap="flat" cmpd="sng" algn="ctr">
            <a:solidFill>
              <a:srgbClr val="66666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35973" y="1541219"/>
            <a:ext cx="4227099" cy="1493195"/>
            <a:chOff x="1807464" y="612648"/>
            <a:chExt cx="5623560" cy="1924278"/>
          </a:xfrm>
        </p:grpSpPr>
        <p:sp>
          <p:nvSpPr>
            <p:cNvPr id="58" name="Parallelogram 57"/>
            <p:cNvSpPr/>
            <p:nvPr/>
          </p:nvSpPr>
          <p:spPr>
            <a:xfrm>
              <a:off x="1807464" y="612648"/>
              <a:ext cx="5623560" cy="1880616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21671" y="2209953"/>
              <a:ext cx="1823847" cy="32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Virtual Network #2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64948" y="1352280"/>
            <a:ext cx="4227099" cy="1459315"/>
            <a:chOff x="1740408" y="304871"/>
            <a:chExt cx="5623560" cy="1880616"/>
          </a:xfrm>
        </p:grpSpPr>
        <p:sp>
          <p:nvSpPr>
            <p:cNvPr id="56" name="Parallelogram 55"/>
            <p:cNvSpPr/>
            <p:nvPr/>
          </p:nvSpPr>
          <p:spPr>
            <a:xfrm>
              <a:off x="1740408" y="304871"/>
              <a:ext cx="5623560" cy="1880616"/>
            </a:xfrm>
            <a:prstGeom prst="parallelogram">
              <a:avLst/>
            </a:prstGeom>
            <a:solidFill>
              <a:srgbClr val="3A81BA">
                <a:lumMod val="20000"/>
                <a:lumOff val="80000"/>
              </a:srgbClr>
            </a:solidFill>
            <a:ln w="22225" cap="flat" cmpd="sng" algn="ctr">
              <a:solidFill>
                <a:srgbClr val="3A81BA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  <a:sym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11344" y="1832733"/>
              <a:ext cx="1823847" cy="326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Virtual Network #1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275795" y="6090304"/>
            <a:ext cx="2244879" cy="253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sz="1050" b="1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Network Infrastructure</a:t>
            </a:r>
            <a:endParaRPr lang="en-US" sz="105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30" y="1742261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72" y="1742261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51" y="2261779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84" y="1740925"/>
            <a:ext cx="244385" cy="2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03" y="1741982"/>
            <a:ext cx="244385" cy="2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5316769" y="1863674"/>
            <a:ext cx="526761" cy="3394"/>
          </a:xfrm>
          <a:prstGeom prst="line">
            <a:avLst/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6259367" y="1863674"/>
            <a:ext cx="841605" cy="0"/>
          </a:xfrm>
          <a:prstGeom prst="line">
            <a:avLst/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V="1">
            <a:off x="6888087" y="1985086"/>
            <a:ext cx="420803" cy="398105"/>
          </a:xfrm>
          <a:prstGeom prst="line">
            <a:avLst/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H="1" flipV="1">
            <a:off x="6051449" y="1985086"/>
            <a:ext cx="420802" cy="398105"/>
          </a:xfrm>
          <a:prstGeom prst="line">
            <a:avLst/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7516808" y="1863674"/>
            <a:ext cx="511494" cy="4452"/>
          </a:xfrm>
          <a:prstGeom prst="line">
            <a:avLst/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762362" y="2018398"/>
            <a:ext cx="868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8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Host</a:t>
            </a:r>
            <a:endParaRPr lang="en-US" sz="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7942" y="2042034"/>
            <a:ext cx="8451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Host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37257" y="1386742"/>
            <a:ext cx="878953" cy="475450"/>
            <a:chOff x="4307327" y="370304"/>
            <a:chExt cx="1052508" cy="597845"/>
          </a:xfrm>
        </p:grpSpPr>
        <p:sp>
          <p:nvSpPr>
            <p:cNvPr id="54" name="TextBox 53"/>
            <p:cNvSpPr txBox="1"/>
            <p:nvPr/>
          </p:nvSpPr>
          <p:spPr>
            <a:xfrm>
              <a:off x="4382412" y="370304"/>
              <a:ext cx="977423" cy="309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Virtual Link</a:t>
              </a:r>
            </a:p>
          </p:txBody>
        </p:sp>
        <p:cxnSp>
          <p:nvCxnSpPr>
            <p:cNvPr id="55" name="Curved Connector 54"/>
            <p:cNvCxnSpPr/>
            <p:nvPr/>
          </p:nvCxnSpPr>
          <p:spPr>
            <a:xfrm rot="5400000">
              <a:off x="4207182" y="657195"/>
              <a:ext cx="411099" cy="210809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6197679" y="2502461"/>
            <a:ext cx="973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Device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99451" y="1679707"/>
            <a:ext cx="3395426" cy="345585"/>
          </a:xfrm>
          <a:prstGeom prst="roundRect">
            <a:avLst/>
          </a:prstGeom>
          <a:noFill/>
          <a:ln w="22225" cap="flat" cmpd="sng" algn="ctr">
            <a:solidFill>
              <a:srgbClr val="3A81BA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5398" y="1360130"/>
            <a:ext cx="1177770" cy="24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1000" kern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Path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46" y="5247732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12" y="5244853"/>
            <a:ext cx="244385" cy="2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899925" y="5489827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sz="1000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46" y="5697564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78" y="5243041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CCCC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78" y="5699196"/>
            <a:ext cx="415837" cy="24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C:\Users\ecoffey\AppData\Local\Temp\Rar$DRa1.653\30059_Device_laptop_3145_unknown_64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54" y="5238272"/>
            <a:ext cx="244385" cy="2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/>
          <p:nvPr/>
        </p:nvCxnSpPr>
        <p:spPr>
          <a:xfrm>
            <a:off x="6287914" y="5364454"/>
            <a:ext cx="853132" cy="4692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V="1">
            <a:off x="6287914" y="5369145"/>
            <a:ext cx="853132" cy="451462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H="1" flipV="1">
            <a:off x="6287914" y="5364454"/>
            <a:ext cx="853132" cy="454523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>
            <a:off x="7348964" y="5490557"/>
            <a:ext cx="0" cy="207007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V="1">
            <a:off x="6079996" y="5485866"/>
            <a:ext cx="0" cy="213329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flipH="1">
            <a:off x="6287914" y="5818976"/>
            <a:ext cx="853132" cy="1631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963036" y="5465229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sz="1000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317138" y="5364415"/>
            <a:ext cx="554938" cy="38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cxnSp>
        <p:nvCxnSpPr>
          <p:cNvPr id="43" name="Straight Connector 42"/>
          <p:cNvCxnSpPr/>
          <p:nvPr/>
        </p:nvCxnSpPr>
        <p:spPr>
          <a:xfrm>
            <a:off x="7556883" y="5369145"/>
            <a:ext cx="444629" cy="1851"/>
          </a:xfrm>
          <a:prstGeom prst="line">
            <a:avLst/>
          </a:prstGeom>
          <a:noFill/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549815" y="5942020"/>
            <a:ext cx="1076646" cy="24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sz="1000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Device</a:t>
            </a:r>
            <a:endParaRPr lang="en-US"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80149" y="1384475"/>
            <a:ext cx="1260208" cy="477500"/>
            <a:chOff x="5797613" y="401564"/>
            <a:chExt cx="1676530" cy="615353"/>
          </a:xfrm>
        </p:grpSpPr>
        <p:cxnSp>
          <p:nvCxnSpPr>
            <p:cNvPr id="52" name="Curved Connector 51"/>
            <p:cNvCxnSpPr/>
            <p:nvPr/>
          </p:nvCxnSpPr>
          <p:spPr>
            <a:xfrm rot="5400000">
              <a:off x="5766131" y="635043"/>
              <a:ext cx="413356" cy="350391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3A81B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5907286" y="401564"/>
              <a:ext cx="1566857" cy="32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Virtual Edge Link</a:t>
              </a:r>
            </a:p>
          </p:txBody>
        </p:sp>
      </p:grpSp>
      <p:cxnSp>
        <p:nvCxnSpPr>
          <p:cNvPr id="48" name="Curved Connector 47"/>
          <p:cNvCxnSpPr/>
          <p:nvPr/>
        </p:nvCxnSpPr>
        <p:spPr>
          <a:xfrm rot="5400000">
            <a:off x="7738348" y="1483497"/>
            <a:ext cx="208884" cy="199582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62" name="모서리가 둥근 직사각형 27"/>
          <p:cNvSpPr/>
          <p:nvPr/>
        </p:nvSpPr>
        <p:spPr bwMode="auto">
          <a:xfrm>
            <a:off x="4813871" y="3582567"/>
            <a:ext cx="3856943" cy="835682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headEnd/>
            <a:tailEnd/>
          </a:ln>
          <a:effectLst/>
        </p:spPr>
        <p:txBody>
          <a:bodyPr wrap="none" lIns="91380" tIns="45692" rIns="91380" bIns="4569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charset="-127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06417" y="4081327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altLang="ko-KR" sz="14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Virtualization Framework</a:t>
            </a:r>
            <a:endParaRPr lang="ko-KR" altLang="en-US" sz="1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896202" y="3652991"/>
            <a:ext cx="1283067" cy="434370"/>
            <a:chOff x="2917674" y="5060232"/>
            <a:chExt cx="1428540" cy="474217"/>
          </a:xfrm>
        </p:grpSpPr>
        <p:sp>
          <p:nvSpPr>
            <p:cNvPr id="70" name="모서리가 둥근 직사각형 28"/>
            <p:cNvSpPr/>
            <p:nvPr/>
          </p:nvSpPr>
          <p:spPr bwMode="auto">
            <a:xfrm>
              <a:off x="3061433" y="5190204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for VN#1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71" name="모서리가 둥근 직사각형 28"/>
            <p:cNvSpPr/>
            <p:nvPr/>
          </p:nvSpPr>
          <p:spPr bwMode="auto">
            <a:xfrm>
              <a:off x="2994397" y="5126435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</a:t>
              </a:r>
              <a:r>
                <a:rPr kumimoji="0" lang="en-US" altLang="ko-KR" sz="10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for VN#1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72" name="모서리가 둥근 직사각형 28"/>
            <p:cNvSpPr/>
            <p:nvPr/>
          </p:nvSpPr>
          <p:spPr bwMode="auto">
            <a:xfrm>
              <a:off x="2917674" y="5060232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for VN#1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51033" y="3651877"/>
            <a:ext cx="1283067" cy="434370"/>
            <a:chOff x="2917674" y="5060232"/>
            <a:chExt cx="1428540" cy="474217"/>
          </a:xfrm>
        </p:grpSpPr>
        <p:sp>
          <p:nvSpPr>
            <p:cNvPr id="75" name="모서리가 둥근 직사각형 28"/>
            <p:cNvSpPr/>
            <p:nvPr/>
          </p:nvSpPr>
          <p:spPr bwMode="auto">
            <a:xfrm>
              <a:off x="3061433" y="5190204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for VN#1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76" name="모서리가 둥근 직사각형 28"/>
            <p:cNvSpPr/>
            <p:nvPr/>
          </p:nvSpPr>
          <p:spPr bwMode="auto">
            <a:xfrm>
              <a:off x="2994397" y="5126435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</a:t>
              </a:r>
              <a:r>
                <a:rPr kumimoji="0" lang="en-US" altLang="ko-KR" sz="10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for VN#1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77" name="모서리가 둥근 직사각형 28"/>
            <p:cNvSpPr/>
            <p:nvPr/>
          </p:nvSpPr>
          <p:spPr bwMode="auto">
            <a:xfrm>
              <a:off x="2917674" y="5060232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Apps for VN #2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842790" y="3695187"/>
            <a:ext cx="686515" cy="400858"/>
            <a:chOff x="2889362" y="5085426"/>
            <a:chExt cx="1457073" cy="437631"/>
          </a:xfrm>
        </p:grpSpPr>
        <p:sp>
          <p:nvSpPr>
            <p:cNvPr id="79" name="모서리가 둥근 직사각형 28"/>
            <p:cNvSpPr/>
            <p:nvPr/>
          </p:nvSpPr>
          <p:spPr bwMode="auto">
            <a:xfrm>
              <a:off x="3061654" y="5178812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80" name="모서리가 둥근 직사각형 28"/>
            <p:cNvSpPr/>
            <p:nvPr/>
          </p:nvSpPr>
          <p:spPr bwMode="auto">
            <a:xfrm>
              <a:off x="2967003" y="5125218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  <p:sp>
          <p:nvSpPr>
            <p:cNvPr id="81" name="모서리가 둥근 직사각형 28"/>
            <p:cNvSpPr/>
            <p:nvPr/>
          </p:nvSpPr>
          <p:spPr bwMode="auto">
            <a:xfrm>
              <a:off x="2889362" y="5085426"/>
              <a:ext cx="1284781" cy="344245"/>
            </a:xfrm>
            <a:prstGeom prst="round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91380" tIns="45692" rIns="91380" bIns="4569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altLang="ko-K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charset="-127"/>
                  <a:cs typeface="Arial" panose="020B0604020202020204" pitchFamily="34" charset="0"/>
                </a:rPr>
                <a:t>…</a:t>
              </a:r>
              <a:endParaRPr kumimoji="0" lang="ko-KR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charset="-127"/>
                <a:cs typeface="Arial" panose="020B0604020202020204" pitchFamily="34" charset="0"/>
              </a:endParaRPr>
            </a:p>
          </p:txBody>
        </p:sp>
      </p:grpSp>
      <p:sp>
        <p:nvSpPr>
          <p:cNvPr id="82" name="Up Arrow 81"/>
          <p:cNvSpPr/>
          <p:nvPr/>
        </p:nvSpPr>
        <p:spPr>
          <a:xfrm>
            <a:off x="5874801" y="3185300"/>
            <a:ext cx="386224" cy="3525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3" name="TextBox 82"/>
          <p:cNvSpPr txBox="1"/>
          <p:nvPr/>
        </p:nvSpPr>
        <p:spPr>
          <a:xfrm>
            <a:off x="6299747" y="3229619"/>
            <a:ext cx="87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Virtualize</a:t>
            </a:r>
            <a:endParaRPr lang="en-US" sz="1400" dirty="0"/>
          </a:p>
        </p:txBody>
      </p:sp>
      <p:sp>
        <p:nvSpPr>
          <p:cNvPr id="84" name="Up Arrow 83"/>
          <p:cNvSpPr/>
          <p:nvPr/>
        </p:nvSpPr>
        <p:spPr>
          <a:xfrm rot="10800000">
            <a:off x="5852747" y="4654151"/>
            <a:ext cx="386224" cy="3525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TextBox 84"/>
          <p:cNvSpPr txBox="1"/>
          <p:nvPr/>
        </p:nvSpPr>
        <p:spPr>
          <a:xfrm>
            <a:off x="6318791" y="4616169"/>
            <a:ext cx="110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De-virtualize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4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6"/>
    </mc:Choice>
    <mc:Fallback xmlns="">
      <p:transition spd="slow" advTm="6154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5|0.6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열정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headEnd/>
          <a:tailEnd/>
        </a:ln>
      </a:spPr>
      <a:bodyPr wrap="none" lIns="91380" tIns="18000" rIns="91380" bIns="0" rtlCol="0" anchor="ctr" anchorCtr="1"/>
      <a:lstStyle>
        <a:defPPr algn="ctr">
          <a:defRPr sz="1800" dirty="0" smtClean="0"/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  <a:lnDef>
      <a:spPr>
        <a:ln w="31750">
          <a:solidFill>
            <a:srgbClr val="0000FF"/>
          </a:solidFill>
          <a:headEnd type="none"/>
          <a:tailEnd type="non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400" dirty="0" smtClean="0"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23982</TotalTime>
  <Words>3648</Words>
  <Application>Microsoft Macintosh PowerPoint</Application>
  <PresentationFormat>On-screen Show (4:3)</PresentationFormat>
  <Paragraphs>1231</Paragraphs>
  <Slides>55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Arial Unicode MS</vt:lpstr>
      <vt:lpstr>Calibri</vt:lpstr>
      <vt:lpstr>HY헤드라인M</vt:lpstr>
      <vt:lpstr>Mangal</vt:lpstr>
      <vt:lpstr>Tahoma</vt:lpstr>
      <vt:lpstr>Wingdings</vt:lpstr>
      <vt:lpstr>굴림</vt:lpstr>
      <vt:lpstr>맑은 고딕</vt:lpstr>
      <vt:lpstr>휴먼모음T</vt:lpstr>
      <vt:lpstr>Arial</vt:lpstr>
      <vt:lpstr>Office Theme</vt:lpstr>
      <vt:lpstr>Office 테마</vt:lpstr>
      <vt:lpstr>A Framework for Development, Operations, and Management of  SDN-based Virtual Networks</vt:lpstr>
      <vt:lpstr>Outline</vt:lpstr>
      <vt:lpstr>PowerPoint Presentation</vt:lpstr>
      <vt:lpstr>Research Motivation</vt:lpstr>
      <vt:lpstr>Research Motivation</vt:lpstr>
      <vt:lpstr>Background</vt:lpstr>
      <vt:lpstr>Background</vt:lpstr>
      <vt:lpstr>Problem Statement</vt:lpstr>
      <vt:lpstr>Research Goal</vt:lpstr>
      <vt:lpstr>PowerPoint Presentation</vt:lpstr>
      <vt:lpstr>NV Approaches</vt:lpstr>
      <vt:lpstr>Limitations</vt:lpstr>
      <vt:lpstr>SDN NV Solution Comparison</vt:lpstr>
      <vt:lpstr>PowerPoint Presentation</vt:lpstr>
      <vt:lpstr>Use-case Analysis</vt:lpstr>
      <vt:lpstr>Requirements</vt:lpstr>
      <vt:lpstr>Requirements</vt:lpstr>
      <vt:lpstr>PowerPoint Presentation</vt:lpstr>
      <vt:lpstr>Overall Architecture</vt:lpstr>
      <vt:lpstr>Features</vt:lpstr>
      <vt:lpstr>VN Representation Model</vt:lpstr>
      <vt:lpstr>VN Administration and Core Services</vt:lpstr>
      <vt:lpstr>Translators</vt:lpstr>
      <vt:lpstr>Translators</vt:lpstr>
      <vt:lpstr>Distributed Virtualization Operations </vt:lpstr>
      <vt:lpstr>Application Model</vt:lpstr>
      <vt:lpstr>PowerPoint Presentation</vt:lpstr>
      <vt:lpstr>Virtual Network Subsystem</vt:lpstr>
      <vt:lpstr>VN Model Implementation</vt:lpstr>
      <vt:lpstr>Virtual Network Event Delivery</vt:lpstr>
      <vt:lpstr>Virtual Network Administration Service</vt:lpstr>
      <vt:lpstr>Virtual Network Core Services</vt:lpstr>
      <vt:lpstr>Scheme-based Flexible Virtual Providers </vt:lpstr>
      <vt:lpstr>Distributed Stores</vt:lpstr>
      <vt:lpstr>Applications</vt:lpstr>
      <vt:lpstr>PowerPoint Presentation</vt:lpstr>
      <vt:lpstr>Demo</vt:lpstr>
      <vt:lpstr>Stress tests using Cbench</vt:lpstr>
      <vt:lpstr>Mininet Based Tests</vt:lpstr>
      <vt:lpstr>Mininet Based Tests</vt:lpstr>
      <vt:lpstr>Mininet Based Tests</vt:lpstr>
      <vt:lpstr>Mininet Based Tests</vt:lpstr>
      <vt:lpstr>Distributed Operation Tests</vt:lpstr>
      <vt:lpstr>PowerPoint Presentation</vt:lpstr>
      <vt:lpstr>Summary and Contributions</vt:lpstr>
      <vt:lpstr>Future work</vt:lpstr>
      <vt:lpstr>PowerPoint Presentation</vt:lpstr>
      <vt:lpstr>PowerPoint Presentation</vt:lpstr>
      <vt:lpstr>ONOS SDN controller</vt:lpstr>
      <vt:lpstr>Use-case Analysis</vt:lpstr>
      <vt:lpstr>OpenVirteX performance</vt:lpstr>
      <vt:lpstr>Virtual Flow Objective Service</vt:lpstr>
      <vt:lpstr>CLI</vt:lpstr>
      <vt:lpstr>REST APIs</vt:lpstr>
      <vt:lpstr>Open Source Contribution</vt:lpstr>
    </vt:vector>
  </TitlesOfParts>
  <Company>POSTECH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Y R U S</dc:title>
  <dc:creator>JaeYoon Chung</dc:creator>
  <cp:lastModifiedBy>Microsoft Office User</cp:lastModifiedBy>
  <cp:revision>536</cp:revision>
  <cp:lastPrinted>2014-12-15T02:54:28Z</cp:lastPrinted>
  <dcterms:created xsi:type="dcterms:W3CDTF">2014-04-27T12:40:44Z</dcterms:created>
  <dcterms:modified xsi:type="dcterms:W3CDTF">2017-06-29T04:29:40Z</dcterms:modified>
</cp:coreProperties>
</file>