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03" r:id="rId2"/>
    <p:sldId id="387" r:id="rId3"/>
    <p:sldId id="305" r:id="rId4"/>
    <p:sldId id="355" r:id="rId5"/>
    <p:sldId id="306" r:id="rId6"/>
    <p:sldId id="307" r:id="rId7"/>
    <p:sldId id="309" r:id="rId8"/>
    <p:sldId id="310" r:id="rId9"/>
    <p:sldId id="311" r:id="rId10"/>
    <p:sldId id="313" r:id="rId11"/>
    <p:sldId id="385" r:id="rId12"/>
    <p:sldId id="386" r:id="rId13"/>
    <p:sldId id="315" r:id="rId14"/>
    <p:sldId id="316" r:id="rId15"/>
    <p:sldId id="318" r:id="rId16"/>
    <p:sldId id="320" r:id="rId17"/>
    <p:sldId id="360" r:id="rId18"/>
    <p:sldId id="374" r:id="rId19"/>
    <p:sldId id="342" r:id="rId20"/>
    <p:sldId id="384" r:id="rId21"/>
    <p:sldId id="375" r:id="rId22"/>
    <p:sldId id="338" r:id="rId23"/>
    <p:sldId id="346" r:id="rId24"/>
    <p:sldId id="330" r:id="rId25"/>
    <p:sldId id="336" r:id="rId26"/>
    <p:sldId id="340" r:id="rId27"/>
    <p:sldId id="349" r:id="rId28"/>
    <p:sldId id="350" r:id="rId29"/>
    <p:sldId id="337" r:id="rId30"/>
    <p:sldId id="362" r:id="rId31"/>
    <p:sldId id="353" r:id="rId32"/>
    <p:sldId id="335" r:id="rId33"/>
    <p:sldId id="354" r:id="rId34"/>
    <p:sldId id="383" r:id="rId35"/>
    <p:sldId id="328" r:id="rId36"/>
    <p:sldId id="364" r:id="rId37"/>
    <p:sldId id="363" r:id="rId38"/>
    <p:sldId id="365" r:id="rId39"/>
    <p:sldId id="373" r:id="rId40"/>
    <p:sldId id="366" r:id="rId41"/>
    <p:sldId id="367" r:id="rId42"/>
    <p:sldId id="368" r:id="rId43"/>
    <p:sldId id="376" r:id="rId44"/>
    <p:sldId id="377" r:id="rId45"/>
    <p:sldId id="372" r:id="rId46"/>
    <p:sldId id="369" r:id="rId47"/>
    <p:sldId id="370" r:id="rId48"/>
    <p:sldId id="371" r:id="rId49"/>
    <p:sldId id="378" r:id="rId50"/>
    <p:sldId id="379" r:id="rId5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67" autoAdjust="0"/>
  </p:normalViewPr>
  <p:slideViewPr>
    <p:cSldViewPr snapToGrid="0" snapToObjects="1">
      <p:cViewPr varScale="1">
        <p:scale>
          <a:sx n="93" d="100"/>
          <a:sy n="93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2051233798606E-2"/>
          <c:y val="6.7592592592592607E-2"/>
          <c:w val="0.88840886827186205"/>
          <c:h val="0.766420239136775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Hash</c:v>
                </c:pt>
              </c:strCache>
            </c:strRef>
          </c:tx>
          <c:marker>
            <c:symbol val="none"/>
          </c:marker>
          <c:xVal>
            <c:numRef>
              <c:f>Sheet1!$E$4:$N$4</c:f>
              <c:numCache>
                <c:formatCode>g\!\!\!\!\!\!\!/"표""준"</c:formatCode>
                <c:ptCount val="10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Sheet1!$E$5:$N$5</c:f>
              <c:numCache>
                <c:formatCode>g\!\!\!\!\!\!\!/"표""준"</c:formatCode>
                <c:ptCount val="10"/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63088"/>
        <c:axId val="139167872"/>
      </c:scatterChart>
      <c:valAx>
        <c:axId val="170563088"/>
        <c:scaling>
          <c:orientation val="minMax"/>
          <c:max val="10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139167872"/>
        <c:crosses val="autoZero"/>
        <c:crossBetween val="midCat"/>
        <c:majorUnit val="1"/>
      </c:valAx>
      <c:valAx>
        <c:axId val="139167872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Hash</a:t>
                </a:r>
              </a:p>
            </c:rich>
          </c:tx>
          <c:overlay val="0"/>
        </c:title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170563088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79558-C8EC-5144-9AE6-D66D7E2E4B0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176B-2F62-D948-B514-22C4CF3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4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3C04-03DC-FC41-B377-D07D48EA68DF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ED02-4C91-1D4A-8D53-351508A85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 박사 졸업 심사 주제는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D02-4C91-1D4A-8D53-351508A852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가트너에서</a:t>
            </a:r>
            <a:r>
              <a:rPr lang="ko-KR" altLang="en-US" dirty="0" smtClean="0"/>
              <a:t> 발표한 </a:t>
            </a:r>
            <a:endParaRPr lang="en-US" altLang="ko-KR" dirty="0" smtClean="0"/>
          </a:p>
          <a:p>
            <a:r>
              <a:rPr lang="ko-KR" altLang="en-US" dirty="0" smtClean="0"/>
              <a:t>네트워크 발전에 따라 클라우드 서비스를 단말에서 사용하기에 더욱 용이해짐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클이언트에서</a:t>
            </a:r>
            <a:r>
              <a:rPr lang="ko-KR" altLang="en-US" dirty="0" smtClean="0"/>
              <a:t> 늘어나는 클라우드 리소스를 효과적으로 사용할 수 있도록 해야 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D02-4C91-1D4A-8D53-351508A85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순서에 따라 구현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D02-4C91-1D4A-8D53-351508A852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978"/>
            <a:ext cx="9144000" cy="263031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244"/>
            <a:ext cx="6400800" cy="22295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5365"/>
            <a:ext cx="2133600" cy="365125"/>
          </a:xfrm>
        </p:spPr>
        <p:txBody>
          <a:bodyPr/>
          <a:lstStyle/>
          <a:p>
            <a:fld id="{237208A6-7C97-4A32-9CAC-A4C7ADCC90A9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2140"/>
            <a:ext cx="2895600" cy="365125"/>
          </a:xfrm>
        </p:spPr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5365"/>
            <a:ext cx="2133600" cy="365125"/>
          </a:xfrm>
        </p:spPr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2790-0DDE-4958-833F-C88F22FCF00B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703E-2F2F-47E6-BE72-10C834EAE97D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08A6-7C97-4A32-9CAC-A4C7ADCC90A9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45DA-C08B-4745-8909-EB9AFF617431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7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C25-1CC2-4627-B91F-E8A70B26959C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6DF-DEE9-4B72-8055-F6AFCF267339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AF7-859C-460B-A441-059902C9919B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BAC-F260-4095-A3DC-1BC04B45AB78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3270-1AFC-49A3-AE7D-EF8C3BE7B631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C592-14FE-458C-A100-E662941CEE56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6467626"/>
            <a:ext cx="9144000" cy="39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8310"/>
            <a:ext cx="9144000" cy="6058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1512"/>
            <a:ext cx="8229600" cy="532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5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C992FC-9902-41BC-A9AA-26FF17F6F87B}" type="datetime1">
              <a:rPr lang="ko-KR" alt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21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5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599593-3049-6444-8E29-7256A7197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07050" y="653113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/36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252000"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b="1" dirty="0" smtClean="0"/>
              <a:t>A Management Architecture for </a:t>
            </a:r>
            <a:br>
              <a:rPr lang="en-US" altLang="ko-KR" sz="3600" b="1" dirty="0" smtClean="0"/>
            </a:br>
            <a:r>
              <a:rPr lang="en-US" altLang="ko-KR" sz="3600" b="1" dirty="0" smtClean="0"/>
              <a:t>Client-defined Cloud Storage Services</a:t>
            </a:r>
            <a:endParaRPr lang="ko-KR" altLang="en-US" sz="3600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Jae Yoon Chung</a:t>
            </a: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800" dirty="0" smtClean="0">
                <a:solidFill>
                  <a:schemeClr val="tx1"/>
                </a:solidFill>
              </a:rPr>
              <a:t>Supervisor: Prof. James Won-Ki Hong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Distributed Processing and Network Management Lab.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Dept. of Computer Science and Engineering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Pohang University of Science and Technology</a:t>
            </a:r>
          </a:p>
          <a:p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dejavu94@postech.ac.kr</a:t>
            </a:r>
          </a:p>
          <a:p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2014. </a:t>
            </a:r>
            <a:r>
              <a:rPr lang="en-US" altLang="ko-KR" sz="1400" dirty="0" smtClean="0">
                <a:solidFill>
                  <a:schemeClr val="tx1"/>
                </a:solidFill>
              </a:rPr>
              <a:t>12. 15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Thesis Defense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err="1"/>
              <a:t>CLIent</a:t>
            </a:r>
            <a:r>
              <a:rPr lang="en-US" altLang="ko-KR" sz="2800" dirty="0"/>
              <a:t>-defined s</a:t>
            </a:r>
            <a:r>
              <a:rPr lang="en-US" altLang="ko-KR" sz="2800" dirty="0" smtClean="0"/>
              <a:t>torage Management </a:t>
            </a:r>
            <a:r>
              <a:rPr lang="en-US" altLang="ko-KR" sz="2800" dirty="0"/>
              <a:t>Architecture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574" y="786272"/>
            <a:ext cx="4922625" cy="532465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Define domains</a:t>
            </a:r>
          </a:p>
          <a:p>
            <a:pPr lvl="1"/>
            <a:r>
              <a:rPr lang="en-US" altLang="ko-KR" sz="2000" dirty="0" smtClean="0"/>
              <a:t>Different manageability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Define components</a:t>
            </a:r>
          </a:p>
          <a:p>
            <a:pPr lvl="1"/>
            <a:r>
              <a:rPr lang="en-US" altLang="ko-KR" sz="2000" dirty="0" smtClean="0"/>
              <a:t>Coordination and cloud control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Define data format</a:t>
            </a:r>
          </a:p>
          <a:p>
            <a:pPr lvl="1"/>
            <a:r>
              <a:rPr lang="en-US" altLang="ko-KR" sz="2000" dirty="0" smtClean="0"/>
              <a:t>Metadata and encoding data 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Define data sync protocol</a:t>
            </a:r>
          </a:p>
          <a:p>
            <a:pPr lvl="1"/>
            <a:r>
              <a:rPr lang="en-US" altLang="ko-KR" sz="2000" dirty="0" smtClean="0"/>
              <a:t>Client-based approach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Develop optimization algorithm</a:t>
            </a:r>
          </a:p>
          <a:p>
            <a:pPr lvl="1"/>
            <a:r>
              <a:rPr lang="en-US" altLang="ko-KR" sz="2000" dirty="0" smtClean="0"/>
              <a:t>Optimal cloud selection</a:t>
            </a:r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34" y="1362336"/>
            <a:ext cx="425011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34" y="1362336"/>
            <a:ext cx="425011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CLIMA – Application Domain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515" y="801512"/>
            <a:ext cx="4347028" cy="53246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Application Domain</a:t>
            </a:r>
          </a:p>
          <a:p>
            <a:pPr lvl="1"/>
            <a:r>
              <a:rPr lang="en-US" altLang="ko-KR" dirty="0" smtClean="0"/>
              <a:t>Fully-manageable</a:t>
            </a:r>
          </a:p>
          <a:p>
            <a:pPr lvl="1"/>
            <a:r>
              <a:rPr lang="en-US" altLang="ko-KR" dirty="0" smtClean="0"/>
              <a:t>Similar with legacy Internet applications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Client</a:t>
            </a:r>
          </a:p>
          <a:p>
            <a:pPr lvl="1"/>
            <a:r>
              <a:rPr lang="en-US" altLang="ko-KR" dirty="0" smtClean="0">
                <a:solidFill>
                  <a:schemeClr val="accent2"/>
                </a:solidFill>
              </a:rPr>
              <a:t>Implementation</a:t>
            </a:r>
            <a:r>
              <a:rPr lang="en-US" altLang="ko-KR" dirty="0" smtClean="0"/>
              <a:t> of application functions</a:t>
            </a:r>
          </a:p>
          <a:p>
            <a:pPr lvl="1"/>
            <a:r>
              <a:rPr lang="en-US" altLang="ko-KR" dirty="0" smtClean="0">
                <a:solidFill>
                  <a:schemeClr val="accent2"/>
                </a:solidFill>
              </a:rPr>
              <a:t>Coordinator</a:t>
            </a:r>
            <a:r>
              <a:rPr lang="en-US" altLang="ko-KR" dirty="0" smtClean="0"/>
              <a:t> to schedule requests to multiple clouds</a:t>
            </a:r>
          </a:p>
          <a:p>
            <a:pPr lvl="1"/>
            <a:r>
              <a:rPr lang="en-US" altLang="ko-KR" dirty="0" smtClean="0">
                <a:solidFill>
                  <a:schemeClr val="accent2"/>
                </a:solidFill>
              </a:rPr>
              <a:t>Controller</a:t>
            </a:r>
            <a:r>
              <a:rPr lang="en-US" altLang="ko-KR" dirty="0" smtClean="0"/>
              <a:t> to access different cloud APIs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Server (optional)</a:t>
            </a:r>
          </a:p>
          <a:p>
            <a:pPr lvl="1"/>
            <a:r>
              <a:rPr lang="en-US" altLang="ko-KR" dirty="0" smtClean="0"/>
              <a:t>Implementation of supplementary functions</a:t>
            </a:r>
          </a:p>
          <a:p>
            <a:pPr lvl="1"/>
            <a:r>
              <a:rPr lang="en-US" altLang="ko-KR" dirty="0" smtClean="0"/>
              <a:t>Do </a:t>
            </a:r>
            <a:r>
              <a:rPr lang="en-US" altLang="ko-KR" dirty="0" smtClean="0">
                <a:solidFill>
                  <a:schemeClr val="accent2"/>
                </a:solidFill>
              </a:rPr>
              <a:t>not</a:t>
            </a:r>
            <a:r>
              <a:rPr lang="en-US" altLang="ko-KR" dirty="0" smtClean="0"/>
              <a:t> use as </a:t>
            </a:r>
            <a:r>
              <a:rPr lang="en-US" altLang="ko-KR" dirty="0" smtClean="0">
                <a:solidFill>
                  <a:schemeClr val="accent2"/>
                </a:solidFill>
              </a:rPr>
              <a:t>proxy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615543" y="3788229"/>
            <a:ext cx="4303001" cy="15396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1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CLIMA Application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1" y="1244797"/>
            <a:ext cx="8506949" cy="44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5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34" y="1362336"/>
            <a:ext cx="425011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CLIMA – Cloud Domain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515" y="801512"/>
            <a:ext cx="4347028" cy="532465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Cloud Domain</a:t>
            </a:r>
          </a:p>
          <a:p>
            <a:pPr lvl="1"/>
            <a:r>
              <a:rPr lang="en-US" altLang="ko-KR" sz="2000" dirty="0" smtClean="0"/>
              <a:t>Offer resources</a:t>
            </a:r>
          </a:p>
          <a:p>
            <a:pPr lvl="1"/>
            <a:r>
              <a:rPr lang="en-US" altLang="ko-KR" sz="2000" dirty="0" smtClean="0"/>
              <a:t>Partially-manageable</a:t>
            </a:r>
          </a:p>
          <a:p>
            <a:pPr lvl="1"/>
            <a:r>
              <a:rPr lang="en-US" altLang="ko-KR" sz="2000" dirty="0" err="1" smtClean="0"/>
              <a:t>IaaS</a:t>
            </a:r>
            <a:r>
              <a:rPr lang="en-US" altLang="ko-KR" sz="2000" dirty="0" smtClean="0"/>
              <a:t>: fully manageable</a:t>
            </a:r>
          </a:p>
          <a:p>
            <a:pPr lvl="1"/>
            <a:r>
              <a:rPr lang="en-US" altLang="ko-KR" sz="2000" dirty="0" err="1" smtClean="0"/>
              <a:t>PaaS</a:t>
            </a:r>
            <a:r>
              <a:rPr lang="en-US" altLang="ko-KR" sz="2000" dirty="0" smtClean="0"/>
              <a:t> and SaaS: limited by available APIs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Unify different clouds</a:t>
            </a:r>
          </a:p>
          <a:p>
            <a:pPr lvl="1"/>
            <a:r>
              <a:rPr lang="en-US" altLang="ko-KR" sz="2000" dirty="0" smtClean="0"/>
              <a:t>Understanding </a:t>
            </a:r>
            <a:r>
              <a:rPr lang="en-US" altLang="ko-KR" sz="2000" dirty="0" smtClean="0">
                <a:solidFill>
                  <a:schemeClr val="accent2"/>
                </a:solidFill>
              </a:rPr>
              <a:t>different implementations</a:t>
            </a:r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620000" y="1320800"/>
            <a:ext cx="1298544" cy="24093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6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34" y="1362336"/>
            <a:ext cx="425011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CLIMA – Network Domain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515" y="801512"/>
            <a:ext cx="4347028" cy="532465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Network Domain</a:t>
            </a:r>
          </a:p>
          <a:p>
            <a:pPr lvl="1"/>
            <a:r>
              <a:rPr lang="en-US" altLang="ko-KR" sz="2000" dirty="0" smtClean="0">
                <a:solidFill>
                  <a:schemeClr val="accent2"/>
                </a:solidFill>
              </a:rPr>
              <a:t>Link</a:t>
            </a:r>
            <a:r>
              <a:rPr lang="en-US" altLang="ko-KR" sz="2000" dirty="0" smtClean="0"/>
              <a:t> between client and clouds</a:t>
            </a:r>
          </a:p>
          <a:p>
            <a:pPr lvl="1"/>
            <a:r>
              <a:rPr lang="en-US" altLang="ko-KR" sz="2000" dirty="0" smtClean="0"/>
              <a:t>Not manageable</a:t>
            </a:r>
          </a:p>
          <a:p>
            <a:pPr lvl="1"/>
            <a:r>
              <a:rPr lang="en-US" altLang="ko-KR" sz="2000" dirty="0" smtClean="0"/>
              <a:t>No available APIs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2400" dirty="0" smtClean="0"/>
              <a:t>Active probing</a:t>
            </a:r>
          </a:p>
          <a:p>
            <a:pPr lvl="1"/>
            <a:r>
              <a:rPr lang="en-US" altLang="ko-KR" sz="2000" dirty="0" smtClean="0"/>
              <a:t>Send packets through network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2400" dirty="0" smtClean="0"/>
              <a:t>Passive monitoring</a:t>
            </a:r>
          </a:p>
          <a:p>
            <a:pPr lvl="1"/>
            <a:r>
              <a:rPr lang="en-US" altLang="ko-KR" sz="2000" dirty="0" smtClean="0"/>
              <a:t>Measure statistics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2400" dirty="0" smtClean="0"/>
              <a:t>Limited information</a:t>
            </a:r>
          </a:p>
          <a:p>
            <a:pPr lvl="1"/>
            <a:r>
              <a:rPr lang="en-US" altLang="ko-KR" sz="2000" dirty="0" smtClean="0"/>
              <a:t>Based on </a:t>
            </a:r>
            <a:r>
              <a:rPr lang="en-US" altLang="ko-KR" sz="2000" dirty="0" smtClean="0">
                <a:solidFill>
                  <a:schemeClr val="accent2"/>
                </a:solidFill>
              </a:rPr>
              <a:t>inference</a:t>
            </a:r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615543" y="1320800"/>
            <a:ext cx="2917371" cy="24093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6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4800" dirty="0" smtClean="0"/>
          </a:p>
          <a:p>
            <a:endParaRPr lang="en-US" altLang="ko-KR" sz="4800" dirty="0" smtClean="0"/>
          </a:p>
          <a:p>
            <a:pPr marL="0" indent="0">
              <a:buNone/>
            </a:pPr>
            <a:r>
              <a:rPr lang="en-US" altLang="ko-KR" sz="4000" dirty="0" smtClean="0"/>
              <a:t>Client-defined </a:t>
            </a:r>
            <a:r>
              <a:rPr lang="en-US" altLang="ko-KR" sz="4000" dirty="0" err="1" smtClean="0"/>
              <a:t>privacY</a:t>
            </a:r>
            <a:r>
              <a:rPr lang="en-US" altLang="ko-KR" sz="4000" dirty="0" smtClean="0"/>
              <a:t>-protected </a:t>
            </a:r>
            <a:br>
              <a:rPr lang="en-US" altLang="ko-KR" sz="4000" dirty="0" smtClean="0"/>
            </a:br>
            <a:r>
              <a:rPr lang="en-US" altLang="ko-KR" sz="4000" dirty="0" smtClean="0"/>
              <a:t>Reliable </a:t>
            </a:r>
            <a:r>
              <a:rPr lang="en-US" altLang="ko-KR" sz="4000" dirty="0" err="1" smtClean="0"/>
              <a:t>cloUd</a:t>
            </a:r>
            <a:r>
              <a:rPr lang="en-US" altLang="ko-KR" sz="4000" dirty="0" smtClean="0"/>
              <a:t> Storages Design</a:t>
            </a:r>
          </a:p>
          <a:p>
            <a:pPr lvl="7"/>
            <a:r>
              <a:rPr lang="en-US" altLang="ko-KR" sz="2400" dirty="0"/>
              <a:t>Unifying </a:t>
            </a:r>
            <a:r>
              <a:rPr lang="en-US" altLang="ko-KR" sz="2400" dirty="0" smtClean="0"/>
              <a:t>Heterogeneous CSPs</a:t>
            </a:r>
          </a:p>
          <a:p>
            <a:pPr lvl="7"/>
            <a:r>
              <a:rPr lang="en-US" altLang="ko-KR" sz="2400" dirty="0"/>
              <a:t>Ensure </a:t>
            </a:r>
            <a:r>
              <a:rPr lang="en-US" altLang="ko-KR" sz="2400" dirty="0" smtClean="0"/>
              <a:t>Privacy </a:t>
            </a:r>
            <a:r>
              <a:rPr lang="en-US" altLang="ko-KR" sz="2400" dirty="0"/>
              <a:t>and </a:t>
            </a:r>
            <a:r>
              <a:rPr lang="en-US" altLang="ko-KR" sz="2400" dirty="0" smtClean="0"/>
              <a:t>Reliability</a:t>
            </a:r>
            <a:endParaRPr lang="en-US" altLang="ko-KR" sz="2400" dirty="0"/>
          </a:p>
          <a:p>
            <a:pPr lvl="7"/>
            <a:r>
              <a:rPr lang="en-US" altLang="ko-KR" sz="2400" dirty="0"/>
              <a:t>Metadata and Data </a:t>
            </a:r>
            <a:r>
              <a:rPr lang="en-US" altLang="ko-KR" sz="2400"/>
              <a:t>Sync </a:t>
            </a:r>
            <a:r>
              <a:rPr lang="en-US" altLang="ko-KR" sz="2400" smtClean="0"/>
              <a:t>Protocol</a:t>
            </a:r>
          </a:p>
          <a:p>
            <a:pPr lvl="7"/>
            <a:r>
              <a:rPr lang="en-US" altLang="ko-KR" sz="2400" smtClean="0"/>
              <a:t>CSP </a:t>
            </a:r>
            <a:r>
              <a:rPr lang="en-US" altLang="ko-KR" sz="2400" dirty="0" smtClean="0"/>
              <a:t>Selection Algorithm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Considerations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2"/>
            <a:ext cx="8933380" cy="279902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Unifying heterogeneous CSPs (Cloud Service Providers)</a:t>
            </a:r>
          </a:p>
          <a:p>
            <a:pPr lvl="1"/>
            <a:r>
              <a:rPr lang="en-US" altLang="ko-KR" sz="2000" dirty="0" smtClean="0"/>
              <a:t>Without changing cloud APIs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Improve storage efficiency for version management</a:t>
            </a:r>
          </a:p>
          <a:p>
            <a:pPr lvl="1"/>
            <a:r>
              <a:rPr lang="en-US" altLang="ko-KR" sz="2000" dirty="0" smtClean="0"/>
              <a:t>Do not store duplicated data</a:t>
            </a:r>
          </a:p>
          <a:p>
            <a:endParaRPr lang="en-US" altLang="ko-KR" sz="20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6" name="Picture 3" descr="Screen Shot 2014-04-01 at 2.24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31" y="3056005"/>
            <a:ext cx="5011428" cy="243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20" y="3268298"/>
            <a:ext cx="285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</a:t>
            </a:r>
            <a:r>
              <a:rPr lang="en-US" dirty="0" smtClean="0">
                <a:solidFill>
                  <a:srgbClr val="FF0000"/>
                </a:solidFill>
              </a:rPr>
              <a:t>chunking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data deduplication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613" y="4182328"/>
            <a:ext cx="2185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Chunk </a:t>
            </a:r>
            <a:r>
              <a:rPr lang="en-US" dirty="0" smtClean="0">
                <a:solidFill>
                  <a:srgbClr val="FF0000"/>
                </a:solidFill>
              </a:rPr>
              <a:t>encoding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ensuring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privacy and reliability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8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488267"/>
              </p:ext>
            </p:extLst>
          </p:nvPr>
        </p:nvGraphicFramePr>
        <p:xfrm>
          <a:off x="2792490" y="5559592"/>
          <a:ext cx="77735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66837"/>
              </p:ext>
            </p:extLst>
          </p:nvPr>
        </p:nvGraphicFramePr>
        <p:xfrm>
          <a:off x="2802764" y="3893639"/>
          <a:ext cx="77735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0010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Deduplication – File into </a:t>
            </a:r>
            <a:r>
              <a:rPr lang="en-US" sz="3600" i="1" dirty="0" smtClean="0"/>
              <a:t>Chunks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Size-based chunking vs. content-based chunking</a:t>
            </a:r>
          </a:p>
          <a:p>
            <a:pPr lvl="1"/>
            <a:r>
              <a:rPr lang="en-US" sz="2000" dirty="0" smtClean="0"/>
              <a:t>Size</a:t>
            </a:r>
            <a:r>
              <a:rPr lang="en-US" sz="2000" dirty="0"/>
              <a:t>-based chunking: </a:t>
            </a:r>
            <a:r>
              <a:rPr lang="en-US" sz="2000" dirty="0" smtClean="0">
                <a:solidFill>
                  <a:srgbClr val="FF0000"/>
                </a:solidFill>
              </a:rPr>
              <a:t>unchanged </a:t>
            </a:r>
            <a:r>
              <a:rPr lang="en-US" sz="2000" dirty="0">
                <a:solidFill>
                  <a:srgbClr val="FF0000"/>
                </a:solidFill>
              </a:rPr>
              <a:t>data </a:t>
            </a:r>
            <a:r>
              <a:rPr lang="en-US" sz="2000" dirty="0" smtClean="0">
                <a:solidFill>
                  <a:srgbClr val="FF0000"/>
                </a:solidFill>
              </a:rPr>
              <a:t>region</a:t>
            </a:r>
            <a:r>
              <a:rPr lang="en-US" sz="2000" dirty="0" smtClean="0"/>
              <a:t> could </a:t>
            </a:r>
            <a:r>
              <a:rPr lang="en-US" sz="2000" dirty="0"/>
              <a:t>be detected as </a:t>
            </a:r>
            <a:r>
              <a:rPr lang="en-US" sz="2000" dirty="0" smtClean="0">
                <a:solidFill>
                  <a:srgbClr val="FF0000"/>
                </a:solidFill>
              </a:rPr>
              <a:t>new chunks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Content-based chunking: </a:t>
            </a:r>
            <a:r>
              <a:rPr lang="en-US" sz="2000" dirty="0" smtClean="0">
                <a:solidFill>
                  <a:srgbClr val="FF0000"/>
                </a:solidFill>
              </a:rPr>
              <a:t>changed data region</a:t>
            </a:r>
            <a:r>
              <a:rPr lang="en-US" sz="2000" dirty="0" smtClean="0"/>
              <a:t> is detected as </a:t>
            </a:r>
            <a:r>
              <a:rPr lang="en-US" sz="2000" dirty="0">
                <a:solidFill>
                  <a:srgbClr val="FF0000"/>
                </a:solidFill>
              </a:rPr>
              <a:t>new chunks only</a:t>
            </a:r>
            <a:endParaRPr lang="en-US" sz="2000" dirty="0" smtClean="0"/>
          </a:p>
          <a:p>
            <a:r>
              <a:rPr lang="en-US" sz="2400" dirty="0" smtClean="0"/>
              <a:t>Size-based chunking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600" dirty="0" smtClean="0"/>
          </a:p>
          <a:p>
            <a:endParaRPr lang="en-US" sz="1100" dirty="0"/>
          </a:p>
          <a:p>
            <a:r>
              <a:rPr lang="en-US" sz="2400" dirty="0" smtClean="0"/>
              <a:t>Content-based chunking</a:t>
            </a:r>
          </a:p>
          <a:p>
            <a:endParaRPr lang="en-US" sz="2400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578897"/>
              </p:ext>
            </p:extLst>
          </p:nvPr>
        </p:nvGraphicFramePr>
        <p:xfrm>
          <a:off x="470711" y="3893639"/>
          <a:ext cx="233205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  <a:gridCol w="777351"/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45359"/>
              </p:ext>
            </p:extLst>
          </p:nvPr>
        </p:nvGraphicFramePr>
        <p:xfrm>
          <a:off x="470711" y="4905899"/>
          <a:ext cx="777351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17</a:t>
            </a:fld>
            <a:endParaRPr lang="en-US"/>
          </a:p>
        </p:txBody>
      </p:sp>
      <p:grpSp>
        <p:nvGrpSpPr>
          <p:cNvPr id="9" name="그룹 8"/>
          <p:cNvGrpSpPr/>
          <p:nvPr/>
        </p:nvGrpSpPr>
        <p:grpSpPr>
          <a:xfrm>
            <a:off x="2802764" y="3893639"/>
            <a:ext cx="5441457" cy="370840"/>
            <a:chOff x="2802764" y="3174448"/>
            <a:chExt cx="5441457" cy="370840"/>
          </a:xfrm>
        </p:grpSpPr>
        <p:graphicFrame>
          <p:nvGraphicFramePr>
            <p:cNvPr id="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8599256"/>
                </p:ext>
              </p:extLst>
            </p:nvPr>
          </p:nvGraphicFramePr>
          <p:xfrm>
            <a:off x="2802764" y="3174448"/>
            <a:ext cx="777351" cy="370840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777351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1111</a:t>
                        </a:r>
                        <a:endParaRPr lang="en-US" dirty="0"/>
                      </a:p>
                    </a:txBody>
                    <a:tcPr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585575"/>
                </p:ext>
              </p:extLst>
            </p:nvPr>
          </p:nvGraphicFramePr>
          <p:xfrm>
            <a:off x="3580115" y="3174448"/>
            <a:ext cx="3109404" cy="370840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777351"/>
                  <a:gridCol w="777351"/>
                  <a:gridCol w="777351"/>
                  <a:gridCol w="777351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1010</a:t>
                        </a:r>
                        <a:endParaRPr 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1001</a:t>
                        </a:r>
                        <a:endParaRPr 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0110</a:t>
                        </a:r>
                        <a:endParaRPr 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1100</a:t>
                        </a:r>
                        <a:endParaRPr 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729518"/>
                </p:ext>
              </p:extLst>
            </p:nvPr>
          </p:nvGraphicFramePr>
          <p:xfrm>
            <a:off x="6689519" y="3174448"/>
            <a:ext cx="1554702" cy="370840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777351"/>
                  <a:gridCol w="777351"/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1011</a:t>
                        </a:r>
                        <a:endParaRPr lang="en-US" dirty="0"/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dirty="0" smtClean="0"/>
                          <a:t>1010</a:t>
                        </a:r>
                        <a:endParaRPr lang="en-US" dirty="0"/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</a:tr>
              </a:tbl>
            </a:graphicData>
          </a:graphic>
        </p:graphicFrame>
      </p:grpSp>
      <p:cxnSp>
        <p:nvCxnSpPr>
          <p:cNvPr id="8" name="직선 연결선 7"/>
          <p:cNvCxnSpPr/>
          <p:nvPr/>
        </p:nvCxnSpPr>
        <p:spPr>
          <a:xfrm>
            <a:off x="3580115" y="3760342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689519" y="3760342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129733"/>
              </p:ext>
            </p:extLst>
          </p:nvPr>
        </p:nvGraphicFramePr>
        <p:xfrm>
          <a:off x="467474" y="3198188"/>
          <a:ext cx="777351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직선 연결선 20"/>
          <p:cNvCxnSpPr/>
          <p:nvPr/>
        </p:nvCxnSpPr>
        <p:spPr>
          <a:xfrm>
            <a:off x="6689519" y="3041152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579445" y="3053609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7468633" y="4755200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577735" y="4767657"/>
            <a:ext cx="0" cy="65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12630"/>
              </p:ext>
            </p:extLst>
          </p:nvPr>
        </p:nvGraphicFramePr>
        <p:xfrm>
          <a:off x="470711" y="5556341"/>
          <a:ext cx="233205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  <a:gridCol w="777351"/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2802764" y="5423044"/>
            <a:ext cx="5441457" cy="657546"/>
            <a:chOff x="2802764" y="5423044"/>
            <a:chExt cx="5441457" cy="657546"/>
          </a:xfrm>
        </p:grpSpPr>
        <p:grpSp>
          <p:nvGrpSpPr>
            <p:cNvPr id="27" name="그룹 26"/>
            <p:cNvGrpSpPr/>
            <p:nvPr/>
          </p:nvGrpSpPr>
          <p:grpSpPr>
            <a:xfrm>
              <a:off x="2802764" y="5556341"/>
              <a:ext cx="5441457" cy="370840"/>
              <a:chOff x="2802764" y="3174448"/>
              <a:chExt cx="5441457" cy="370840"/>
            </a:xfrm>
          </p:grpSpPr>
          <p:graphicFrame>
            <p:nvGraphicFramePr>
              <p:cNvPr id="2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39994490"/>
                  </p:ext>
                </p:extLst>
              </p:nvPr>
            </p:nvGraphicFramePr>
            <p:xfrm>
              <a:off x="2802764" y="3174448"/>
              <a:ext cx="777351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7735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</a:t>
                          </a:r>
                          <a:r>
                            <a:rPr lang="en-US" dirty="0" smtClean="0">
                              <a:solidFill>
                                <a:srgbClr val="FFFF00"/>
                              </a:solidFill>
                            </a:rPr>
                            <a:t>11</a:t>
                          </a:r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2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320479"/>
                  </p:ext>
                </p:extLst>
              </p:nvPr>
            </p:nvGraphicFramePr>
            <p:xfrm>
              <a:off x="3580115" y="3174448"/>
              <a:ext cx="3109404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77351"/>
                    <a:gridCol w="777351"/>
                    <a:gridCol w="777351"/>
                    <a:gridCol w="77735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0110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3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6493803"/>
                  </p:ext>
                </p:extLst>
              </p:nvPr>
            </p:nvGraphicFramePr>
            <p:xfrm>
              <a:off x="6689519" y="3174448"/>
              <a:ext cx="1554702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77351"/>
                    <a:gridCol w="77735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r>
                            <a:rPr lang="en-US" dirty="0" smtClean="0">
                              <a:solidFill>
                                <a:srgbClr val="FFFF00"/>
                              </a:solidFill>
                            </a:rPr>
                            <a:t>11</a:t>
                          </a:r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p:grpSp>
        <p:grpSp>
          <p:nvGrpSpPr>
            <p:cNvPr id="12" name="그룹 11"/>
            <p:cNvGrpSpPr/>
            <p:nvPr/>
          </p:nvGrpSpPr>
          <p:grpSpPr>
            <a:xfrm>
              <a:off x="3580115" y="5423044"/>
              <a:ext cx="3890228" cy="657546"/>
              <a:chOff x="3580115" y="5423044"/>
              <a:chExt cx="3890228" cy="657546"/>
            </a:xfrm>
          </p:grpSpPr>
          <p:cxnSp>
            <p:nvCxnSpPr>
              <p:cNvPr id="31" name="직선 연결선 30"/>
              <p:cNvCxnSpPr/>
              <p:nvPr/>
            </p:nvCxnSpPr>
            <p:spPr>
              <a:xfrm>
                <a:off x="3580115" y="5423044"/>
                <a:ext cx="0" cy="6575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470343" y="5423044"/>
                <a:ext cx="0" cy="6575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2539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0169E-6 L 0.08473 -4.90169E-6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8941E-6 L 0.08473 4.5894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Ensure </a:t>
            </a:r>
            <a:r>
              <a:rPr lang="en-US" altLang="ko-KR" dirty="0" smtClean="0"/>
              <a:t>Privacy </a:t>
            </a:r>
            <a:r>
              <a:rPr lang="en-US" altLang="ko-KR" dirty="0"/>
              <a:t>and </a:t>
            </a:r>
            <a:r>
              <a:rPr lang="en-US" altLang="ko-KR" dirty="0" smtClean="0"/>
              <a:t>Reliability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8770"/>
            <a:ext cx="8142270" cy="183865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(</a:t>
            </a:r>
            <a:r>
              <a:rPr lang="en-US" altLang="ko-KR" i="1" dirty="0"/>
              <a:t>t, n</a:t>
            </a:r>
            <a:r>
              <a:rPr lang="en-US" altLang="ko-KR" dirty="0"/>
              <a:t>) threshold property</a:t>
            </a:r>
          </a:p>
          <a:p>
            <a:pPr lvl="1"/>
            <a:r>
              <a:rPr lang="en-US" altLang="ko-KR" sz="2000" dirty="0" smtClean="0"/>
              <a:t>Encode a </a:t>
            </a:r>
            <a:r>
              <a:rPr lang="en-US" altLang="ko-KR" sz="2000" i="1" dirty="0" smtClean="0"/>
              <a:t>chunk</a:t>
            </a:r>
            <a:r>
              <a:rPr lang="en-US" altLang="ko-KR" sz="2000" dirty="0" smtClean="0"/>
              <a:t> into </a:t>
            </a:r>
            <a:r>
              <a:rPr lang="en-US" altLang="ko-KR" sz="2000" i="1" dirty="0" smtClean="0"/>
              <a:t>n</a:t>
            </a:r>
            <a:r>
              <a:rPr lang="en-US" altLang="ko-KR" sz="2000" dirty="0" smtClean="0"/>
              <a:t> </a:t>
            </a:r>
            <a:r>
              <a:rPr lang="en-US" altLang="ko-KR" sz="2000" i="1" dirty="0" smtClean="0"/>
              <a:t>shares</a:t>
            </a:r>
          </a:p>
          <a:p>
            <a:pPr lvl="1"/>
            <a:r>
              <a:rPr lang="en-US" altLang="ko-KR" sz="2000" dirty="0"/>
              <a:t>Need </a:t>
            </a:r>
            <a:r>
              <a:rPr lang="en-US" altLang="ko-KR" sz="2000" dirty="0" smtClean="0"/>
              <a:t>any </a:t>
            </a:r>
            <a:r>
              <a:rPr lang="en-US" altLang="ko-KR" sz="2000" i="1" dirty="0" smtClean="0"/>
              <a:t>t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shares to decode </a:t>
            </a:r>
            <a:r>
              <a:rPr lang="en-US" altLang="ko-KR" sz="2000" dirty="0" smtClean="0"/>
              <a:t>data</a:t>
            </a:r>
          </a:p>
          <a:p>
            <a:r>
              <a:rPr lang="en-US" altLang="ko-KR" dirty="0" smtClean="0"/>
              <a:t>Ensuring privacy and reliability</a:t>
            </a:r>
          </a:p>
          <a:p>
            <a:pPr lvl="1"/>
            <a:r>
              <a:rPr lang="en-US" altLang="ko-KR" sz="2000" dirty="0" smtClean="0"/>
              <a:t>At least </a:t>
            </a:r>
            <a:r>
              <a:rPr lang="en-US" altLang="ko-KR" sz="2000" i="1" dirty="0" smtClean="0"/>
              <a:t>t </a:t>
            </a:r>
            <a:r>
              <a:rPr lang="en-US" altLang="ko-KR" sz="2000" dirty="0" smtClean="0"/>
              <a:t>accounts are needed – privacy protection</a:t>
            </a:r>
          </a:p>
          <a:p>
            <a:pPr lvl="1"/>
            <a:r>
              <a:rPr lang="en-US" altLang="ko-KR" sz="2000" dirty="0" smtClean="0"/>
              <a:t>Allow failures at most </a:t>
            </a:r>
            <a:r>
              <a:rPr lang="en-US" altLang="ko-KR" sz="2000" i="1" dirty="0" smtClean="0"/>
              <a:t>n-t </a:t>
            </a:r>
            <a:r>
              <a:rPr lang="en-US" altLang="ko-KR" sz="2000" dirty="0" smtClean="0"/>
              <a:t>CSPs</a:t>
            </a:r>
            <a:r>
              <a:rPr lang="en-US" altLang="ko-KR" sz="2000" i="1" dirty="0" smtClean="0"/>
              <a:t> – </a:t>
            </a:r>
            <a:r>
              <a:rPr lang="en-US" altLang="ko-KR" sz="2000" dirty="0" smtClean="0"/>
              <a:t>reliability </a:t>
            </a: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44" y="2815759"/>
            <a:ext cx="1236252" cy="354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02" y="420698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02" y="420698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02" y="420698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8" y="2537421"/>
            <a:ext cx="2637071" cy="37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472665" y="3931579"/>
            <a:ext cx="776387" cy="91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72" y="3697579"/>
            <a:ext cx="47256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49" y="3213274"/>
            <a:ext cx="504000" cy="4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00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811E-7 L 0.16893 0.07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36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0289E-6 L 0.31944 -0.1123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5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0289E-6 L 0.31875 0.0557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0289E-6 L 0.31944 0.2196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10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4 -0.11237 L 4.72222E-6 -1.618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5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4 0.21965 L 4.72222E-6 3.93064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10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Screen Shot 2014-04-15 at 9.51.2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32199"/>
          <a:stretch/>
        </p:blipFill>
        <p:spPr>
          <a:xfrm>
            <a:off x="457199" y="2532312"/>
            <a:ext cx="4238089" cy="371374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Encode </a:t>
            </a:r>
            <a:r>
              <a:rPr lang="en-US" altLang="ko-KR" i="1" dirty="0" smtClean="0"/>
              <a:t>chunk</a:t>
            </a:r>
            <a:r>
              <a:rPr lang="en-US" altLang="ko-KR" dirty="0" smtClean="0"/>
              <a:t> </a:t>
            </a:r>
            <a:r>
              <a:rPr lang="en-US" altLang="ko-KR" dirty="0"/>
              <a:t>into </a:t>
            </a:r>
            <a:r>
              <a:rPr lang="en-US" altLang="ko-KR" i="1" dirty="0"/>
              <a:t>shares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2"/>
            <a:ext cx="8229600" cy="1828671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Reed-Solomon Code</a:t>
            </a:r>
          </a:p>
          <a:p>
            <a:pPr lvl="1"/>
            <a:r>
              <a:rPr lang="en-US" altLang="ko-KR" sz="2000" dirty="0" smtClean="0"/>
              <a:t>Generate </a:t>
            </a:r>
            <a:r>
              <a:rPr lang="en-US" altLang="ko-KR" sz="2000" i="1" dirty="0" smtClean="0"/>
              <a:t>n </a:t>
            </a:r>
            <a:r>
              <a:rPr lang="en-US" altLang="ko-KR" sz="2000" dirty="0" smtClean="0"/>
              <a:t>equations with </a:t>
            </a:r>
            <a:r>
              <a:rPr lang="en-US" altLang="ko-KR" sz="2000" i="1" dirty="0" smtClean="0"/>
              <a:t>t</a:t>
            </a:r>
            <a:r>
              <a:rPr lang="en-US" altLang="ko-KR" sz="2000" dirty="0" smtClean="0"/>
              <a:t> variables</a:t>
            </a:r>
          </a:p>
          <a:p>
            <a:pPr lvl="1"/>
            <a:r>
              <a:rPr lang="en-US" altLang="ko-KR" sz="2000" dirty="0" smtClean="0"/>
              <a:t>Hide data to the </a:t>
            </a:r>
            <a:r>
              <a:rPr lang="en-US" altLang="ko-KR" sz="2000" i="1" dirty="0" smtClean="0"/>
              <a:t>t</a:t>
            </a:r>
            <a:r>
              <a:rPr lang="en-US" altLang="ko-KR" sz="2000" dirty="0" smtClean="0"/>
              <a:t> unknown variables</a:t>
            </a:r>
          </a:p>
          <a:p>
            <a:pPr lvl="1"/>
            <a:r>
              <a:rPr lang="en-US" altLang="ko-KR" sz="2000" dirty="0" smtClean="0"/>
              <a:t>Distribute </a:t>
            </a:r>
            <a:r>
              <a:rPr lang="en-US" altLang="ko-KR" sz="2000" i="1" dirty="0" smtClean="0"/>
              <a:t>n</a:t>
            </a:r>
            <a:r>
              <a:rPr lang="en-US" altLang="ko-KR" sz="2000" dirty="0" smtClean="0"/>
              <a:t> </a:t>
            </a:r>
            <a:r>
              <a:rPr lang="en-US" altLang="ko-KR" sz="2000" i="1" dirty="0" smtClean="0"/>
              <a:t>shares </a:t>
            </a:r>
            <a:r>
              <a:rPr lang="en-US" altLang="ko-KR" sz="2000" dirty="0" smtClean="0"/>
              <a:t>(constant term)</a:t>
            </a:r>
            <a:r>
              <a:rPr lang="en-US" altLang="ko-KR" sz="2000" i="1" dirty="0" smtClean="0"/>
              <a:t> </a:t>
            </a:r>
            <a:r>
              <a:rPr lang="en-US" altLang="ko-KR" sz="2000" dirty="0" smtClean="0"/>
              <a:t>to clouds</a:t>
            </a:r>
          </a:p>
          <a:p>
            <a:pPr lvl="1"/>
            <a:r>
              <a:rPr lang="en-US" altLang="ko-KR" sz="2000" dirty="0" smtClean="0"/>
              <a:t>Need any </a:t>
            </a:r>
            <a:r>
              <a:rPr lang="en-US" altLang="ko-KR" sz="2000" i="1" dirty="0" smtClean="0"/>
              <a:t>t </a:t>
            </a:r>
            <a:r>
              <a:rPr lang="en-US" altLang="ko-KR" sz="2000" dirty="0" smtClean="0"/>
              <a:t>equations to find solution (original data)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88834"/>
              </p:ext>
            </p:extLst>
          </p:nvPr>
        </p:nvGraphicFramePr>
        <p:xfrm>
          <a:off x="5165334" y="3474783"/>
          <a:ext cx="3521466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1831"/>
                <a:gridCol w="924674"/>
                <a:gridCol w="791110"/>
                <a:gridCol w="893851"/>
              </a:tblGrid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Original</a:t>
                      </a:r>
                      <a:r>
                        <a:rPr lang="en-US" altLang="ko-KR" sz="1400" baseline="0" dirty="0" smtClean="0"/>
                        <a:t> file size = </a:t>
                      </a:r>
                      <a:r>
                        <a:rPr lang="en-US" altLang="ko-KR" sz="1400" i="1" baseline="0" dirty="0" smtClean="0"/>
                        <a:t>b</a:t>
                      </a:r>
                      <a:endParaRPr lang="ko-KR" altLang="en-US" sz="1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Shamir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RS Code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Storage overhead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One CSP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b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b/t</a:t>
                      </a:r>
                      <a:endParaRPr lang="ko-KR" altLang="en-US" sz="1400" i="1" dirty="0"/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Total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n*b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n*(b/t)</a:t>
                      </a:r>
                      <a:endParaRPr lang="ko-KR" altLang="en-US" sz="1400" i="1" dirty="0"/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Trans-mission</a:t>
                      </a:r>
                      <a:r>
                        <a:rPr lang="en-US" altLang="ko-KR" sz="1400" b="1" baseline="0" dirty="0" smtClean="0"/>
                        <a:t> overhead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Upload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n*b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n*(b/t)</a:t>
                      </a:r>
                      <a:endParaRPr lang="ko-KR" altLang="en-US" sz="1400" i="1" dirty="0"/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Download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 smtClean="0"/>
                        <a:t>t*b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 smtClean="0"/>
                        <a:t>t*(b/t)=b</a:t>
                      </a:r>
                      <a:endParaRPr lang="ko-KR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191856" y="3061699"/>
            <a:ext cx="431515" cy="23919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65296" y="2635055"/>
            <a:ext cx="2416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Store </a:t>
            </a:r>
            <a:r>
              <a:rPr lang="en-US" altLang="ko-KR" i="1" dirty="0" smtClean="0"/>
              <a:t>n </a:t>
            </a:r>
            <a:r>
              <a:rPr lang="en-US" altLang="ko-KR" dirty="0" smtClean="0"/>
              <a:t>shares to clouds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02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1"/>
            <a:ext cx="8229600" cy="5680629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Related </a:t>
            </a:r>
            <a:r>
              <a:rPr lang="en-US" altLang="ko-KR" dirty="0" smtClean="0"/>
              <a:t>Work</a:t>
            </a:r>
          </a:p>
          <a:p>
            <a:endParaRPr lang="en-US" altLang="ko-KR" dirty="0"/>
          </a:p>
          <a:p>
            <a:r>
              <a:rPr lang="en-US" altLang="ko-KR" dirty="0" err="1"/>
              <a:t>CLIent</a:t>
            </a:r>
            <a:r>
              <a:rPr lang="en-US" altLang="ko-KR" dirty="0"/>
              <a:t>-defined storage Management Architecture (CLIMA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Client-defined </a:t>
            </a:r>
            <a:r>
              <a:rPr lang="en-US" altLang="ko-KR" dirty="0" err="1"/>
              <a:t>privacY</a:t>
            </a:r>
            <a:r>
              <a:rPr lang="en-US" altLang="ko-KR" dirty="0"/>
              <a:t>-protected </a:t>
            </a:r>
            <a:br>
              <a:rPr lang="en-US" altLang="ko-KR" dirty="0"/>
            </a:br>
            <a:r>
              <a:rPr lang="en-US" altLang="ko-KR" dirty="0"/>
              <a:t>Reliable </a:t>
            </a:r>
            <a:r>
              <a:rPr lang="en-US" altLang="ko-KR" dirty="0" err="1"/>
              <a:t>cloUd</a:t>
            </a:r>
            <a:r>
              <a:rPr lang="en-US" altLang="ko-KR" dirty="0"/>
              <a:t> Storages (CYRUS) </a:t>
            </a:r>
            <a:r>
              <a:rPr lang="en-US" altLang="ko-KR" dirty="0" smtClean="0"/>
              <a:t>Design</a:t>
            </a:r>
          </a:p>
          <a:p>
            <a:endParaRPr lang="en-US" altLang="ko-KR" dirty="0"/>
          </a:p>
          <a:p>
            <a:r>
              <a:rPr lang="en-US" altLang="ko-KR" dirty="0"/>
              <a:t>CYRUS </a:t>
            </a:r>
            <a:r>
              <a:rPr lang="en-US" altLang="ko-KR" dirty="0" smtClean="0"/>
              <a:t>Implementation</a:t>
            </a:r>
          </a:p>
          <a:p>
            <a:endParaRPr lang="en-US" altLang="ko-KR" dirty="0"/>
          </a:p>
          <a:p>
            <a:r>
              <a:rPr lang="en-US" altLang="ko-KR" dirty="0" smtClean="0"/>
              <a:t>Evaluation</a:t>
            </a:r>
          </a:p>
          <a:p>
            <a:endParaRPr lang="en-US" altLang="ko-KR" dirty="0"/>
          </a:p>
          <a:p>
            <a:r>
              <a:rPr lang="en-US" altLang="ko-KR" dirty="0" smtClean="0"/>
              <a:t>Conclusion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Metadata and Data Sync Protocol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439226" y="711208"/>
            <a:ext cx="4537507" cy="3266851"/>
            <a:chOff x="1115616" y="765100"/>
            <a:chExt cx="6696744" cy="4821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765100"/>
              <a:ext cx="6696744" cy="482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765100"/>
              <a:ext cx="4968552" cy="2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726448"/>
            <a:ext cx="4149666" cy="29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57200" y="4204240"/>
            <a:ext cx="8229600" cy="212464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Metadata stored at CSPs</a:t>
            </a:r>
          </a:p>
          <a:p>
            <a:pPr lvl="1"/>
            <a:r>
              <a:rPr lang="en-US" altLang="ko-KR" sz="2000" dirty="0" smtClean="0"/>
              <a:t>A metadata represents a file update</a:t>
            </a:r>
          </a:p>
          <a:p>
            <a:pPr lvl="1"/>
            <a:r>
              <a:rPr lang="en-US" altLang="ko-KR" sz="2000" dirty="0" smtClean="0"/>
              <a:t>Listing files in metadata folder detects new updates</a:t>
            </a:r>
          </a:p>
          <a:p>
            <a:r>
              <a:rPr lang="en-US" altLang="ko-KR" sz="2400" dirty="0" smtClean="0"/>
              <a:t>Metadata format</a:t>
            </a:r>
          </a:p>
          <a:p>
            <a:pPr lvl="1"/>
            <a:r>
              <a:rPr lang="en-US" altLang="ko-KR" sz="2000" dirty="0" err="1" smtClean="0"/>
              <a:t>FileMap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ChunkMap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ShareMap</a:t>
            </a:r>
            <a:endParaRPr lang="en-US" altLang="ko-KR" sz="2000" dirty="0" smtClean="0"/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79619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CSP Selection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481" y="2541748"/>
            <a:ext cx="8229600" cy="364891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CSP </a:t>
            </a:r>
            <a:r>
              <a:rPr lang="en-US" altLang="ko-KR" sz="2400" dirty="0"/>
              <a:t>selection and performance optimization</a:t>
            </a:r>
          </a:p>
          <a:p>
            <a:pPr lvl="1"/>
            <a:r>
              <a:rPr lang="en-US" altLang="ko-KR" sz="2000" dirty="0" smtClean="0"/>
              <a:t>Minimize </a:t>
            </a:r>
            <a:r>
              <a:rPr lang="en-US" altLang="ko-KR" sz="2000" i="1" dirty="0" smtClean="0"/>
              <a:t>maximum download time of CSPs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marL="457200" lvl="1" indent="0">
              <a:buNone/>
            </a:pPr>
            <a:endParaRPr lang="en-US" altLang="ko-KR" sz="2000" dirty="0"/>
          </a:p>
          <a:p>
            <a:pPr lvl="1"/>
            <a:r>
              <a:rPr lang="en-US" altLang="ko-KR" sz="2000" dirty="0" smtClean="0"/>
              <a:t>Indicator </a:t>
            </a:r>
            <a:r>
              <a:rPr lang="en-US" altLang="ko-KR" sz="2000" i="1" dirty="0" err="1" smtClean="0"/>
              <a:t>d</a:t>
            </a:r>
            <a:r>
              <a:rPr lang="en-US" altLang="ko-KR" sz="2000" i="1" baseline="-25000" dirty="0" err="1" smtClean="0"/>
              <a:t>r,c</a:t>
            </a:r>
            <a:r>
              <a:rPr lang="en-US" altLang="ko-KR" sz="2000" i="1" baseline="-25000" dirty="0" smtClean="0"/>
              <a:t>  </a:t>
            </a:r>
            <a:r>
              <a:rPr lang="en-US" altLang="ko-KR" sz="2000" dirty="0" smtClean="0"/>
              <a:t>selects </a:t>
            </a:r>
            <a:r>
              <a:rPr lang="en-US" altLang="ko-KR" sz="2000" i="1" dirty="0"/>
              <a:t>t*R </a:t>
            </a:r>
            <a:r>
              <a:rPr lang="en-US" altLang="ko-KR" sz="2000" dirty="0" smtClean="0"/>
              <a:t>shares from </a:t>
            </a:r>
            <a:r>
              <a:rPr lang="en-US" altLang="ko-KR" sz="2000" i="1" dirty="0" smtClean="0"/>
              <a:t>n*R </a:t>
            </a:r>
            <a:r>
              <a:rPr lang="en-US" altLang="ko-KR" sz="2000" dirty="0" smtClean="0"/>
              <a:t>shares</a:t>
            </a:r>
            <a:endParaRPr lang="en-US" altLang="ko-KR" sz="2000" baseline="-25000" dirty="0" smtClean="0"/>
          </a:p>
          <a:p>
            <a:pPr lvl="2"/>
            <a:r>
              <a:rPr lang="en-US" altLang="ko-KR" sz="1800" dirty="0" smtClean="0"/>
              <a:t>1 if chunk </a:t>
            </a:r>
            <a:r>
              <a:rPr lang="en-US" altLang="ko-KR" sz="1800" i="1" dirty="0" smtClean="0"/>
              <a:t>r</a:t>
            </a:r>
            <a:r>
              <a:rPr lang="en-US" altLang="ko-KR" sz="1800" dirty="0" smtClean="0"/>
              <a:t> is downloaded from CSP </a:t>
            </a:r>
            <a:r>
              <a:rPr lang="en-US" altLang="ko-KR" sz="1800" i="1" dirty="0" smtClean="0"/>
              <a:t>c</a:t>
            </a:r>
          </a:p>
          <a:p>
            <a:pPr lvl="2"/>
            <a:r>
              <a:rPr lang="en-US" altLang="ko-KR" sz="1800" dirty="0" smtClean="0"/>
              <a:t>0 otherwise </a:t>
            </a:r>
          </a:p>
          <a:p>
            <a:pPr lvl="2"/>
            <a:r>
              <a:rPr lang="en-US" altLang="ko-KR" sz="1800" dirty="0" smtClean="0"/>
              <a:t>Download more </a:t>
            </a:r>
            <a:r>
              <a:rPr lang="en-US" altLang="ko-KR" sz="1800" i="1" dirty="0" smtClean="0"/>
              <a:t>shares </a:t>
            </a:r>
            <a:r>
              <a:rPr lang="en-US" altLang="ko-KR" sz="1800" dirty="0" smtClean="0"/>
              <a:t>from faster CSPs</a:t>
            </a:r>
            <a:endParaRPr lang="en-US" altLang="ko-KR" sz="2600" dirty="0" smtClean="0"/>
          </a:p>
          <a:p>
            <a:pPr marL="914400" lvl="2" indent="0">
              <a:buNone/>
            </a:pPr>
            <a:endParaRPr lang="ko-KR" altLang="en-US" sz="1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0514" y="3338498"/>
            <a:ext cx="2555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c	</a:t>
            </a:r>
            <a:r>
              <a:rPr lang="en-US" altLang="ko-KR" dirty="0" smtClean="0"/>
              <a:t>: CSP index</a:t>
            </a:r>
          </a:p>
          <a:p>
            <a:r>
              <a:rPr lang="en-US" altLang="ko-KR" i="1" dirty="0" smtClean="0"/>
              <a:t>r	</a:t>
            </a:r>
            <a:r>
              <a:rPr lang="en-US" altLang="ko-KR" dirty="0" smtClean="0"/>
              <a:t>: chunk index</a:t>
            </a:r>
          </a:p>
          <a:p>
            <a:r>
              <a:rPr lang="en-US" altLang="ko-KR" i="1" dirty="0" err="1" smtClean="0"/>
              <a:t>b</a:t>
            </a:r>
            <a:r>
              <a:rPr lang="en-US" altLang="ko-KR" i="1" baseline="-25000" dirty="0" err="1" smtClean="0"/>
              <a:t>r</a:t>
            </a:r>
            <a:r>
              <a:rPr lang="en-US" altLang="ko-KR" i="1" baseline="-25000" dirty="0" smtClean="0"/>
              <a:t> 	</a:t>
            </a:r>
            <a:r>
              <a:rPr lang="en-US" altLang="ko-KR" dirty="0" smtClean="0"/>
              <a:t>: size of chunk </a:t>
            </a:r>
            <a:r>
              <a:rPr lang="en-US" altLang="ko-KR" i="1" dirty="0" smtClean="0"/>
              <a:t>r</a:t>
            </a:r>
          </a:p>
          <a:p>
            <a:r>
              <a:rPr lang="en-US" altLang="ko-KR" i="1" dirty="0" err="1" smtClean="0"/>
              <a:t>d</a:t>
            </a:r>
            <a:r>
              <a:rPr lang="en-US" altLang="ko-KR" i="1" baseline="-25000" dirty="0" err="1" smtClean="0"/>
              <a:t>r,c</a:t>
            </a:r>
            <a:r>
              <a:rPr lang="en-US" altLang="ko-KR" i="1" baseline="-25000" dirty="0" smtClean="0"/>
              <a:t>   	</a:t>
            </a:r>
            <a:r>
              <a:rPr lang="en-US" altLang="ko-KR" dirty="0" smtClean="0"/>
              <a:t>: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indicator</a:t>
            </a:r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β</a:t>
            </a:r>
            <a:r>
              <a:rPr lang="en-US" altLang="ko-KR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ko-KR" i="1" baseline="-25000" dirty="0" smtClean="0"/>
              <a:t>     	</a:t>
            </a:r>
            <a:r>
              <a:rPr lang="en-US" altLang="ko-KR" dirty="0" smtClean="0"/>
              <a:t>: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bandwidth </a:t>
            </a:r>
            <a:r>
              <a:rPr lang="en-US" altLang="ko-KR" dirty="0"/>
              <a:t>of CSP</a:t>
            </a:r>
            <a:r>
              <a:rPr lang="en-US" altLang="ko-KR" i="1" dirty="0"/>
              <a:t> c</a:t>
            </a:r>
            <a:endParaRPr lang="ko-KR" altLang="en-US" i="1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21</a:t>
            </a:fld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2177928" y="2010338"/>
            <a:ext cx="369869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805324" y="1820064"/>
            <a:ext cx="369869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397129" y="1650338"/>
            <a:ext cx="369869" cy="61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177928" y="1742805"/>
            <a:ext cx="369869" cy="252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805323" y="1362663"/>
            <a:ext cx="369869" cy="43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397129" y="1022969"/>
            <a:ext cx="369869" cy="61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>
            <a:off x="1559688" y="2262338"/>
            <a:ext cx="55994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1569962" y="689449"/>
            <a:ext cx="5599416" cy="333520"/>
            <a:chOff x="1569962" y="689449"/>
            <a:chExt cx="5599416" cy="333520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1569962" y="1005723"/>
              <a:ext cx="559941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4359396" y="689449"/>
              <a:ext cx="0" cy="3335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391960" y="2275177"/>
            <a:ext cx="126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Round-Robin</a:t>
            </a:r>
            <a:endParaRPr lang="ko-KR" altLang="en-US" sz="16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963585" y="1362663"/>
            <a:ext cx="2638989" cy="1227955"/>
            <a:chOff x="3963585" y="1362663"/>
            <a:chExt cx="2638989" cy="1227955"/>
          </a:xfrm>
        </p:grpSpPr>
        <p:sp>
          <p:nvSpPr>
            <p:cNvPr id="23" name="직사각형 22"/>
            <p:cNvSpPr/>
            <p:nvPr/>
          </p:nvSpPr>
          <p:spPr>
            <a:xfrm>
              <a:off x="5013504" y="1994724"/>
              <a:ext cx="369869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640900" y="1814724"/>
              <a:ext cx="369869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232705" y="1634724"/>
              <a:ext cx="369869" cy="612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013504" y="1722257"/>
              <a:ext cx="369869" cy="252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640899" y="1362663"/>
              <a:ext cx="369869" cy="432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013503" y="1457733"/>
              <a:ext cx="369869" cy="2520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4241601" y="1794663"/>
              <a:ext cx="256138" cy="2675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3585" y="2010338"/>
              <a:ext cx="750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Schedule</a:t>
              </a:r>
              <a:endParaRPr lang="ko-KR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79025" y="2252064"/>
              <a:ext cx="850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Optimal</a:t>
              </a:r>
              <a:endParaRPr lang="ko-KR" altLang="en-US" sz="1600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46" y="3556936"/>
            <a:ext cx="2234751" cy="9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0.053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4800" dirty="0" smtClean="0"/>
          </a:p>
          <a:p>
            <a:endParaRPr lang="en-US" altLang="ko-KR" sz="4800" dirty="0" smtClean="0"/>
          </a:p>
          <a:p>
            <a:pPr marL="0" indent="0">
              <a:buNone/>
            </a:pPr>
            <a:r>
              <a:rPr lang="en-US" altLang="ko-KR" sz="4000" dirty="0" smtClean="0"/>
              <a:t>Client-defined </a:t>
            </a:r>
            <a:r>
              <a:rPr lang="en-US" altLang="ko-KR" sz="4000" dirty="0" err="1" smtClean="0"/>
              <a:t>privacY</a:t>
            </a:r>
            <a:r>
              <a:rPr lang="en-US" altLang="ko-KR" sz="4000" dirty="0" smtClean="0"/>
              <a:t>-protected </a:t>
            </a:r>
            <a:br>
              <a:rPr lang="en-US" altLang="ko-KR" sz="4000" dirty="0" smtClean="0"/>
            </a:br>
            <a:r>
              <a:rPr lang="en-US" altLang="ko-KR" sz="4000" dirty="0" smtClean="0"/>
              <a:t>Reliable </a:t>
            </a:r>
            <a:r>
              <a:rPr lang="en-US" altLang="ko-KR" sz="4000" dirty="0" err="1" smtClean="0"/>
              <a:t>cloUd</a:t>
            </a:r>
            <a:r>
              <a:rPr lang="en-US" altLang="ko-KR" sz="4000" dirty="0" smtClean="0"/>
              <a:t> Storages – Implementation</a:t>
            </a:r>
          </a:p>
          <a:p>
            <a:pPr lvl="8"/>
            <a:r>
              <a:rPr lang="en-US" altLang="ko-KR" sz="2800" dirty="0" smtClean="0"/>
              <a:t>Addressing Shares</a:t>
            </a:r>
          </a:p>
          <a:p>
            <a:pPr lvl="8"/>
            <a:r>
              <a:rPr lang="en-US" altLang="ko-KR" sz="2800" dirty="0" err="1" smtClean="0"/>
              <a:t>Zfec</a:t>
            </a:r>
            <a:r>
              <a:rPr lang="en-US" altLang="ko-KR" sz="2800" dirty="0" smtClean="0"/>
              <a:t> (RS code) Modification</a:t>
            </a:r>
          </a:p>
          <a:p>
            <a:pPr lvl="8"/>
            <a:r>
              <a:rPr lang="en-US" altLang="ko-KR" sz="2800" dirty="0" smtClean="0"/>
              <a:t>DEMO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4000" dirty="0" smtClean="0"/>
          </a:p>
          <a:p>
            <a:pPr marL="0" indent="0">
              <a:buNone/>
            </a:pPr>
            <a:endParaRPr lang="en-US" altLang="ko-KR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01net.com/images/produit/300/apple-macbook-pro-retina-13-pouces-core-i5-2-5-ghz-256-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122197"/>
            <a:ext cx="1301076" cy="8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QGFNCt8ED6fVZ25-hzSYiiqxeBH38Vd369I6w0JrhPzjVef3X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6" y="3517450"/>
            <a:ext cx="1119998" cy="8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36" y="2888164"/>
            <a:ext cx="1122264" cy="32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Addressing Shares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89401" y="4283167"/>
            <a:ext cx="132196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1234abcd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4649368"/>
            <a:ext cx="114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Filename: xyz…</a:t>
            </a:r>
            <a:endParaRPr lang="ko-KR" altLang="en-US" sz="1200" dirty="0"/>
          </a:p>
        </p:txBody>
      </p:sp>
      <p:sp>
        <p:nvSpPr>
          <p:cNvPr id="8" name="오른쪽 화살표 7"/>
          <p:cNvSpPr/>
          <p:nvPr/>
        </p:nvSpPr>
        <p:spPr>
          <a:xfrm>
            <a:off x="2797616" y="4287751"/>
            <a:ext cx="432048" cy="251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33259" y="3872081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SHA-1 Hash</a:t>
            </a:r>
            <a:endParaRPr lang="ko-KR" altLang="en-US" sz="1200" dirty="0"/>
          </a:p>
        </p:txBody>
      </p:sp>
      <p:sp>
        <p:nvSpPr>
          <p:cNvPr id="11" name="오른쪽 화살표 10"/>
          <p:cNvSpPr/>
          <p:nvPr/>
        </p:nvSpPr>
        <p:spPr>
          <a:xfrm>
            <a:off x="4932040" y="4287751"/>
            <a:ext cx="432048" cy="251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99992" y="3872081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Consistent Hash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971600" y="5952139"/>
            <a:ext cx="132196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1234abcd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7904" y="4910154"/>
            <a:ext cx="2472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Overwrite</a:t>
            </a:r>
            <a:br>
              <a:rPr lang="en-US" altLang="ko-KR" sz="1600" dirty="0" smtClean="0"/>
            </a:br>
            <a:r>
              <a:rPr lang="en-US" altLang="ko-KR" sz="1600" dirty="0" smtClean="0"/>
              <a:t>but the content is the same</a:t>
            </a:r>
            <a:endParaRPr lang="ko-KR" altLang="en-US" sz="1600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23</a:t>
            </a:fld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2"/>
            <a:ext cx="8229600" cy="284423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When uploading </a:t>
            </a:r>
            <a:r>
              <a:rPr lang="en-US" altLang="ko-KR" i="1" dirty="0" smtClean="0"/>
              <a:t>n shares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Select </a:t>
            </a:r>
            <a:r>
              <a:rPr lang="en-US" altLang="ko-KR" i="1" dirty="0" smtClean="0"/>
              <a:t>n </a:t>
            </a:r>
            <a:r>
              <a:rPr lang="en-US" altLang="ko-KR" dirty="0" smtClean="0"/>
              <a:t>CSPs from</a:t>
            </a:r>
            <a:r>
              <a:rPr lang="en-US" altLang="ko-KR" i="1" dirty="0" smtClean="0"/>
              <a:t> C CSPs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Avoid uploading duplicated </a:t>
            </a:r>
            <a:r>
              <a:rPr lang="en-US" altLang="ko-KR" i="1" dirty="0" smtClean="0"/>
              <a:t>shares </a:t>
            </a:r>
          </a:p>
          <a:p>
            <a:r>
              <a:rPr lang="en-US" altLang="ko-KR" dirty="0" smtClean="0"/>
              <a:t>Content-based naming scheme</a:t>
            </a:r>
          </a:p>
          <a:p>
            <a:pPr lvl="1"/>
            <a:r>
              <a:rPr lang="en-US" altLang="ko-KR" dirty="0" smtClean="0"/>
              <a:t>Store the </a:t>
            </a:r>
            <a:r>
              <a:rPr lang="en-US" altLang="ko-KR" dirty="0" smtClean="0">
                <a:solidFill>
                  <a:srgbClr val="FF0000"/>
                </a:solidFill>
              </a:rPr>
              <a:t>same </a:t>
            </a:r>
            <a:r>
              <a:rPr lang="en-US" altLang="ko-KR" i="1" dirty="0" smtClean="0">
                <a:solidFill>
                  <a:srgbClr val="FF0000"/>
                </a:solidFill>
              </a:rPr>
              <a:t>shares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to the </a:t>
            </a:r>
            <a:r>
              <a:rPr lang="en-US" altLang="ko-KR" dirty="0" smtClean="0">
                <a:solidFill>
                  <a:srgbClr val="FF0000"/>
                </a:solidFill>
              </a:rPr>
              <a:t>same locations</a:t>
            </a:r>
          </a:p>
          <a:p>
            <a:r>
              <a:rPr lang="en-US" altLang="ko-KR" dirty="0" smtClean="0"/>
              <a:t>Abstracting CSP-side operations</a:t>
            </a:r>
          </a:p>
          <a:p>
            <a:pPr lvl="1"/>
            <a:r>
              <a:rPr lang="en-US" altLang="ko-KR" dirty="0" smtClean="0"/>
              <a:t>Don’t UPDATE or DELETE files in CSP </a:t>
            </a:r>
            <a:r>
              <a:rPr lang="en-US" altLang="ko-KR" dirty="0" smtClean="0">
                <a:sym typeface="Wingdings" panose="05000000000000000000" pitchFamily="2" charset="2"/>
              </a:rPr>
              <a:t> lock-free read/write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Require GET and PUT APIs only</a:t>
            </a:r>
          </a:p>
        </p:txBody>
      </p:sp>
    </p:spTree>
    <p:extLst>
      <p:ext uri="{BB962C8B-B14F-4D97-AF65-F5344CB8AC3E}">
        <p14:creationId xmlns:p14="http://schemas.microsoft.com/office/powerpoint/2010/main" val="290533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6892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93 -0.00509 L 0.5559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949 L 0.29879 -0.0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09183E-6 L -2.22222E-6 -0.1344 C -2.22222E-6 -0.19477 0.15764 -0.26903 0.28611 -0.26903 L 0.57257 -0.26903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-13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5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Zfec</a:t>
            </a:r>
            <a:r>
              <a:rPr lang="en-US" dirty="0"/>
              <a:t> (RS </a:t>
            </a:r>
            <a:r>
              <a:rPr lang="en-US" dirty="0" smtClean="0"/>
              <a:t>code imp.) </a:t>
            </a:r>
            <a:r>
              <a:rPr lang="en-US" dirty="0"/>
              <a:t>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565302"/>
            <a:ext cx="8572560" cy="17926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Generating dispersal matrix</a:t>
            </a:r>
          </a:p>
          <a:p>
            <a:pPr lvl="1"/>
            <a:r>
              <a:rPr lang="en-US" sz="2000" dirty="0" smtClean="0"/>
              <a:t>Generate a vector with T elements from </a:t>
            </a:r>
            <a:r>
              <a:rPr lang="en-US" sz="2000" dirty="0" smtClean="0">
                <a:solidFill>
                  <a:srgbClr val="FF0000"/>
                </a:solidFill>
              </a:rPr>
              <a:t>key string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Each user </a:t>
            </a:r>
            <a:r>
              <a:rPr lang="en-US" sz="2000" dirty="0" smtClean="0"/>
              <a:t>uses </a:t>
            </a:r>
            <a:r>
              <a:rPr lang="en-US" sz="2000" dirty="0" smtClean="0">
                <a:solidFill>
                  <a:schemeClr val="accent2"/>
                </a:solidFill>
              </a:rPr>
              <a:t>different</a:t>
            </a:r>
            <a:r>
              <a:rPr lang="en-US" sz="2000" dirty="0" smtClean="0"/>
              <a:t> dispersal matrix</a:t>
            </a:r>
          </a:p>
          <a:p>
            <a:pPr lvl="1"/>
            <a:r>
              <a:rPr lang="en-US" sz="2000" dirty="0" smtClean="0"/>
              <a:t>The only effort for user is to remember key string</a:t>
            </a:r>
          </a:p>
          <a:p>
            <a:pPr lvl="1"/>
            <a:endParaRPr lang="en-US" sz="2000" dirty="0"/>
          </a:p>
        </p:txBody>
      </p:sp>
      <p:pic>
        <p:nvPicPr>
          <p:cNvPr id="4" name="Content Placeholder 4" descr="Screen Shot 2014-04-15 at 9.5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2027"/>
          <a:stretch>
            <a:fillRect/>
          </a:stretch>
        </p:blipFill>
        <p:spPr>
          <a:xfrm>
            <a:off x="1606995" y="786894"/>
            <a:ext cx="6156000" cy="3698037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14543"/>
              </p:ext>
            </p:extLst>
          </p:nvPr>
        </p:nvGraphicFramePr>
        <p:xfrm>
          <a:off x="1901371" y="1678036"/>
          <a:ext cx="1800000" cy="3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13249"/>
              </p:ext>
            </p:extLst>
          </p:nvPr>
        </p:nvGraphicFramePr>
        <p:xfrm>
          <a:off x="1901371" y="1347844"/>
          <a:ext cx="1800000" cy="3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0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0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0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0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0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48541"/>
              </p:ext>
            </p:extLst>
          </p:nvPr>
        </p:nvGraphicFramePr>
        <p:xfrm>
          <a:off x="1901370" y="2011798"/>
          <a:ext cx="180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3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3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3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3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3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4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4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4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4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4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5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5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5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5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5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en-US" altLang="ko-KR" sz="1200" baseline="30000" dirty="0" smtClean="0"/>
                        <a:t>6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en-US" altLang="ko-KR" sz="1200" baseline="30000" dirty="0" smtClean="0"/>
                        <a:t>6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en-US" altLang="ko-KR" sz="1200" baseline="30000" dirty="0" smtClean="0"/>
                        <a:t>6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en-US" altLang="ko-KR" sz="1200" baseline="30000" dirty="0" smtClean="0"/>
                        <a:t>6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en-US" altLang="ko-KR" sz="1200" baseline="30000" dirty="0" smtClean="0"/>
                        <a:t>6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4800" dirty="0" smtClean="0"/>
          </a:p>
          <a:p>
            <a:endParaRPr lang="en-US" altLang="ko-KR" sz="4800" dirty="0" smtClean="0"/>
          </a:p>
          <a:p>
            <a:pPr marL="0" indent="0">
              <a:buNone/>
            </a:pPr>
            <a:r>
              <a:rPr lang="en-US" altLang="ko-KR" sz="5400" dirty="0" smtClean="0"/>
              <a:t>Evaluation</a:t>
            </a:r>
            <a:endParaRPr lang="en-US" altLang="ko-KR" sz="4000" dirty="0" smtClean="0"/>
          </a:p>
          <a:p>
            <a:pPr lvl="8"/>
            <a:r>
              <a:rPr lang="en-US" altLang="ko-KR" sz="2800" dirty="0" err="1" smtClean="0"/>
              <a:t>Testbed</a:t>
            </a:r>
            <a:r>
              <a:rPr lang="en-US" altLang="ko-KR" sz="2800" dirty="0" smtClean="0"/>
              <a:t> Experiments</a:t>
            </a:r>
            <a:endParaRPr lang="en-US" altLang="ko-KR" sz="2800" dirty="0"/>
          </a:p>
          <a:p>
            <a:pPr lvl="8"/>
            <a:r>
              <a:rPr lang="en-US" altLang="ko-KR" sz="2800" dirty="0" smtClean="0"/>
              <a:t>Real-World Benchmarking</a:t>
            </a:r>
          </a:p>
          <a:p>
            <a:pPr lvl="8"/>
            <a:r>
              <a:rPr lang="en-US" altLang="ko-KR" sz="2800" dirty="0" smtClean="0"/>
              <a:t>Comparison with </a:t>
            </a:r>
            <a:r>
              <a:rPr lang="en-US" altLang="ko-KR" sz="2800" dirty="0" err="1" smtClean="0"/>
              <a:t>DepSky</a:t>
            </a:r>
            <a:endParaRPr lang="en-US" altLang="ko-KR" sz="2800" dirty="0" smtClean="0"/>
          </a:p>
          <a:p>
            <a:pPr lvl="8"/>
            <a:r>
              <a:rPr lang="en-US" altLang="ko-KR" sz="2800" dirty="0" smtClean="0"/>
              <a:t>Deployment Trial Results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4000" dirty="0" smtClean="0"/>
          </a:p>
          <a:p>
            <a:pPr marL="0" indent="0">
              <a:buNone/>
            </a:pPr>
            <a:endParaRPr lang="en-US" altLang="ko-KR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Testbed</a:t>
            </a:r>
            <a:r>
              <a:rPr lang="en-US" altLang="ko-KR" dirty="0" smtClean="0"/>
              <a:t> Experiments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1"/>
            <a:ext cx="8229600" cy="186681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Testbed</a:t>
            </a:r>
            <a:r>
              <a:rPr lang="en-US" altLang="ko-KR" dirty="0" smtClean="0"/>
              <a:t> setup</a:t>
            </a:r>
          </a:p>
          <a:p>
            <a:pPr lvl="1"/>
            <a:r>
              <a:rPr lang="en-US" altLang="ko-KR" dirty="0" smtClean="0"/>
              <a:t>Traffic shaping using </a:t>
            </a:r>
            <a:r>
              <a:rPr lang="en-US" altLang="ko-KR" dirty="0" err="1" smtClean="0"/>
              <a:t>NetEM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FTP servers as storages</a:t>
            </a:r>
          </a:p>
          <a:p>
            <a:pPr lvl="1"/>
            <a:r>
              <a:rPr lang="en-US" altLang="ko-KR" dirty="0" smtClean="0"/>
              <a:t>Upload/download 172 files (638 MB) </a:t>
            </a:r>
            <a:br>
              <a:rPr lang="en-US" altLang="ko-KR" dirty="0" smtClean="0"/>
            </a:br>
            <a:r>
              <a:rPr lang="en-US" altLang="ko-KR" dirty="0" smtClean="0"/>
              <a:t>in Documents directory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4098" name="Picture 2" descr="http://www.01net.com/images/produit/300/apple-macbook-pro-retina-13-pouces-core-i5-2-5-ghz-256-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" y="4313294"/>
            <a:ext cx="2220686" cy="14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직선 연결선 28"/>
          <p:cNvCxnSpPr/>
          <p:nvPr/>
        </p:nvCxnSpPr>
        <p:spPr>
          <a:xfrm flipH="1">
            <a:off x="1563918" y="3775129"/>
            <a:ext cx="2455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4043679" y="3077519"/>
            <a:ext cx="4278" cy="70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167051" y="2907929"/>
            <a:ext cx="0" cy="18075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4261395" y="3077519"/>
            <a:ext cx="0" cy="2474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4649243" y="3077519"/>
            <a:ext cx="0" cy="810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4758101" y="2907929"/>
            <a:ext cx="0" cy="871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4446904" y="3077519"/>
            <a:ext cx="0" cy="167400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4555762" y="2907929"/>
            <a:ext cx="18745" cy="1123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4367080" y="3077519"/>
            <a:ext cx="0" cy="2474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 flipH="1">
            <a:off x="4367080" y="5551956"/>
            <a:ext cx="39102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flipH="1">
            <a:off x="3852447" y="5551956"/>
            <a:ext cx="39102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flipH="1">
            <a:off x="4476363" y="4726584"/>
            <a:ext cx="288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>
            <a:off x="3860132" y="4726584"/>
            <a:ext cx="288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4758101" y="3779522"/>
            <a:ext cx="236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/>
          <p:cNvCxnSpPr/>
          <p:nvPr/>
        </p:nvCxnSpPr>
        <p:spPr>
          <a:xfrm>
            <a:off x="4649243" y="3917294"/>
            <a:ext cx="19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55762" y="4055180"/>
            <a:ext cx="1945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>
            <a:off x="6483856" y="4031520"/>
            <a:ext cx="0" cy="151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/>
          <p:cNvCxnSpPr/>
          <p:nvPr/>
        </p:nvCxnSpPr>
        <p:spPr>
          <a:xfrm>
            <a:off x="6607187" y="3917294"/>
            <a:ext cx="0" cy="79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>
            <a:off x="6579816" y="4715521"/>
            <a:ext cx="540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>
            <a:off x="6483856" y="5543520"/>
            <a:ext cx="540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V="1">
            <a:off x="1563918" y="3797701"/>
            <a:ext cx="0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48" name="그룹 4147"/>
          <p:cNvGrpSpPr/>
          <p:nvPr/>
        </p:nvGrpSpPr>
        <p:grpSpPr>
          <a:xfrm>
            <a:off x="7222563" y="2575273"/>
            <a:ext cx="1285494" cy="665311"/>
            <a:chOff x="7470463" y="1596571"/>
            <a:chExt cx="1285494" cy="665311"/>
          </a:xfrm>
        </p:grpSpPr>
        <p:cxnSp>
          <p:nvCxnSpPr>
            <p:cNvPr id="154" name="직선 연결선 153"/>
            <p:cNvCxnSpPr/>
            <p:nvPr/>
          </p:nvCxnSpPr>
          <p:spPr>
            <a:xfrm>
              <a:off x="7470463" y="1781386"/>
              <a:ext cx="288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 flipH="1">
              <a:off x="7484977" y="2098372"/>
              <a:ext cx="288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47" name="TextBox 4146"/>
            <p:cNvSpPr txBox="1"/>
            <p:nvPr/>
          </p:nvSpPr>
          <p:spPr>
            <a:xfrm>
              <a:off x="7904057" y="1596571"/>
              <a:ext cx="851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2 MB/s</a:t>
              </a:r>
              <a:endParaRPr lang="ko-KR" altLang="en-US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772977" y="1892550"/>
              <a:ext cx="968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15 MB/s</a:t>
              </a:r>
              <a:endParaRPr lang="ko-KR" altLang="en-US" dirty="0"/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881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32" y="2698804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3266077" y="4336320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3281317" y="5323299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4764363" y="4325341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4779603" y="5312320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6796911" y="4382040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6812151" y="5369019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realitybytesresources.com/images/server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0765"/>
          <a:stretch/>
        </p:blipFill>
        <p:spPr bwMode="auto">
          <a:xfrm>
            <a:off x="6812151" y="3345884"/>
            <a:ext cx="630646" cy="10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3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Testbed</a:t>
            </a:r>
            <a:r>
              <a:rPr lang="en-US" altLang="ko-KR" dirty="0"/>
              <a:t> </a:t>
            </a:r>
            <a:r>
              <a:rPr lang="en-US" altLang="ko-KR" dirty="0" smtClean="0"/>
              <a:t>Experiments 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707525"/>
            <a:ext cx="8229600" cy="271102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Storage overhead</a:t>
            </a:r>
          </a:p>
          <a:p>
            <a:pPr lvl="1"/>
            <a:r>
              <a:rPr lang="en-US" altLang="ko-KR" sz="1800" dirty="0" smtClean="0"/>
              <a:t>Increasing overhead when increasing </a:t>
            </a:r>
            <a:r>
              <a:rPr lang="en-US" altLang="ko-KR" sz="1800" i="1" dirty="0" smtClean="0"/>
              <a:t>n</a:t>
            </a:r>
          </a:p>
          <a:p>
            <a:pPr lvl="1"/>
            <a:r>
              <a:rPr lang="en-US" altLang="ko-KR" sz="1800" dirty="0" smtClean="0"/>
              <a:t>Decreasing overhead when </a:t>
            </a:r>
            <a:r>
              <a:rPr lang="en-US" altLang="ko-KR" sz="1800" i="1" dirty="0" smtClean="0"/>
              <a:t>t</a:t>
            </a:r>
            <a:r>
              <a:rPr lang="en-US" altLang="ko-KR" sz="1800" dirty="0" smtClean="0"/>
              <a:t> is close to </a:t>
            </a:r>
            <a:r>
              <a:rPr lang="en-US" altLang="ko-KR" sz="1800" i="1" dirty="0" smtClean="0"/>
              <a:t>n</a:t>
            </a:r>
          </a:p>
          <a:p>
            <a:r>
              <a:rPr lang="en-US" altLang="ko-KR" sz="2000" dirty="0" smtClean="0"/>
              <a:t>Reliability (assuming reliability of a CSP is 99.9%)</a:t>
            </a:r>
          </a:p>
          <a:p>
            <a:pPr lvl="1"/>
            <a:r>
              <a:rPr lang="en-US" altLang="ko-KR" sz="1800" dirty="0" smtClean="0"/>
              <a:t>When </a:t>
            </a:r>
            <a:r>
              <a:rPr lang="en-US" altLang="ko-KR" sz="1800" i="1" dirty="0" smtClean="0"/>
              <a:t>t</a:t>
            </a:r>
            <a:r>
              <a:rPr lang="en-US" altLang="ko-KR" sz="1800" dirty="0" smtClean="0"/>
              <a:t>=</a:t>
            </a:r>
            <a:r>
              <a:rPr lang="en-US" altLang="ko-KR" sz="1800" i="1" dirty="0" smtClean="0"/>
              <a:t>n, </a:t>
            </a:r>
            <a:r>
              <a:rPr lang="en-US" altLang="ko-KR" sz="1800" dirty="0" smtClean="0"/>
              <a:t>reliability is lower than single CSP</a:t>
            </a:r>
          </a:p>
          <a:p>
            <a:pPr lvl="1"/>
            <a:r>
              <a:rPr lang="en-US" altLang="ko-KR" sz="1800" dirty="0" smtClean="0"/>
              <a:t>When </a:t>
            </a:r>
            <a:r>
              <a:rPr lang="en-US" altLang="ko-KR" sz="1800" i="1" dirty="0" smtClean="0"/>
              <a:t>t&lt;n, </a:t>
            </a:r>
            <a:r>
              <a:rPr lang="en-US" altLang="ko-KR" sz="1800" dirty="0" smtClean="0"/>
              <a:t>reliability is close to 100%</a:t>
            </a:r>
          </a:p>
          <a:p>
            <a:pPr lvl="2"/>
            <a:r>
              <a:rPr lang="en-US" altLang="ko-KR" sz="1600" dirty="0" smtClean="0"/>
              <a:t>99.999999% with (2, 4) configuration</a:t>
            </a:r>
          </a:p>
          <a:p>
            <a:pPr lvl="1"/>
            <a:endParaRPr lang="ko-KR" altLang="en-US" sz="1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4" y="621127"/>
            <a:ext cx="7497763" cy="29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5865" y="5833776"/>
            <a:ext cx="281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/>
              <a:t>n</a:t>
            </a:r>
            <a:r>
              <a:rPr lang="en-US" altLang="ko-KR" sz="1600" dirty="0" smtClean="0"/>
              <a:t>: number of distributed shares</a:t>
            </a:r>
          </a:p>
          <a:p>
            <a:r>
              <a:rPr lang="en-US" altLang="ko-KR" sz="1600" i="1" dirty="0" smtClean="0"/>
              <a:t>t</a:t>
            </a:r>
            <a:r>
              <a:rPr lang="en-US" altLang="ko-KR" sz="1600" dirty="0" smtClean="0"/>
              <a:t> : number of required shares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64124" y="3307713"/>
            <a:ext cx="18364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Storage overhead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95746" y="1701926"/>
            <a:ext cx="2195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Storage overhead [%]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535376" y="1701926"/>
            <a:ext cx="2230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Storage reliability  [%]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1065" y="3286695"/>
            <a:ext cx="1819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Storage reliability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19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Testbed</a:t>
            </a:r>
            <a:r>
              <a:rPr lang="en-US" altLang="ko-KR" dirty="0"/>
              <a:t> </a:t>
            </a:r>
            <a:r>
              <a:rPr lang="en-US" altLang="ko-KR" dirty="0" smtClean="0"/>
              <a:t>Experiments 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22737"/>
            <a:ext cx="8229600" cy="2308909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Download completion time while changing cloud selection algorithm</a:t>
            </a:r>
          </a:p>
          <a:p>
            <a:pPr lvl="1"/>
            <a:r>
              <a:rPr lang="en-US" altLang="ko-KR" sz="1800" dirty="0" smtClean="0"/>
              <a:t>CYRUS with optimal selection shows the best performance</a:t>
            </a:r>
          </a:p>
          <a:p>
            <a:r>
              <a:rPr lang="en-US" altLang="ko-KR" sz="2000" dirty="0"/>
              <a:t>Performance bottleneck is upload/download time to/from slow CSPs</a:t>
            </a:r>
          </a:p>
          <a:p>
            <a:pPr lvl="1"/>
            <a:r>
              <a:rPr lang="en-US" altLang="ko-KR" sz="1800" dirty="0" smtClean="0"/>
              <a:t>More shares are downloaded from faster CSPs </a:t>
            </a:r>
            <a:br>
              <a:rPr lang="en-US" altLang="ko-KR" sz="1800" dirty="0" smtClean="0"/>
            </a:br>
            <a:r>
              <a:rPr lang="en-US" altLang="ko-KR" sz="1800" dirty="0" smtClean="0"/>
              <a:t>to reduce completion time</a:t>
            </a:r>
            <a:endParaRPr lang="en-US" altLang="ko-KR" sz="1800" dirty="0"/>
          </a:p>
          <a:p>
            <a:pPr lvl="1"/>
            <a:endParaRPr lang="ko-KR" altLang="en-US" sz="1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3" y="621126"/>
            <a:ext cx="7850772" cy="319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0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Real-World </a:t>
            </a:r>
            <a:r>
              <a:rPr lang="en-US" altLang="ko-KR" dirty="0" smtClean="0"/>
              <a:t>Benchmarking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104646"/>
            <a:ext cx="8229600" cy="161806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Completion time to upload/download a 40 MB file with </a:t>
            </a:r>
            <a:br>
              <a:rPr lang="en-US" altLang="ko-KR" sz="2000" dirty="0"/>
            </a:br>
            <a:r>
              <a:rPr lang="en-US" altLang="ko-KR" sz="2000" dirty="0"/>
              <a:t>(2,3) configuration</a:t>
            </a:r>
          </a:p>
          <a:p>
            <a:pPr lvl="1"/>
            <a:r>
              <a:rPr lang="en-US" altLang="ko-KR" sz="2000" dirty="0"/>
              <a:t>Google, Dropbox, Microsoft, Box.com</a:t>
            </a:r>
          </a:p>
          <a:p>
            <a:pPr lvl="1"/>
            <a:r>
              <a:rPr lang="en-US" altLang="ko-KR" sz="1800" dirty="0"/>
              <a:t>Compare CYRUS with baseline approaches and </a:t>
            </a:r>
            <a:r>
              <a:rPr lang="en-US" altLang="ko-KR" sz="1800" dirty="0" err="1"/>
              <a:t>DepSky</a:t>
            </a:r>
            <a:endParaRPr lang="en-US" altLang="ko-KR" sz="1800" dirty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pPr lvl="1"/>
            <a:endParaRPr lang="ko-KR" altLang="en-US" sz="1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56" y="1100670"/>
            <a:ext cx="4405829" cy="264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462203" y="2423854"/>
            <a:ext cx="261456" cy="597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4123" y="1732919"/>
            <a:ext cx="212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Completely </a:t>
            </a:r>
            <a:br>
              <a:rPr lang="en-US" dirty="0" smtClean="0"/>
            </a:br>
            <a:r>
              <a:rPr lang="en-US" dirty="0" smtClean="0"/>
              <a:t>parallel transmission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9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Top 10 Strategic Technology Trends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graphicFrame>
        <p:nvGraphicFramePr>
          <p:cNvPr id="6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711556"/>
              </p:ext>
            </p:extLst>
          </p:nvPr>
        </p:nvGraphicFramePr>
        <p:xfrm>
          <a:off x="457200" y="1417638"/>
          <a:ext cx="8229600" cy="451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2015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Big data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Strategic big data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Smart machines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Smart machines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Extreme low-energy servers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Integrated ecosystems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Web-scale</a:t>
                      </a:r>
                      <a:r>
                        <a:rPr lang="en-US" altLang="ko-KR" sz="1200" baseline="0" dirty="0" smtClean="0"/>
                        <a:t> IT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Web-scale IT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Next generation analytics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Actionable analytics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3D printing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3D printing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App</a:t>
                      </a:r>
                      <a:r>
                        <a:rPr lang="en-US" altLang="ko-KR" sz="1200" baseline="0" dirty="0" smtClean="0"/>
                        <a:t> stores and marketplaces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Enterprise</a:t>
                      </a:r>
                      <a:r>
                        <a:rPr lang="en-US" altLang="ko-KR" sz="1200" baseline="0" dirty="0" smtClean="0"/>
                        <a:t> app stores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Software-defined anything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Software-defined applications/infrastructure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IoT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IoT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IoT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IoT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In-memory computing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In-memory computing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Cloud/client architecture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Cloud/client computing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Mobile-centric applications/interfaces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Mobile applications/HTML5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Mobile apps and applications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Risk-based</a:t>
                      </a:r>
                      <a:r>
                        <a:rPr lang="en-US" altLang="ko-KR" sz="1200" baseline="0" dirty="0" smtClean="0"/>
                        <a:t> security/self-protection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Cloud computing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Hybrid IT/cloud</a:t>
                      </a:r>
                      <a:r>
                        <a:rPr lang="en-US" altLang="ko-KR" sz="1200" baseline="0" dirty="0" smtClean="0"/>
                        <a:t> computing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Hybrid cloud &amp; IT as a service broker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Advanced pervasive/invisible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analytics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Media tablets and beyond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Mobile device battles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Mobile device</a:t>
                      </a:r>
                      <a:r>
                        <a:rPr lang="en-US" altLang="ko-KR" sz="1200" baseline="0" dirty="0" smtClean="0"/>
                        <a:t> diversity/management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Computing</a:t>
                      </a:r>
                      <a:r>
                        <a:rPr lang="en-US" altLang="ko-KR" sz="1200" baseline="0" dirty="0" smtClean="0"/>
                        <a:t> everywhere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Contextual/social</a:t>
                      </a:r>
                      <a:r>
                        <a:rPr lang="en-US" altLang="ko-KR" sz="1200" baseline="0" dirty="0" smtClean="0"/>
                        <a:t> user experience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Personal cloud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Era of the personal cloud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Content-rich systems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6245" y="6140906"/>
            <a:ext cx="6311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Gartner, Top </a:t>
            </a:r>
            <a:r>
              <a:rPr lang="en-US" altLang="ko-KR" sz="800" dirty="0"/>
              <a:t>10 </a:t>
            </a:r>
            <a:r>
              <a:rPr lang="en-US" altLang="ko-KR" sz="800" dirty="0" smtClean="0"/>
              <a:t>Strategic Technology Trends </a:t>
            </a:r>
            <a:r>
              <a:rPr lang="en-US" altLang="ko-KR" sz="800" dirty="0"/>
              <a:t>for </a:t>
            </a:r>
            <a:r>
              <a:rPr lang="en-US" altLang="ko-KR" sz="800" dirty="0" smtClean="0"/>
              <a:t>2015, Analysts </a:t>
            </a:r>
            <a:r>
              <a:rPr lang="en-US" altLang="ko-KR" sz="800" dirty="0"/>
              <a:t>Examine Top Industry Trends at Gartner </a:t>
            </a:r>
            <a:r>
              <a:rPr lang="en-US" altLang="ko-KR" sz="800" dirty="0" smtClean="0"/>
              <a:t>Symposium/</a:t>
            </a:r>
            <a:r>
              <a:rPr lang="en-US" altLang="ko-KR" sz="800" dirty="0" err="1" smtClean="0"/>
              <a:t>ITxpo</a:t>
            </a:r>
            <a:r>
              <a:rPr lang="en-US" altLang="ko-KR" sz="800" dirty="0" smtClean="0"/>
              <a:t>, Orlando, </a:t>
            </a:r>
            <a:r>
              <a:rPr lang="en-US" altLang="ko-KR" sz="800" dirty="0"/>
              <a:t>Oct. </a:t>
            </a:r>
            <a:r>
              <a:rPr lang="en-US" altLang="ko-KR" sz="800" dirty="0" smtClean="0"/>
              <a:t>5-9, 2014.</a:t>
            </a:r>
            <a:endParaRPr lang="ko-KR" altLang="en-US" sz="800" dirty="0"/>
          </a:p>
        </p:txBody>
      </p:sp>
      <p:sp>
        <p:nvSpPr>
          <p:cNvPr id="8" name="직사각형 7"/>
          <p:cNvSpPr/>
          <p:nvPr/>
        </p:nvSpPr>
        <p:spPr>
          <a:xfrm>
            <a:off x="4580466" y="3725333"/>
            <a:ext cx="2032000" cy="3640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88932" y="4588933"/>
            <a:ext cx="2032000" cy="3640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629399" y="3725333"/>
            <a:ext cx="2032000" cy="3640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580466" y="5494868"/>
            <a:ext cx="2032000" cy="3640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31531" y="5494868"/>
            <a:ext cx="2032000" cy="3640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Avoiding CSP </a:t>
            </a:r>
            <a:r>
              <a:rPr lang="en-US" altLang="ko-KR" dirty="0" smtClean="0"/>
              <a:t>Dependency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91" y="690503"/>
            <a:ext cx="3831450" cy="33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스크린샷 2014-12-03 오후 1.4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6" b="-7936"/>
          <a:stretch>
            <a:fillRect/>
          </a:stretch>
        </p:blipFill>
        <p:spPr>
          <a:xfrm>
            <a:off x="98935" y="690503"/>
            <a:ext cx="4839915" cy="313148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98935" y="1063139"/>
            <a:ext cx="4839915" cy="14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98935" y="2427891"/>
            <a:ext cx="4839915" cy="14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>
            <a:off x="98935" y="3054614"/>
            <a:ext cx="4839915" cy="14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/>
          <p:nvPr/>
        </p:nvSpPr>
        <p:spPr>
          <a:xfrm>
            <a:off x="98934" y="3198614"/>
            <a:ext cx="4839915" cy="14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/>
          <p:cNvSpPr/>
          <p:nvPr/>
        </p:nvSpPr>
        <p:spPr>
          <a:xfrm>
            <a:off x="98935" y="2571891"/>
            <a:ext cx="4839915" cy="14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945275"/>
            <a:ext cx="8229600" cy="231265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Active probing from client using TRACEROUTE</a:t>
            </a:r>
          </a:p>
          <a:p>
            <a:pPr lvl="1"/>
            <a:r>
              <a:rPr lang="en-US" altLang="ko-KR" sz="1800" dirty="0" smtClean="0"/>
              <a:t>Measuring logical topology from client to CSPs</a:t>
            </a:r>
          </a:p>
          <a:p>
            <a:pPr lvl="1"/>
            <a:r>
              <a:rPr lang="en-US" altLang="ko-KR" sz="1800" dirty="0" smtClean="0"/>
              <a:t>Understand location and dependency of CSPs </a:t>
            </a:r>
          </a:p>
          <a:p>
            <a:pPr lvl="1"/>
            <a:r>
              <a:rPr lang="en-US" altLang="ko-KR" sz="1800" dirty="0" smtClean="0"/>
              <a:t>Detect </a:t>
            </a:r>
            <a:r>
              <a:rPr lang="en-US" altLang="ko-KR" sz="1800" dirty="0"/>
              <a:t>five CSPs are deployed on </a:t>
            </a:r>
            <a:r>
              <a:rPr lang="en-US" altLang="ko-KR" sz="1800" dirty="0" smtClean="0"/>
              <a:t>Amazon</a:t>
            </a:r>
          </a:p>
          <a:p>
            <a:r>
              <a:rPr lang="en-US" altLang="ko-KR" sz="2000" dirty="0" smtClean="0"/>
              <a:t>Detection time is less important</a:t>
            </a:r>
          </a:p>
          <a:p>
            <a:pPr lvl="1"/>
            <a:r>
              <a:rPr lang="en-US" altLang="ko-KR" sz="1800" dirty="0"/>
              <a:t>Deployment locations of cloud services are </a:t>
            </a:r>
            <a:r>
              <a:rPr lang="en-US" altLang="ko-KR" sz="1800" dirty="0">
                <a:solidFill>
                  <a:srgbClr val="FF0000"/>
                </a:solidFill>
              </a:rPr>
              <a:t>not</a:t>
            </a:r>
            <a:r>
              <a:rPr lang="en-US" altLang="ko-KR" sz="1800" dirty="0"/>
              <a:t> frequently changed</a:t>
            </a:r>
          </a:p>
          <a:p>
            <a:pPr lvl="1"/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54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with </a:t>
            </a:r>
            <a:r>
              <a:rPr lang="en-US" altLang="ko-KR" dirty="0" err="1"/>
              <a:t>DepSky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57" y="1063053"/>
            <a:ext cx="6093902" cy="24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64" y="3970946"/>
            <a:ext cx="6137336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989771" y="4808303"/>
            <a:ext cx="588945" cy="12099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85703" y="4899446"/>
            <a:ext cx="544581" cy="11187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7589" y="601388"/>
            <a:ext cx="398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Locking overhead of </a:t>
            </a:r>
            <a:r>
              <a:rPr lang="en-US" altLang="ko-KR" sz="2400" dirty="0" err="1" smtClean="0"/>
              <a:t>DepSky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37" y="3543785"/>
            <a:ext cx="498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/>
              <a:t>DepSky</a:t>
            </a:r>
            <a:r>
              <a:rPr lang="en-US" altLang="ko-KR" sz="2400" dirty="0" smtClean="0"/>
              <a:t> always selects fastest clouds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2122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Deployment Trial </a:t>
            </a:r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694014"/>
            <a:ext cx="8229600" cy="252461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Recruit 20 academic users from US and Korea</a:t>
            </a:r>
          </a:p>
          <a:p>
            <a:pPr lvl="1"/>
            <a:r>
              <a:rPr lang="en-US" altLang="ko-KR" sz="1800" dirty="0" smtClean="0"/>
              <a:t>Collect event logs when CYRUS starts</a:t>
            </a:r>
          </a:p>
          <a:p>
            <a:r>
              <a:rPr lang="en-US" altLang="ko-KR" sz="2000" dirty="0" smtClean="0"/>
              <a:t>Performance in United States - CSPs are fast</a:t>
            </a:r>
          </a:p>
          <a:p>
            <a:pPr lvl="1"/>
            <a:r>
              <a:rPr lang="en-US" altLang="ko-KR" sz="1800" dirty="0" smtClean="0"/>
              <a:t>Throughput is reached to client’s link capacity</a:t>
            </a:r>
          </a:p>
          <a:p>
            <a:r>
              <a:rPr lang="en-US" altLang="ko-KR" sz="2000" dirty="0" smtClean="0"/>
              <a:t>Performance in Korea – CSPs are slow</a:t>
            </a:r>
          </a:p>
          <a:p>
            <a:pPr lvl="1"/>
            <a:r>
              <a:rPr lang="en-US" altLang="ko-KR" sz="1800" dirty="0" smtClean="0"/>
              <a:t>Boost up throughput by parallelizing transmissions</a:t>
            </a:r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0" y="765448"/>
            <a:ext cx="7070045" cy="28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84524" y="892460"/>
            <a:ext cx="651448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650" b="1" dirty="0" smtClean="0"/>
              <a:t>CSP1</a:t>
            </a:r>
          </a:p>
          <a:p>
            <a:pPr algn="r"/>
            <a:r>
              <a:rPr lang="en-US" altLang="ko-KR" sz="650" b="1" dirty="0" smtClean="0"/>
              <a:t>CSP2</a:t>
            </a:r>
          </a:p>
          <a:p>
            <a:pPr algn="r"/>
            <a:r>
              <a:rPr lang="en-US" altLang="ko-KR" sz="650" b="1" dirty="0" smtClean="0"/>
              <a:t>CSP3</a:t>
            </a:r>
          </a:p>
          <a:p>
            <a:pPr algn="r"/>
            <a:r>
              <a:rPr lang="en-US" altLang="ko-KR" sz="650" b="1" dirty="0" smtClean="0"/>
              <a:t>CSP4</a:t>
            </a:r>
          </a:p>
          <a:p>
            <a:pPr algn="r"/>
            <a:r>
              <a:rPr lang="en-US" altLang="ko-KR" sz="650" b="1" dirty="0" smtClean="0"/>
              <a:t>CYRUS (2,3)</a:t>
            </a:r>
          </a:p>
          <a:p>
            <a:pPr algn="r"/>
            <a:r>
              <a:rPr lang="en-US" altLang="ko-KR" sz="650" b="1" dirty="0" smtClean="0"/>
              <a:t>CYRUS (2,4)</a:t>
            </a:r>
            <a:endParaRPr lang="ko-KR" altLang="en-US" sz="6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34050" y="892460"/>
            <a:ext cx="651448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650" b="1" dirty="0" smtClean="0"/>
              <a:t>CSP1</a:t>
            </a:r>
          </a:p>
          <a:p>
            <a:pPr algn="r"/>
            <a:r>
              <a:rPr lang="en-US" altLang="ko-KR" sz="650" b="1" dirty="0" smtClean="0"/>
              <a:t>CSP2</a:t>
            </a:r>
          </a:p>
          <a:p>
            <a:pPr algn="r"/>
            <a:r>
              <a:rPr lang="en-US" altLang="ko-KR" sz="650" b="1" dirty="0" smtClean="0"/>
              <a:t>CSP3</a:t>
            </a:r>
          </a:p>
          <a:p>
            <a:pPr algn="r"/>
            <a:r>
              <a:rPr lang="en-US" altLang="ko-KR" sz="650" b="1" dirty="0" smtClean="0"/>
              <a:t>CSP4</a:t>
            </a:r>
          </a:p>
          <a:p>
            <a:pPr algn="r"/>
            <a:r>
              <a:rPr lang="en-US" altLang="ko-KR" sz="650" b="1" dirty="0" smtClean="0"/>
              <a:t>CYRUS (2,3)</a:t>
            </a:r>
          </a:p>
          <a:p>
            <a:pPr algn="r"/>
            <a:r>
              <a:rPr lang="en-US" altLang="ko-KR" sz="650" b="1" dirty="0" smtClean="0"/>
              <a:t>CYRUS (2,4)</a:t>
            </a:r>
            <a:endParaRPr lang="ko-KR" altLang="en-US" sz="650" b="1" dirty="0"/>
          </a:p>
        </p:txBody>
      </p:sp>
    </p:spTree>
    <p:extLst>
      <p:ext uri="{BB962C8B-B14F-4D97-AF65-F5344CB8AC3E}">
        <p14:creationId xmlns:p14="http://schemas.microsoft.com/office/powerpoint/2010/main" val="12785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 - </a:t>
            </a:r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78224"/>
            <a:ext cx="8229600" cy="558901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Proposed </a:t>
            </a:r>
            <a:r>
              <a:rPr lang="en-US" altLang="ko-KR" sz="2400" dirty="0" err="1" smtClean="0"/>
              <a:t>CLIent</a:t>
            </a:r>
            <a:r>
              <a:rPr lang="en-US" altLang="ko-KR" sz="2400" dirty="0" smtClean="0"/>
              <a:t>-defined storage Management Architecture</a:t>
            </a:r>
          </a:p>
          <a:p>
            <a:pPr lvl="1"/>
            <a:r>
              <a:rPr lang="en-US" altLang="ko-KR" sz="2000" dirty="0"/>
              <a:t>Aimed at developing entire features of storage research and commercial storage services</a:t>
            </a:r>
          </a:p>
          <a:p>
            <a:pPr lvl="1"/>
            <a:r>
              <a:rPr lang="en-US" altLang="ko-KR" sz="2000" dirty="0" smtClean="0"/>
              <a:t>Defined domains, protocols, data format, algorithm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Realized CLIMA as client app. </a:t>
            </a:r>
            <a:r>
              <a:rPr lang="en-US" altLang="ko-KR" sz="2400" dirty="0"/>
              <a:t>c</a:t>
            </a:r>
            <a:r>
              <a:rPr lang="en-US" altLang="ko-KR" sz="2400" dirty="0" smtClean="0"/>
              <a:t>alled CYRUS</a:t>
            </a:r>
          </a:p>
          <a:p>
            <a:pPr lvl="1"/>
            <a:r>
              <a:rPr lang="en-US" altLang="ko-KR" sz="2000" dirty="0" smtClean="0"/>
              <a:t>Specified requirements and functions of storage services</a:t>
            </a:r>
          </a:p>
          <a:p>
            <a:pPr lvl="1"/>
            <a:r>
              <a:rPr lang="en-US" altLang="ko-KR" sz="2000" dirty="0" smtClean="0"/>
              <a:t>Adopted storage area research to CLIMA</a:t>
            </a:r>
          </a:p>
          <a:p>
            <a:pPr lvl="1"/>
            <a:r>
              <a:rPr lang="en-US" altLang="ko-KR" sz="2000" dirty="0" smtClean="0"/>
              <a:t>Implemented and deployed prototype in US and Korea </a:t>
            </a:r>
          </a:p>
          <a:p>
            <a:pPr lvl="1"/>
            <a:endParaRPr lang="en-US" altLang="ko-KR" sz="1800" dirty="0" smtClean="0"/>
          </a:p>
          <a:p>
            <a:r>
              <a:rPr lang="en-US" altLang="ko-KR" sz="2400" dirty="0" smtClean="0"/>
              <a:t>Evaluated performance</a:t>
            </a:r>
          </a:p>
          <a:p>
            <a:pPr lvl="1"/>
            <a:r>
              <a:rPr lang="en-US" altLang="ko-KR" sz="2000" dirty="0" smtClean="0"/>
              <a:t>Performed experiments with testbed and commercial CSPs</a:t>
            </a:r>
          </a:p>
          <a:p>
            <a:pPr lvl="1"/>
            <a:r>
              <a:rPr lang="en-US" altLang="ko-KR" sz="2000" dirty="0" smtClean="0"/>
              <a:t>99.999999% reliability with (2, 4) configuration</a:t>
            </a:r>
          </a:p>
          <a:p>
            <a:pPr lvl="1"/>
            <a:r>
              <a:rPr lang="en-US" altLang="ko-KR" sz="2000" dirty="0" smtClean="0"/>
              <a:t>Compared completion time with baseline approach and </a:t>
            </a:r>
            <a:r>
              <a:rPr lang="en-US" altLang="ko-KR" sz="2000" dirty="0" err="1" smtClean="0"/>
              <a:t>DepSky</a:t>
            </a:r>
            <a:r>
              <a:rPr lang="en-US" altLang="ko-KR" sz="2000" dirty="0" smtClean="0"/>
              <a:t>  </a:t>
            </a:r>
            <a:endParaRPr lang="en-US" altLang="ko-KR" sz="1800" dirty="0" smtClean="0"/>
          </a:p>
          <a:p>
            <a:pPr lvl="2"/>
            <a:endParaRPr lang="en-US" altLang="ko-KR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 – 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P2P-based metadata exchange</a:t>
            </a:r>
          </a:p>
          <a:p>
            <a:pPr lvl="1"/>
            <a:r>
              <a:rPr lang="en-US" altLang="ko-KR" sz="2000" dirty="0" smtClean="0"/>
              <a:t>Design direct metadata exchange protocol</a:t>
            </a:r>
          </a:p>
          <a:p>
            <a:pPr lvl="1"/>
            <a:r>
              <a:rPr lang="en-US" altLang="ko-KR" sz="2000" dirty="0" smtClean="0"/>
              <a:t>Develop file sharing function for multiple users</a:t>
            </a:r>
          </a:p>
          <a:p>
            <a:pPr lvl="1"/>
            <a:r>
              <a:rPr lang="en-US" altLang="ko-KR" sz="2000" dirty="0" smtClean="0"/>
              <a:t>Develop access control scheme 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Extending </a:t>
            </a:r>
            <a:r>
              <a:rPr lang="en-US" altLang="ko-KR" sz="2400" i="1" dirty="0" smtClean="0"/>
              <a:t>Network Domain</a:t>
            </a:r>
          </a:p>
          <a:p>
            <a:pPr lvl="1"/>
            <a:r>
              <a:rPr lang="en-US" altLang="ko-KR" sz="2000" dirty="0" smtClean="0"/>
              <a:t>Integrate CLIMA with Software-Defined Networking research</a:t>
            </a:r>
          </a:p>
          <a:p>
            <a:pPr lvl="1"/>
            <a:r>
              <a:rPr lang="en-US" altLang="ko-KR" sz="2000" dirty="0" smtClean="0"/>
              <a:t>Develop network-side interfaces to interact </a:t>
            </a:r>
            <a:br>
              <a:rPr lang="en-US" altLang="ko-KR" sz="2000" dirty="0" smtClean="0"/>
            </a:br>
            <a:r>
              <a:rPr lang="en-US" altLang="ko-KR" sz="2000" dirty="0" smtClean="0"/>
              <a:t>with client applications</a:t>
            </a:r>
          </a:p>
          <a:p>
            <a:pPr lvl="1"/>
            <a:r>
              <a:rPr lang="en-US" altLang="ko-KR" sz="2000" dirty="0" smtClean="0"/>
              <a:t>Develop protocols for client applications to obtain network information and to reserve network resource</a:t>
            </a:r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04" y="2521496"/>
            <a:ext cx="4364182" cy="1675388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 algn="ctr">
              <a:buNone/>
            </a:pPr>
            <a:r>
              <a:rPr lang="en-US" altLang="ko-KR" sz="4400" b="1" dirty="0" smtClean="0"/>
              <a:t>Appendix</a:t>
            </a:r>
            <a:endParaRPr lang="ko-KR" altLang="en-US" sz="3600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Storage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952500"/>
            <a:ext cx="4686302" cy="459105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Cloud storage market</a:t>
            </a:r>
            <a:endParaRPr lang="en-US" sz="2800" dirty="0" smtClean="0"/>
          </a:p>
          <a:p>
            <a:pPr lvl="1"/>
            <a:r>
              <a:rPr lang="en-US" sz="2400" dirty="0" smtClean="0"/>
              <a:t>244 billion dollars </a:t>
            </a:r>
            <a:br>
              <a:rPr lang="en-US" sz="2400" dirty="0" smtClean="0"/>
            </a:br>
            <a:r>
              <a:rPr lang="en-US" sz="2400" dirty="0" smtClean="0"/>
              <a:t>in 2017 - Gartner 2013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altLang="ko-KR" sz="2800" dirty="0" smtClean="0"/>
              <a:t>Trend</a:t>
            </a:r>
            <a:endParaRPr lang="en-US" sz="2800" dirty="0" smtClean="0"/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</a:rPr>
              <a:t>Security</a:t>
            </a:r>
            <a:r>
              <a:rPr lang="en-US" altLang="ko-KR" sz="2400" dirty="0" smtClean="0"/>
              <a:t> and </a:t>
            </a:r>
            <a:r>
              <a:rPr lang="en-US" altLang="ko-KR" sz="2400" dirty="0" smtClean="0">
                <a:solidFill>
                  <a:schemeClr val="accent2"/>
                </a:solidFill>
              </a:rPr>
              <a:t>privacy protection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ko-KR" sz="2400" dirty="0" smtClean="0"/>
              <a:t>Hybrid cloud</a:t>
            </a:r>
            <a:endParaRPr lang="en-US" sz="2400" dirty="0" smtClean="0"/>
          </a:p>
          <a:p>
            <a:pPr lvl="1"/>
            <a:r>
              <a:rPr lang="en-US" sz="2400" dirty="0" smtClean="0"/>
              <a:t>Integrating cloud accounts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73" y="1599851"/>
            <a:ext cx="4448227" cy="27373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25 at 11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71"/>
            <a:ext cx="9144000" cy="2812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Chunking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952366"/>
            <a:ext cx="8572560" cy="20224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chunking using Rabin’s fingerprinting</a:t>
            </a:r>
          </a:p>
          <a:p>
            <a:pPr lvl="1"/>
            <a:r>
              <a:rPr lang="en-US" sz="2000" dirty="0" smtClean="0"/>
              <a:t>Calculate fingerprint while moving window</a:t>
            </a:r>
          </a:p>
          <a:p>
            <a:pPr lvl="2"/>
            <a:r>
              <a:rPr lang="en-US" sz="1800" dirty="0" smtClean="0"/>
              <a:t>If fingerprint is the same with pre-defined value, set chunk boundary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389463"/>
              </p:ext>
            </p:extLst>
          </p:nvPr>
        </p:nvGraphicFramePr>
        <p:xfrm>
          <a:off x="130251" y="2057400"/>
          <a:ext cx="86616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Content-based Chunking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0831"/>
              </p:ext>
            </p:extLst>
          </p:nvPr>
        </p:nvGraphicFramePr>
        <p:xfrm>
          <a:off x="855585" y="1203154"/>
          <a:ext cx="777351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  <a:gridCol w="777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823023" y="1156702"/>
            <a:ext cx="1620000" cy="431999"/>
          </a:xfrm>
          <a:prstGeom prst="round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380" tIns="18000" rIns="91380" bIns="0" rtlCol="0" anchor="ctr" anchorCtr="1"/>
          <a:lstStyle/>
          <a:p>
            <a:pPr algn="ctr"/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1121" y="4000240"/>
            <a:ext cx="1262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cs typeface="Arial" panose="020B0604020202020204" pitchFamily="34" charset="0"/>
              </a:rPr>
              <a:t>Hash(x</a:t>
            </a:r>
            <a:r>
              <a:rPr lang="en-US" sz="1400" dirty="0">
                <a:cs typeface="Arial" panose="020B0604020202020204" pitchFamily="34" charset="0"/>
              </a:rPr>
              <a:t>)</a:t>
            </a:r>
            <a:r>
              <a:rPr lang="en-US" sz="1400" dirty="0" smtClean="0">
                <a:cs typeface="Arial" panose="020B0604020202020204" pitchFamily="34" charset="0"/>
              </a:rPr>
              <a:t>: x%4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8147" y="2767620"/>
            <a:ext cx="777351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2508147" y="2393177"/>
            <a:ext cx="719999" cy="24074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80" tIns="18000" rIns="91380" bIns="0" rtlCol="0" anchor="ctr" anchorCtr="1"/>
          <a:lstStyle/>
          <a:p>
            <a:pPr algn="ctr"/>
            <a:endParaRPr lang="en-US" sz="1800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3253832" y="2393177"/>
            <a:ext cx="719999" cy="24074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80" tIns="18000" rIns="91380" bIns="0" rtlCol="0" anchor="ctr" anchorCtr="1"/>
          <a:lstStyle/>
          <a:p>
            <a:pPr algn="ctr"/>
            <a:endParaRPr lang="en-US" sz="1800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3989109" y="2376897"/>
            <a:ext cx="756000" cy="24074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80" tIns="18000" rIns="91380" bIns="0" rtlCol="0" anchor="ctr" anchorCtr="1"/>
          <a:lstStyle/>
          <a:p>
            <a:pPr algn="ctr"/>
            <a:endParaRPr lang="en-US" sz="18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4767261" y="2376897"/>
            <a:ext cx="3861834" cy="24074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80" tIns="18000" rIns="91380" bIns="0" rtlCol="0" anchor="ctr" anchorCtr="1"/>
          <a:lstStyle/>
          <a:p>
            <a:pPr algn="ctr"/>
            <a:endParaRPr lang="en-US" sz="1800" dirty="0" smtClean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73831" y="1025647"/>
            <a:ext cx="0" cy="765166"/>
          </a:xfrm>
          <a:prstGeom prst="line">
            <a:avLst/>
          </a:prstGeom>
          <a:ln w="3175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38358" y="1025647"/>
            <a:ext cx="0" cy="765166"/>
          </a:xfrm>
          <a:prstGeom prst="line">
            <a:avLst/>
          </a:prstGeom>
          <a:ln w="3175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090849" y="538871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 smtClean="0"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5720" y="4949155"/>
            <a:ext cx="8572560" cy="1448931"/>
          </a:xfrm>
          <a:prstGeom prst="rect">
            <a:avLst/>
          </a:prstGeom>
        </p:spPr>
        <p:txBody>
          <a:bodyPr>
            <a:normAutofit/>
          </a:bodyPr>
          <a:lstStyle>
            <a:lvl1pPr marL="396000" indent="-3960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 kern="1200" baseline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b="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pPr lvl="1"/>
            <a:r>
              <a:rPr lang="en-US" dirty="0" smtClean="0"/>
              <a:t>Do not store duplicated chunks</a:t>
            </a:r>
          </a:p>
          <a:p>
            <a:pPr lvl="1"/>
            <a:r>
              <a:rPr lang="en-US" dirty="0" smtClean="0"/>
              <a:t>High benefit for version control (modification history)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081E-6 -6.27751E-7 L 0.08622 -6.2775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2 -6.27751E-7 L 0.16672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73 0.00023 L 0.24983 0.0002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2 0.00023 L 0.67731 -6.2775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4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15" grpId="0" animBg="1"/>
      <p:bldP spid="16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and 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1658"/>
            <a:ext cx="8229600" cy="527064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Dropbox service down (Jan. 12, 2014)</a:t>
            </a:r>
            <a:endParaRPr lang="en-US" altLang="ko-KR" dirty="0"/>
          </a:p>
          <a:p>
            <a:pPr lvl="1"/>
            <a:r>
              <a:rPr lang="en-US" altLang="ko-KR" sz="2400" dirty="0" smtClean="0"/>
              <a:t>Loss master-replica pairs while updating OS</a:t>
            </a:r>
          </a:p>
          <a:p>
            <a:pPr lvl="1"/>
            <a:endParaRPr lang="en-US" altLang="ko-KR" sz="2400" dirty="0" smtClean="0"/>
          </a:p>
          <a:p>
            <a:r>
              <a:rPr lang="en-US" altLang="ko-KR" dirty="0" smtClean="0"/>
              <a:t>Outage </a:t>
            </a:r>
            <a:r>
              <a:rPr lang="en-US" altLang="ko-KR" dirty="0"/>
              <a:t>for </a:t>
            </a:r>
            <a:r>
              <a:rPr lang="en-US" altLang="ko-KR" dirty="0" smtClean="0"/>
              <a:t>Google services (Jan. 24, 2014)</a:t>
            </a:r>
            <a:endParaRPr lang="en-US" altLang="ko-KR" dirty="0"/>
          </a:p>
          <a:p>
            <a:pPr lvl="1"/>
            <a:r>
              <a:rPr lang="en-US" altLang="ko-KR" sz="2400" dirty="0" smtClean="0"/>
              <a:t>55+ minutes service down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Outage Microsoft’s cloud services (Nov. 18, 2014)</a:t>
            </a:r>
          </a:p>
          <a:p>
            <a:pPr lvl="1"/>
            <a:r>
              <a:rPr lang="en-US" altLang="ko-KR" sz="2400" dirty="0" smtClean="0"/>
              <a:t>One hour service down affecting on</a:t>
            </a:r>
            <a:br>
              <a:rPr lang="en-US" altLang="ko-KR" sz="2400" dirty="0" smtClean="0"/>
            </a:br>
            <a:r>
              <a:rPr lang="en-US" altLang="ko-KR" sz="2400" dirty="0" smtClean="0"/>
              <a:t>OneDrive, MS Band, Xbox Live, Apps for Windows Phone</a:t>
            </a:r>
          </a:p>
          <a:p>
            <a:pPr lvl="1"/>
            <a:endParaRPr lang="en-US" altLang="ko-KR" sz="2400" dirty="0" smtClean="0"/>
          </a:p>
          <a:p>
            <a:r>
              <a:rPr lang="en-US" altLang="ko-KR" dirty="0"/>
              <a:t>Private photos </a:t>
            </a:r>
            <a:r>
              <a:rPr lang="en-US" altLang="ko-KR" dirty="0" smtClean="0"/>
              <a:t>leaked </a:t>
            </a:r>
            <a:r>
              <a:rPr lang="en-US" altLang="ko-KR" dirty="0"/>
              <a:t>from iCloud (</a:t>
            </a:r>
            <a:r>
              <a:rPr lang="en-US" dirty="0"/>
              <a:t>Aug. 31, 2014)</a:t>
            </a:r>
          </a:p>
          <a:p>
            <a:pPr lvl="1"/>
            <a:r>
              <a:rPr lang="en-US" altLang="ko-KR" sz="2400" dirty="0" smtClean="0"/>
              <a:t>Almost 500 photos of celebrities </a:t>
            </a:r>
          </a:p>
          <a:p>
            <a:pPr lvl="1"/>
            <a:r>
              <a:rPr lang="en-US" altLang="ko-KR" sz="2400" dirty="0" smtClean="0"/>
              <a:t>Jennifer Lawrence</a:t>
            </a:r>
            <a:endParaRPr lang="en-US" altLang="ko-KR" sz="2400" dirty="0"/>
          </a:p>
          <a:p>
            <a:pPr lvl="1"/>
            <a:r>
              <a:rPr lang="en-US" altLang="ko-KR" sz="2400" dirty="0"/>
              <a:t>Kate Upton</a:t>
            </a:r>
          </a:p>
          <a:p>
            <a:pPr lvl="1"/>
            <a:r>
              <a:rPr lang="en-US" altLang="ko-KR" sz="2400" dirty="0"/>
              <a:t>Kaley </a:t>
            </a:r>
            <a:r>
              <a:rPr lang="en-US" altLang="ko-KR" sz="2400" dirty="0" err="1"/>
              <a:t>Cuoco</a:t>
            </a:r>
            <a:endParaRPr lang="en-US" altLang="ko-KR" sz="2400" dirty="0"/>
          </a:p>
          <a:p>
            <a:endParaRPr lang="en-US" sz="2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876367">
            <a:off x="805198" y="2111745"/>
            <a:ext cx="7358296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FF0000"/>
                </a:solidFill>
              </a:rPr>
              <a:t>SLA guarantees 99.9% service uptime </a:t>
            </a:r>
            <a:br>
              <a:rPr lang="en-US" altLang="ko-KR" sz="3600" dirty="0" smtClean="0">
                <a:solidFill>
                  <a:srgbClr val="FF0000"/>
                </a:solidFill>
              </a:rPr>
            </a:br>
            <a:r>
              <a:rPr lang="en-US" altLang="ko-KR" sz="3600" dirty="0" smtClean="0">
                <a:solidFill>
                  <a:srgbClr val="FF0000"/>
                </a:solidFill>
              </a:rPr>
              <a:t>(8.76 hours service downtime in year)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2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Considerations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Unifying heterogeneous CSPs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Ensuring privacy and reliability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Concurrent file access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Client-based architecture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CSPs selection and performance optimization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CYRUS Implementation - Client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15838"/>
            <a:ext cx="8229600" cy="141032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6" y="1729536"/>
            <a:ext cx="6819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Decoupling metadata and file control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38436"/>
            <a:ext cx="8229600" cy="168772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5" y="1362110"/>
            <a:ext cx="6317054" cy="33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Decoupling Metadata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15513" y="863027"/>
            <a:ext cx="4537507" cy="3266851"/>
            <a:chOff x="1115616" y="765100"/>
            <a:chExt cx="6696744" cy="4821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765100"/>
              <a:ext cx="6696744" cy="482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765100"/>
              <a:ext cx="4968552" cy="2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0" y="863028"/>
            <a:ext cx="4149666" cy="29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57200" y="4204240"/>
            <a:ext cx="8229600" cy="212464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Metadata stored at CSPs</a:t>
            </a:r>
          </a:p>
          <a:p>
            <a:pPr lvl="1"/>
            <a:r>
              <a:rPr lang="en-US" altLang="ko-KR" sz="2000" dirty="0" smtClean="0"/>
              <a:t>A metadata represents a file update</a:t>
            </a:r>
          </a:p>
          <a:p>
            <a:pPr lvl="1"/>
            <a:r>
              <a:rPr lang="en-US" altLang="ko-KR" sz="2000" dirty="0" smtClean="0"/>
              <a:t>Listing files in metadata folder detects new updates</a:t>
            </a:r>
          </a:p>
          <a:p>
            <a:r>
              <a:rPr lang="en-US" altLang="ko-KR" sz="2400" dirty="0" smtClean="0"/>
              <a:t>Metadata format</a:t>
            </a:r>
          </a:p>
          <a:p>
            <a:pPr lvl="1"/>
            <a:r>
              <a:rPr lang="en-US" altLang="ko-KR" sz="2000" dirty="0" err="1" smtClean="0"/>
              <a:t>FileMap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ChunkMap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ShareMap</a:t>
            </a:r>
            <a:endParaRPr lang="en-US" altLang="ko-KR" sz="2000" dirty="0" smtClean="0"/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892713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Unifying Heterogeneous CSPs</a:t>
            </a:r>
            <a:endParaRPr lang="ko-KR" altLang="en-US" dirty="0"/>
          </a:p>
        </p:txBody>
      </p:sp>
      <p:pic>
        <p:nvPicPr>
          <p:cNvPr id="6" name="Content Placeholder 5" descr="스크린샷 2014-12-03 오후 1.44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6" b="-7936"/>
          <a:stretch>
            <a:fillRect/>
          </a:stretch>
        </p:blipFill>
        <p:spPr/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43283"/>
            <a:ext cx="8229600" cy="192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08717"/>
            <a:ext cx="8229600" cy="192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001155"/>
            <a:ext cx="8229600" cy="192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847881"/>
            <a:ext cx="8229600" cy="192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040319"/>
            <a:ext cx="8229600" cy="192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1635721"/>
            <a:ext cx="8229600" cy="86597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44</a:t>
            </a:fld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7048072" y="1443283"/>
            <a:ext cx="1620000" cy="42896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Metadata Format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01512"/>
            <a:ext cx="8229600" cy="575225"/>
          </a:xfrm>
        </p:spPr>
        <p:txBody>
          <a:bodyPr/>
          <a:lstStyle/>
          <a:p>
            <a:r>
              <a:rPr lang="en-US" altLang="ko-KR" dirty="0" smtClean="0"/>
              <a:t>Written in JSON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33" y="1890393"/>
            <a:ext cx="6253950" cy="212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458931" y="1952090"/>
            <a:ext cx="3503488" cy="87330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361343" y="3090810"/>
            <a:ext cx="4481245" cy="32021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중괄호 6"/>
          <p:cNvSpPr/>
          <p:nvPr/>
        </p:nvSpPr>
        <p:spPr>
          <a:xfrm>
            <a:off x="7397393" y="2825393"/>
            <a:ext cx="169523" cy="8013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87165" y="4190271"/>
            <a:ext cx="8229600" cy="198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/>
              <a:t>FileMap</a:t>
            </a:r>
            <a:r>
              <a:rPr lang="en-US" altLang="ko-KR" sz="2400" dirty="0" smtClean="0"/>
              <a:t>: file’s metadata</a:t>
            </a:r>
          </a:p>
          <a:p>
            <a:r>
              <a:rPr lang="en-US" altLang="ko-KR" sz="2400" dirty="0" err="1" smtClean="0"/>
              <a:t>ChunkMap</a:t>
            </a:r>
            <a:r>
              <a:rPr lang="en-US" altLang="ko-KR" sz="2400" dirty="0" smtClean="0"/>
              <a:t>: Sequence of required chunks </a:t>
            </a:r>
          </a:p>
          <a:p>
            <a:r>
              <a:rPr lang="en-US" altLang="ko-KR" sz="2400" dirty="0" err="1" smtClean="0"/>
              <a:t>ShareMap</a:t>
            </a:r>
            <a:r>
              <a:rPr lang="en-US" altLang="ko-KR" sz="2400" dirty="0" smtClean="0"/>
              <a:t>: Mapping information between shares and clouds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3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7" grpId="0" animBg="1"/>
      <p:bldP spid="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Upload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329326"/>
            <a:ext cx="8229600" cy="179683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8" y="1737564"/>
            <a:ext cx="773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Upload/Download Procedure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"/>
          <a:stretch/>
        </p:blipFill>
        <p:spPr bwMode="auto">
          <a:xfrm>
            <a:off x="379" y="1856463"/>
            <a:ext cx="4551150" cy="33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53" y="1866737"/>
            <a:ext cx="4638321" cy="293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1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Distributed Conflict Detection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48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7" y="1372864"/>
            <a:ext cx="6838896" cy="33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of Modified </a:t>
            </a:r>
            <a:r>
              <a:rPr lang="en-US" altLang="ko-KR" dirty="0" err="1"/>
              <a:t>Z</a:t>
            </a:r>
            <a:r>
              <a:rPr lang="en-US" altLang="ko-KR" dirty="0" err="1" smtClean="0"/>
              <a:t>fec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17888"/>
            <a:ext cx="8229600" cy="170827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Original </a:t>
            </a:r>
            <a:r>
              <a:rPr lang="en-US" altLang="ko-KR" dirty="0" err="1" smtClean="0"/>
              <a:t>Zfec</a:t>
            </a:r>
            <a:r>
              <a:rPr lang="en-US" altLang="ko-KR" dirty="0" smtClean="0"/>
              <a:t> - solid; Modified </a:t>
            </a:r>
            <a:r>
              <a:rPr lang="en-US" altLang="ko-KR" dirty="0" err="1" smtClean="0"/>
              <a:t>Zfec</a:t>
            </a:r>
            <a:r>
              <a:rPr lang="en-US" altLang="ko-KR" dirty="0" smtClean="0"/>
              <a:t> - dashed</a:t>
            </a:r>
          </a:p>
          <a:p>
            <a:r>
              <a:rPr lang="en-US" altLang="ko-KR" dirty="0" smtClean="0"/>
              <a:t>Different configurations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(2</a:t>
            </a:r>
            <a:r>
              <a:rPr lang="en-US" altLang="ko-KR" dirty="0">
                <a:solidFill>
                  <a:srgbClr val="FF0000"/>
                </a:solidFill>
              </a:rPr>
              <a:t>, 3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solidFill>
                  <a:srgbClr val="00B050"/>
                </a:solidFill>
              </a:rPr>
              <a:t>(</a:t>
            </a:r>
            <a:r>
              <a:rPr lang="en-US" altLang="ko-KR" dirty="0">
                <a:solidFill>
                  <a:srgbClr val="00B050"/>
                </a:solidFill>
              </a:rPr>
              <a:t>2, 4)</a:t>
            </a:r>
            <a:r>
              <a:rPr lang="en-US" altLang="ko-KR" dirty="0"/>
              <a:t>, 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en-US" altLang="ko-KR" dirty="0">
                <a:solidFill>
                  <a:srgbClr val="0070C0"/>
                </a:solidFill>
              </a:rPr>
              <a:t>3, 4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altLang="ko-KR" dirty="0">
                <a:solidFill>
                  <a:srgbClr val="7030A0"/>
                </a:solidFill>
              </a:rPr>
              <a:t>2, 5)</a:t>
            </a:r>
            <a:r>
              <a:rPr lang="en-US" altLang="ko-KR" dirty="0"/>
              <a:t>, </a:t>
            </a: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3, 5</a:t>
            </a: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),</a:t>
            </a:r>
            <a:r>
              <a:rPr lang="en-US" altLang="ko-KR" dirty="0" smtClean="0"/>
              <a:t> (</a:t>
            </a:r>
            <a:r>
              <a:rPr lang="en-US" altLang="ko-KR" dirty="0"/>
              <a:t>4, 5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91" y="710735"/>
            <a:ext cx="5027006" cy="35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5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Statement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to </a:t>
            </a:r>
            <a:r>
              <a:rPr lang="en-US" altLang="ko-KR" dirty="0" smtClean="0">
                <a:solidFill>
                  <a:schemeClr val="accent2"/>
                </a:solidFill>
              </a:rPr>
              <a:t>manage</a:t>
            </a:r>
            <a:r>
              <a:rPr lang="en-US" altLang="ko-KR" dirty="0" smtClean="0"/>
              <a:t> multiple cloud services?</a:t>
            </a:r>
          </a:p>
          <a:p>
            <a:endParaRPr lang="en-US" altLang="ko-KR" dirty="0"/>
          </a:p>
          <a:p>
            <a:r>
              <a:rPr lang="en-US" altLang="ko-KR" dirty="0" smtClean="0"/>
              <a:t>How to improve </a:t>
            </a:r>
            <a:r>
              <a:rPr lang="en-US" altLang="ko-KR" dirty="0" smtClean="0">
                <a:solidFill>
                  <a:schemeClr val="accent2"/>
                </a:solidFill>
              </a:rPr>
              <a:t>privacy-protection</a:t>
            </a:r>
            <a:r>
              <a:rPr lang="en-US" altLang="ko-KR" dirty="0" smtClean="0"/>
              <a:t> of </a:t>
            </a:r>
            <a:r>
              <a:rPr lang="en-US" altLang="ko-KR" dirty="0" smtClean="0">
                <a:solidFill>
                  <a:schemeClr val="accent2"/>
                </a:solidFill>
              </a:rPr>
              <a:t>public</a:t>
            </a:r>
            <a:r>
              <a:rPr lang="en-US" altLang="ko-KR" dirty="0" smtClean="0"/>
              <a:t> cloud services?</a:t>
            </a:r>
          </a:p>
          <a:p>
            <a:endParaRPr lang="en-US" altLang="ko-KR" dirty="0"/>
          </a:p>
          <a:p>
            <a:r>
              <a:rPr lang="en-US" altLang="ko-KR" dirty="0" smtClean="0"/>
              <a:t>How to </a:t>
            </a:r>
            <a:r>
              <a:rPr lang="en-US" altLang="ko-KR" dirty="0" smtClean="0">
                <a:solidFill>
                  <a:schemeClr val="accent2"/>
                </a:solidFill>
              </a:rPr>
              <a:t>integrate/coordinate</a:t>
            </a:r>
            <a:r>
              <a:rPr lang="en-US" altLang="ko-KR" dirty="0" smtClean="0"/>
              <a:t> multiple cloud storages?</a:t>
            </a:r>
          </a:p>
          <a:p>
            <a:endParaRPr lang="en-US" altLang="ko-KR" dirty="0"/>
          </a:p>
          <a:p>
            <a:r>
              <a:rPr lang="en-US" altLang="ko-KR" dirty="0" smtClean="0"/>
              <a:t>How to </a:t>
            </a:r>
            <a:r>
              <a:rPr lang="en-US" altLang="ko-KR" dirty="0" smtClean="0">
                <a:solidFill>
                  <a:schemeClr val="accent2"/>
                </a:solidFill>
              </a:rPr>
              <a:t>realize</a:t>
            </a:r>
            <a:r>
              <a:rPr lang="en-US" altLang="ko-KR" dirty="0" smtClean="0"/>
              <a:t> client-defined storage management architecture?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Consistent Hash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50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4986"/>
            <a:ext cx="5323726" cy="52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8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Motivation and Goal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pic>
        <p:nvPicPr>
          <p:cNvPr id="6" name="내용 개체 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68" y="2828240"/>
            <a:ext cx="6183031" cy="3602529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6</a:t>
            </a:fld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360" y="806069"/>
            <a:ext cx="8727897" cy="2098694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2"/>
                </a:solidFill>
              </a:rPr>
              <a:t>Propose</a:t>
            </a:r>
            <a:r>
              <a:rPr lang="en-US" altLang="ko-KR" sz="2400" dirty="0" smtClean="0"/>
              <a:t> a management </a:t>
            </a:r>
            <a:r>
              <a:rPr lang="en-US" altLang="ko-KR" sz="2400" dirty="0" smtClean="0">
                <a:solidFill>
                  <a:schemeClr val="accent2"/>
                </a:solidFill>
              </a:rPr>
              <a:t>architecture</a:t>
            </a:r>
            <a:r>
              <a:rPr lang="en-US" altLang="ko-KR" sz="2400" dirty="0" smtClean="0"/>
              <a:t> for client-defined cloud storage services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chemeClr val="accent2"/>
                </a:solidFill>
              </a:rPr>
              <a:t>Realize the proposed architecture </a:t>
            </a:r>
            <a:r>
              <a:rPr lang="en-US" altLang="ko-KR" sz="2400" dirty="0" smtClean="0"/>
              <a:t>as a client application that improves reliability, privacy-protection, and performance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2462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457" y="801512"/>
            <a:ext cx="8512141" cy="545545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Distributed storage systems</a:t>
            </a:r>
          </a:p>
          <a:p>
            <a:pPr lvl="1"/>
            <a:r>
              <a:rPr lang="en-US" altLang="ko-KR" sz="2000" dirty="0" smtClean="0"/>
              <a:t>Byzantine fault-tolerant system</a:t>
            </a:r>
          </a:p>
          <a:p>
            <a:pPr lvl="1"/>
            <a:r>
              <a:rPr lang="en-US" altLang="ko-KR" sz="2000" dirty="0" smtClean="0"/>
              <a:t>HAIL, RACS, Scalia, </a:t>
            </a:r>
            <a:r>
              <a:rPr lang="en-US" altLang="ko-KR" sz="2000" dirty="0" err="1" smtClean="0"/>
              <a:t>Ceph</a:t>
            </a:r>
            <a:endParaRPr lang="en-US" altLang="ko-KR" sz="20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Adopting techniques of storage systems to client-defined architecture</a:t>
            </a:r>
          </a:p>
          <a:p>
            <a:pPr lvl="1"/>
            <a:r>
              <a:rPr lang="en-US" altLang="ko-KR" sz="2000" dirty="0" smtClean="0"/>
              <a:t>Metadata management strategy</a:t>
            </a:r>
          </a:p>
          <a:p>
            <a:pPr lvl="1"/>
            <a:r>
              <a:rPr lang="en-US" altLang="ko-KR" sz="2000" dirty="0" smtClean="0"/>
              <a:t>Data deduplication</a:t>
            </a:r>
          </a:p>
          <a:p>
            <a:pPr lvl="2"/>
            <a:r>
              <a:rPr lang="en-US" altLang="ko-KR" sz="1600" dirty="0" err="1" smtClean="0"/>
              <a:t>ChunkStash</a:t>
            </a:r>
            <a:r>
              <a:rPr lang="en-US" altLang="ko-KR" sz="1600" dirty="0" smtClean="0"/>
              <a:t>, Content address caching with CZIP</a:t>
            </a:r>
          </a:p>
          <a:p>
            <a:pPr lvl="1"/>
            <a:r>
              <a:rPr lang="en-US" altLang="ko-KR" sz="2000" dirty="0" smtClean="0"/>
              <a:t>Data encoding for distributed storage</a:t>
            </a:r>
          </a:p>
          <a:p>
            <a:pPr lvl="2"/>
            <a:r>
              <a:rPr lang="en-US" altLang="ko-KR" sz="1600" dirty="0"/>
              <a:t>(</a:t>
            </a:r>
            <a:r>
              <a:rPr lang="en-US" altLang="ko-KR" sz="1600" i="1" dirty="0"/>
              <a:t>t, n</a:t>
            </a:r>
            <a:r>
              <a:rPr lang="en-US" altLang="ko-KR" sz="1600" dirty="0"/>
              <a:t>) secret sharing, Erasure code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7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(2/2)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11584"/>
              </p:ext>
            </p:extLst>
          </p:nvPr>
        </p:nvGraphicFramePr>
        <p:xfrm>
          <a:off x="1290320" y="1418912"/>
          <a:ext cx="6759652" cy="40263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9943"/>
                <a:gridCol w="1171272"/>
                <a:gridCol w="1289479"/>
                <a:gridCol w="1289479"/>
                <a:gridCol w="1289479"/>
              </a:tblGrid>
              <a:tr h="51093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898" marR="13898" marT="138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PiCsMu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InterCloud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RAIDer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DepSky</a:t>
                      </a:r>
                      <a:endParaRPr lang="en-US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Proposed Approach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898" marR="13898" marT="13898" marB="0" anchor="ctr"/>
                </a:tc>
              </a:tr>
              <a:tr h="224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i="1" u="none" strike="noStrike" dirty="0">
                          <a:effectLst/>
                        </a:rPr>
                        <a:t>t, n</a:t>
                      </a:r>
                      <a:r>
                        <a:rPr lang="en-US" sz="2000" u="none" strike="noStrike" dirty="0">
                          <a:effectLst/>
                        </a:rPr>
                        <a:t>) property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80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Concurrency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553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Data </a:t>
                      </a:r>
                      <a:r>
                        <a:rPr lang="en-US" sz="2000" u="none" strike="noStrike" dirty="0" smtClean="0">
                          <a:effectLst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err="1" smtClean="0">
                          <a:effectLst/>
                        </a:rPr>
                        <a:t>deduplication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327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Versioning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553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Optimal cloud </a:t>
                      </a:r>
                      <a:r>
                        <a:rPr lang="en-US" sz="2000" u="none" strike="noStrike" dirty="0" smtClean="0">
                          <a:effectLst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selection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560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Elastic </a:t>
                      </a:r>
                      <a:r>
                        <a:rPr lang="en-US" sz="2000" u="none" strike="noStrike" dirty="0" smtClean="0">
                          <a:effectLst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Reliability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  <a:tr h="560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Client-based </a:t>
                      </a:r>
                      <a:r>
                        <a:rPr lang="en-US" sz="2000" u="none" strike="noStrike" dirty="0" smtClean="0">
                          <a:effectLst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Architecture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8000" marR="1389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898" marR="13898" marT="13898" marB="0" anchor="ctr"/>
                </a:tc>
              </a:tr>
            </a:tbl>
          </a:graphicData>
        </a:graphic>
      </p:graphicFrame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801512"/>
            <a:ext cx="8229600" cy="57734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Client-based distributed storage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6828972" y="1394097"/>
            <a:ext cx="1236966" cy="40663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4800" dirty="0" smtClean="0"/>
          </a:p>
          <a:p>
            <a:pPr marL="0" indent="0">
              <a:buNone/>
            </a:pPr>
            <a:r>
              <a:rPr lang="en-US" altLang="ko-KR" sz="4800" dirty="0" err="1" smtClean="0"/>
              <a:t>CLIent</a:t>
            </a:r>
            <a:r>
              <a:rPr lang="en-US" altLang="ko-KR" sz="4800" dirty="0" smtClean="0"/>
              <a:t>-defined storage</a:t>
            </a:r>
            <a:br>
              <a:rPr lang="en-US" altLang="ko-KR" sz="4800" dirty="0" smtClean="0"/>
            </a:br>
            <a:r>
              <a:rPr lang="en-US" altLang="ko-KR" sz="4800" dirty="0" smtClean="0"/>
              <a:t>Management Architecture</a:t>
            </a:r>
          </a:p>
          <a:p>
            <a:pPr lvl="8"/>
            <a:r>
              <a:rPr lang="en-US" altLang="ko-KR" sz="2800" dirty="0" smtClean="0"/>
              <a:t>Overview </a:t>
            </a:r>
          </a:p>
          <a:p>
            <a:pPr lvl="8"/>
            <a:r>
              <a:rPr lang="en-US" altLang="ko-KR" sz="2800" dirty="0" smtClean="0"/>
              <a:t>Application Domain</a:t>
            </a:r>
          </a:p>
          <a:p>
            <a:pPr lvl="8"/>
            <a:r>
              <a:rPr lang="en-US" altLang="ko-KR" sz="2800" dirty="0" smtClean="0"/>
              <a:t>Cloud Domain</a:t>
            </a:r>
          </a:p>
          <a:p>
            <a:pPr lvl="8"/>
            <a:r>
              <a:rPr lang="en-US" altLang="ko-KR" sz="2800" dirty="0" smtClean="0"/>
              <a:t>Network Domain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Defense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9593-3049-6444-8E29-7256A7197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14590</TotalTime>
  <Words>1791</Words>
  <Application>Microsoft Office PowerPoint</Application>
  <PresentationFormat>화면 슬라이드 쇼(4:3)</PresentationFormat>
  <Paragraphs>670</Paragraphs>
  <Slides>50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8" baseType="lpstr">
      <vt:lpstr>맑은 고딕</vt:lpstr>
      <vt:lpstr>Arial</vt:lpstr>
      <vt:lpstr>Calibri</vt:lpstr>
      <vt:lpstr>Tahoma</vt:lpstr>
      <vt:lpstr>Times New Roman</vt:lpstr>
      <vt:lpstr>Verdana</vt:lpstr>
      <vt:lpstr>Wingdings</vt:lpstr>
      <vt:lpstr>Office Theme</vt:lpstr>
      <vt:lpstr>A Management Architecture for  Client-defined Cloud Storage Services</vt:lpstr>
      <vt:lpstr>Outline</vt:lpstr>
      <vt:lpstr>Introduction</vt:lpstr>
      <vt:lpstr>Reliability and Security Concerns</vt:lpstr>
      <vt:lpstr>Problem Statement</vt:lpstr>
      <vt:lpstr>Research Motivation and Goal</vt:lpstr>
      <vt:lpstr>Related Work (1/2)</vt:lpstr>
      <vt:lpstr>Related Work (2/2)</vt:lpstr>
      <vt:lpstr>PowerPoint 프레젠테이션</vt:lpstr>
      <vt:lpstr>CLIent-defined storage Management Architecture</vt:lpstr>
      <vt:lpstr>CLIMA – Application Domain</vt:lpstr>
      <vt:lpstr>CLIMA Application</vt:lpstr>
      <vt:lpstr>CLIMA – Cloud Domain</vt:lpstr>
      <vt:lpstr>CLIMA – Network Domain</vt:lpstr>
      <vt:lpstr>PowerPoint 프레젠테이션</vt:lpstr>
      <vt:lpstr>Design Considerations</vt:lpstr>
      <vt:lpstr>Data Deduplication – File into Chunks</vt:lpstr>
      <vt:lpstr>Ensure Privacy and Reliability</vt:lpstr>
      <vt:lpstr>Encode chunk into shares</vt:lpstr>
      <vt:lpstr>Metadata and Data Sync Protocol</vt:lpstr>
      <vt:lpstr>CSP Selection Algorithm</vt:lpstr>
      <vt:lpstr>PowerPoint 프레젠테이션</vt:lpstr>
      <vt:lpstr>Addressing Shares</vt:lpstr>
      <vt:lpstr>Zfec (RS code imp.) Modification</vt:lpstr>
      <vt:lpstr>PowerPoint 프레젠테이션</vt:lpstr>
      <vt:lpstr>Testbed Experiments (1/3)</vt:lpstr>
      <vt:lpstr>Testbed Experiments (2/3)</vt:lpstr>
      <vt:lpstr>Testbed Experiments (3/3)</vt:lpstr>
      <vt:lpstr>Real-World Benchmarking</vt:lpstr>
      <vt:lpstr>Avoiding CSP Dependency</vt:lpstr>
      <vt:lpstr>Comparison with DepSky</vt:lpstr>
      <vt:lpstr>Deployment Trial Results</vt:lpstr>
      <vt:lpstr>Conclusion - Contributions</vt:lpstr>
      <vt:lpstr>Conclusion – Future Work</vt:lpstr>
      <vt:lpstr>PowerPoint 프레젠테이션</vt:lpstr>
      <vt:lpstr>PowerPoint 프레젠테이션</vt:lpstr>
      <vt:lpstr>Cloud Storage Market</vt:lpstr>
      <vt:lpstr>Content-based Chunking</vt:lpstr>
      <vt:lpstr>Example - Content-based Chunking</vt:lpstr>
      <vt:lpstr>Design Considerations</vt:lpstr>
      <vt:lpstr>CYRUS Implementation - Client</vt:lpstr>
      <vt:lpstr>Decoupling metadata and file control</vt:lpstr>
      <vt:lpstr>Decoupling Metadata</vt:lpstr>
      <vt:lpstr>Unifying Heterogeneous CSPs</vt:lpstr>
      <vt:lpstr>Metadata Format</vt:lpstr>
      <vt:lpstr>Upload</vt:lpstr>
      <vt:lpstr>Upload/Download Procedure</vt:lpstr>
      <vt:lpstr>Distributed Conflict Detection</vt:lpstr>
      <vt:lpstr>Performance of Modified Zfec</vt:lpstr>
      <vt:lpstr>Consistent Hash</vt:lpstr>
    </vt:vector>
  </TitlesOfParts>
  <Company>POSTECH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Y R U S</dc:title>
  <dc:creator>JaeYoon Chung</dc:creator>
  <cp:lastModifiedBy>정재윤</cp:lastModifiedBy>
  <cp:revision>197</cp:revision>
  <cp:lastPrinted>2014-12-15T02:54:28Z</cp:lastPrinted>
  <dcterms:created xsi:type="dcterms:W3CDTF">2014-04-27T12:40:44Z</dcterms:created>
  <dcterms:modified xsi:type="dcterms:W3CDTF">2015-06-04T04:59:47Z</dcterms:modified>
</cp:coreProperties>
</file>