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38" r:id="rId2"/>
  </p:sldMasterIdLst>
  <p:notesMasterIdLst>
    <p:notesMasterId r:id="rId63"/>
  </p:notesMasterIdLst>
  <p:handoutMasterIdLst>
    <p:handoutMasterId r:id="rId64"/>
  </p:handoutMasterIdLst>
  <p:sldIdLst>
    <p:sldId id="496" r:id="rId3"/>
    <p:sldId id="497" r:id="rId4"/>
    <p:sldId id="577" r:id="rId5"/>
    <p:sldId id="576" r:id="rId6"/>
    <p:sldId id="502" r:id="rId7"/>
    <p:sldId id="500" r:id="rId8"/>
    <p:sldId id="569" r:id="rId9"/>
    <p:sldId id="505" r:id="rId10"/>
    <p:sldId id="579" r:id="rId11"/>
    <p:sldId id="581" r:id="rId12"/>
    <p:sldId id="615" r:id="rId13"/>
    <p:sldId id="508" r:id="rId14"/>
    <p:sldId id="584" r:id="rId15"/>
    <p:sldId id="585" r:id="rId16"/>
    <p:sldId id="619" r:id="rId17"/>
    <p:sldId id="638" r:id="rId18"/>
    <p:sldId id="518" r:id="rId19"/>
    <p:sldId id="612" r:id="rId20"/>
    <p:sldId id="634" r:id="rId21"/>
    <p:sldId id="613" r:id="rId22"/>
    <p:sldId id="589" r:id="rId23"/>
    <p:sldId id="633" r:id="rId24"/>
    <p:sldId id="592" r:id="rId25"/>
    <p:sldId id="621" r:id="rId26"/>
    <p:sldId id="622" r:id="rId27"/>
    <p:sldId id="590" r:id="rId28"/>
    <p:sldId id="593" r:id="rId29"/>
    <p:sldId id="611" r:id="rId30"/>
    <p:sldId id="607" r:id="rId31"/>
    <p:sldId id="594" r:id="rId32"/>
    <p:sldId id="595" r:id="rId33"/>
    <p:sldId id="597" r:id="rId34"/>
    <p:sldId id="609" r:id="rId35"/>
    <p:sldId id="599" r:id="rId36"/>
    <p:sldId id="600" r:id="rId37"/>
    <p:sldId id="601" r:id="rId38"/>
    <p:sldId id="602" r:id="rId39"/>
    <p:sldId id="603" r:id="rId40"/>
    <p:sldId id="616" r:id="rId41"/>
    <p:sldId id="617" r:id="rId42"/>
    <p:sldId id="535" r:id="rId43"/>
    <p:sldId id="637" r:id="rId44"/>
    <p:sldId id="565" r:id="rId45"/>
    <p:sldId id="618" r:id="rId46"/>
    <p:sldId id="623" r:id="rId47"/>
    <p:sldId id="624" r:id="rId48"/>
    <p:sldId id="635" r:id="rId49"/>
    <p:sldId id="542" r:id="rId50"/>
    <p:sldId id="631" r:id="rId51"/>
    <p:sldId id="632" r:id="rId52"/>
    <p:sldId id="625" r:id="rId53"/>
    <p:sldId id="552" r:id="rId54"/>
    <p:sldId id="626" r:id="rId55"/>
    <p:sldId id="627" r:id="rId56"/>
    <p:sldId id="628" r:id="rId57"/>
    <p:sldId id="629" r:id="rId58"/>
    <p:sldId id="640" r:id="rId59"/>
    <p:sldId id="641" r:id="rId60"/>
    <p:sldId id="556" r:id="rId61"/>
    <p:sldId id="636" r:id="rId62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ot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  <a:srgbClr val="0000FF"/>
    <a:srgbClr val="0000CC"/>
    <a:srgbClr val="009999"/>
    <a:srgbClr val="33CCCC"/>
    <a:srgbClr val="CCECFF"/>
    <a:srgbClr val="000099"/>
    <a:srgbClr val="4D6224"/>
    <a:srgbClr val="5B742A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259" autoAdjust="0"/>
    <p:restoredTop sz="99174" autoAdjust="0"/>
  </p:normalViewPr>
  <p:slideViewPr>
    <p:cSldViewPr snapToGrid="0">
      <p:cViewPr>
        <p:scale>
          <a:sx n="80" d="100"/>
          <a:sy n="80" d="100"/>
        </p:scale>
        <p:origin x="-22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438" y="-12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C0654-A1FA-4D5E-A5D6-C37E12AB235A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C44E4D78-82F0-4088-848B-BEE219A0761E}">
      <dgm:prSet phldrT="[텍스트]"/>
      <dgm:spPr/>
      <dgm:t>
        <a:bodyPr/>
        <a:lstStyle/>
        <a:p>
          <a:pPr latinLnBrk="1"/>
          <a:r>
            <a:rPr lang="en-US" altLang="ko-KR" dirty="0" smtClean="0"/>
            <a:t>Control Plane</a:t>
          </a:r>
          <a:endParaRPr lang="ko-KR" altLang="en-US" dirty="0"/>
        </a:p>
      </dgm:t>
    </dgm:pt>
    <dgm:pt modelId="{004FC8CF-0A1F-496D-88BF-DBBB43234BA3}" type="parTrans" cxnId="{D61648C8-F0E2-4A5B-BA87-DD67399803F3}">
      <dgm:prSet/>
      <dgm:spPr/>
      <dgm:t>
        <a:bodyPr/>
        <a:lstStyle/>
        <a:p>
          <a:pPr latinLnBrk="1"/>
          <a:endParaRPr lang="ko-KR" altLang="en-US"/>
        </a:p>
      </dgm:t>
    </dgm:pt>
    <dgm:pt modelId="{55F04F16-32F2-41D8-9F58-0601A835E56B}" type="sibTrans" cxnId="{D61648C8-F0E2-4A5B-BA87-DD67399803F3}">
      <dgm:prSet/>
      <dgm:spPr/>
      <dgm:t>
        <a:bodyPr/>
        <a:lstStyle/>
        <a:p>
          <a:pPr latinLnBrk="1"/>
          <a:endParaRPr lang="ko-KR" altLang="en-US"/>
        </a:p>
      </dgm:t>
    </dgm:pt>
    <dgm:pt modelId="{340019AA-2D93-40F3-9A8B-1869880CAE0F}">
      <dgm:prSet phldrT="[텍스트]"/>
      <dgm:spPr/>
      <dgm:t>
        <a:bodyPr/>
        <a:lstStyle/>
        <a:p>
          <a:pPr latinLnBrk="1"/>
          <a:r>
            <a:rPr lang="en-US" altLang="ko-KR" dirty="0" smtClean="0"/>
            <a:t>Data Plane</a:t>
          </a:r>
          <a:endParaRPr lang="ko-KR" altLang="en-US" dirty="0"/>
        </a:p>
      </dgm:t>
    </dgm:pt>
    <dgm:pt modelId="{6490D502-9D87-4163-8782-6067B78C1A17}" type="parTrans" cxnId="{606266BC-83F8-4A8E-ABCE-4A70E6DB496F}">
      <dgm:prSet/>
      <dgm:spPr/>
      <dgm:t>
        <a:bodyPr/>
        <a:lstStyle/>
        <a:p>
          <a:pPr latinLnBrk="1"/>
          <a:endParaRPr lang="ko-KR" altLang="en-US"/>
        </a:p>
      </dgm:t>
    </dgm:pt>
    <dgm:pt modelId="{204661C1-64F4-49F3-92D2-174757AF463D}" type="sibTrans" cxnId="{606266BC-83F8-4A8E-ABCE-4A70E6DB496F}">
      <dgm:prSet/>
      <dgm:spPr/>
      <dgm:t>
        <a:bodyPr/>
        <a:lstStyle/>
        <a:p>
          <a:pPr latinLnBrk="1"/>
          <a:endParaRPr lang="ko-KR" altLang="en-US"/>
        </a:p>
      </dgm:t>
    </dgm:pt>
    <dgm:pt modelId="{51900D7F-5E9A-4A71-AADC-7B9AC6E203CF}">
      <dgm:prSet phldrT="[텍스트]"/>
      <dgm:spPr/>
      <dgm:t>
        <a:bodyPr/>
        <a:lstStyle/>
        <a:p>
          <a:pPr latinLnBrk="1"/>
          <a:r>
            <a:rPr lang="en-US" altLang="ko-KR" dirty="0" smtClean="0"/>
            <a:t>Management Plane</a:t>
          </a:r>
          <a:endParaRPr lang="ko-KR" altLang="en-US" dirty="0"/>
        </a:p>
      </dgm:t>
    </dgm:pt>
    <dgm:pt modelId="{3CFCC368-1E7D-48EB-8406-28D7F40477CC}" type="sibTrans" cxnId="{DF35545B-19FA-44FC-AAAE-DEC575ABD8C7}">
      <dgm:prSet/>
      <dgm:spPr/>
      <dgm:t>
        <a:bodyPr/>
        <a:lstStyle/>
        <a:p>
          <a:pPr latinLnBrk="1"/>
          <a:endParaRPr lang="ko-KR" altLang="en-US"/>
        </a:p>
      </dgm:t>
    </dgm:pt>
    <dgm:pt modelId="{6F72B26A-3AAF-45A2-8BB1-D804DE4FF617}" type="parTrans" cxnId="{DF35545B-19FA-44FC-AAAE-DEC575ABD8C7}">
      <dgm:prSet/>
      <dgm:spPr/>
      <dgm:t>
        <a:bodyPr/>
        <a:lstStyle/>
        <a:p>
          <a:pPr latinLnBrk="1"/>
          <a:endParaRPr lang="ko-KR" altLang="en-US"/>
        </a:p>
      </dgm:t>
    </dgm:pt>
    <dgm:pt modelId="{CB8EF32C-7033-4064-ACF2-6746570FA0CC}" type="pres">
      <dgm:prSet presAssocID="{227C0654-A1FA-4D5E-A5D6-C37E12AB23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C1190F-0105-42AA-A6B9-186A485322F2}" type="pres">
      <dgm:prSet presAssocID="{C44E4D78-82F0-4088-848B-BEE219A0761E}" presName="node" presStyleLbl="node1" presStyleIdx="0" presStyleCnt="3" custLinFactNeighborX="4705" custLinFactNeighborY="-78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60614F-AB0E-4DE5-B216-BB9322A720BE}" type="pres">
      <dgm:prSet presAssocID="{55F04F16-32F2-41D8-9F58-0601A835E56B}" presName="sibTrans" presStyleCnt="0"/>
      <dgm:spPr/>
    </dgm:pt>
    <dgm:pt modelId="{EF5023B5-6299-45E1-9CB6-1636AB0931E1}" type="pres">
      <dgm:prSet presAssocID="{51900D7F-5E9A-4A71-AADC-7B9AC6E203CF}" presName="node" presStyleLbl="node1" presStyleIdx="1" presStyleCnt="3" custAng="16200000" custScaleX="131401" custLinFactNeighborX="-34907" custLinFactNeighborY="5827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B830BB-419B-4348-BEE5-E1E52BC7A55B}" type="pres">
      <dgm:prSet presAssocID="{3CFCC368-1E7D-48EB-8406-28D7F40477CC}" presName="sibTrans" presStyleCnt="0"/>
      <dgm:spPr/>
    </dgm:pt>
    <dgm:pt modelId="{2868F238-585B-4D84-8762-53108D430BDF}" type="pres">
      <dgm:prSet presAssocID="{340019AA-2D93-40F3-9A8B-1869880CAE0F}" presName="node" presStyleLbl="node1" presStyleIdx="2" presStyleCnt="3" custLinFactNeighborX="-66811" custLinFactNeighborY="-261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2BC227E-ABE5-4B51-A2E3-9E70B2B08055}" type="presOf" srcId="{340019AA-2D93-40F3-9A8B-1869880CAE0F}" destId="{2868F238-585B-4D84-8762-53108D430BDF}" srcOrd="0" destOrd="0" presId="urn:microsoft.com/office/officeart/2005/8/layout/default"/>
    <dgm:cxn modelId="{1FDB074D-BEED-439A-8F23-993C3D8BA0B9}" type="presOf" srcId="{C44E4D78-82F0-4088-848B-BEE219A0761E}" destId="{0FC1190F-0105-42AA-A6B9-186A485322F2}" srcOrd="0" destOrd="0" presId="urn:microsoft.com/office/officeart/2005/8/layout/default"/>
    <dgm:cxn modelId="{DF35545B-19FA-44FC-AAAE-DEC575ABD8C7}" srcId="{227C0654-A1FA-4D5E-A5D6-C37E12AB235A}" destId="{51900D7F-5E9A-4A71-AADC-7B9AC6E203CF}" srcOrd="1" destOrd="0" parTransId="{6F72B26A-3AAF-45A2-8BB1-D804DE4FF617}" sibTransId="{3CFCC368-1E7D-48EB-8406-28D7F40477CC}"/>
    <dgm:cxn modelId="{606266BC-83F8-4A8E-ABCE-4A70E6DB496F}" srcId="{227C0654-A1FA-4D5E-A5D6-C37E12AB235A}" destId="{340019AA-2D93-40F3-9A8B-1869880CAE0F}" srcOrd="2" destOrd="0" parTransId="{6490D502-9D87-4163-8782-6067B78C1A17}" sibTransId="{204661C1-64F4-49F3-92D2-174757AF463D}"/>
    <dgm:cxn modelId="{D85C3616-48D2-4787-A831-D69F7632A65F}" type="presOf" srcId="{227C0654-A1FA-4D5E-A5D6-C37E12AB235A}" destId="{CB8EF32C-7033-4064-ACF2-6746570FA0CC}" srcOrd="0" destOrd="0" presId="urn:microsoft.com/office/officeart/2005/8/layout/default"/>
    <dgm:cxn modelId="{5B435582-DDEB-4CF4-8126-C19842A74278}" type="presOf" srcId="{51900D7F-5E9A-4A71-AADC-7B9AC6E203CF}" destId="{EF5023B5-6299-45E1-9CB6-1636AB0931E1}" srcOrd="0" destOrd="0" presId="urn:microsoft.com/office/officeart/2005/8/layout/default"/>
    <dgm:cxn modelId="{D61648C8-F0E2-4A5B-BA87-DD67399803F3}" srcId="{227C0654-A1FA-4D5E-A5D6-C37E12AB235A}" destId="{C44E4D78-82F0-4088-848B-BEE219A0761E}" srcOrd="0" destOrd="0" parTransId="{004FC8CF-0A1F-496D-88BF-DBBB43234BA3}" sibTransId="{55F04F16-32F2-41D8-9F58-0601A835E56B}"/>
    <dgm:cxn modelId="{BDD18F2D-9FF6-40BD-B745-75233F652705}" type="presParOf" srcId="{CB8EF32C-7033-4064-ACF2-6746570FA0CC}" destId="{0FC1190F-0105-42AA-A6B9-186A485322F2}" srcOrd="0" destOrd="0" presId="urn:microsoft.com/office/officeart/2005/8/layout/default"/>
    <dgm:cxn modelId="{D65B5A27-196F-4E2A-91D5-875B13186DE6}" type="presParOf" srcId="{CB8EF32C-7033-4064-ACF2-6746570FA0CC}" destId="{0E60614F-AB0E-4DE5-B216-BB9322A720BE}" srcOrd="1" destOrd="0" presId="urn:microsoft.com/office/officeart/2005/8/layout/default"/>
    <dgm:cxn modelId="{549D2D6C-1D16-4C6A-AEFE-2F545F6C7FE4}" type="presParOf" srcId="{CB8EF32C-7033-4064-ACF2-6746570FA0CC}" destId="{EF5023B5-6299-45E1-9CB6-1636AB0931E1}" srcOrd="2" destOrd="0" presId="urn:microsoft.com/office/officeart/2005/8/layout/default"/>
    <dgm:cxn modelId="{FE090616-9E34-420A-9A65-3F7D7A00C0E5}" type="presParOf" srcId="{CB8EF32C-7033-4064-ACF2-6746570FA0CC}" destId="{52B830BB-419B-4348-BEE5-E1E52BC7A55B}" srcOrd="3" destOrd="0" presId="urn:microsoft.com/office/officeart/2005/8/layout/default"/>
    <dgm:cxn modelId="{2D1F7B83-32EB-4286-983F-CC280904A595}" type="presParOf" srcId="{CB8EF32C-7033-4064-ACF2-6746570FA0CC}" destId="{2868F238-585B-4D84-8762-53108D430BD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0ED2EB-CE01-46EF-BD06-A09CAF493596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B1F6697-3A30-4A80-B0E1-4A6A973DDED7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solidFill>
                <a:srgbClr val="FF0000"/>
              </a:solidFill>
            </a:rPr>
            <a:t>Multiple failures</a:t>
          </a:r>
          <a:endParaRPr lang="ko-KR" altLang="en-US" sz="1800" b="1" dirty="0">
            <a:solidFill>
              <a:srgbClr val="FF0000"/>
            </a:solidFill>
          </a:endParaRPr>
        </a:p>
      </dgm:t>
    </dgm:pt>
    <dgm:pt modelId="{46558699-8D4B-4B15-B546-1AC62C886725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No predefined backup path</a:t>
          </a:r>
          <a:endParaRPr lang="ko-KR" altLang="en-US" sz="1800" b="1" dirty="0"/>
        </a:p>
      </dgm:t>
    </dgm:pt>
    <dgm:pt modelId="{E6850253-CD15-4042-80F6-E739778554D3}">
      <dgm:prSet phldrT="[텍스트]" custT="1"/>
      <dgm:spPr/>
      <dgm:t>
        <a:bodyPr/>
        <a:lstStyle/>
        <a:p>
          <a:pPr latinLnBrk="1"/>
          <a:r>
            <a:rPr lang="en-US" altLang="ko-KR" sz="3200" dirty="0" smtClean="0"/>
            <a:t>Reflective</a:t>
          </a:r>
          <a:endParaRPr lang="ko-KR" altLang="en-US" sz="3200" dirty="0"/>
        </a:p>
      </dgm:t>
    </dgm:pt>
    <dgm:pt modelId="{A311E0D6-9FEE-470A-9875-DCEA1317EEAA}" type="sibTrans" cxnId="{BC3E8712-1FFC-40F5-8E59-550D6090DD65}">
      <dgm:prSet/>
      <dgm:spPr/>
      <dgm:t>
        <a:bodyPr/>
        <a:lstStyle/>
        <a:p>
          <a:pPr latinLnBrk="1"/>
          <a:endParaRPr lang="ko-KR" altLang="en-US" sz="2000"/>
        </a:p>
      </dgm:t>
    </dgm:pt>
    <dgm:pt modelId="{056439CD-633A-4884-AF9E-5B725050F2E5}" type="parTrans" cxnId="{BC3E8712-1FFC-40F5-8E59-550D6090DD65}">
      <dgm:prSet/>
      <dgm:spPr/>
      <dgm:t>
        <a:bodyPr/>
        <a:lstStyle/>
        <a:p>
          <a:pPr latinLnBrk="1"/>
          <a:endParaRPr lang="ko-KR" altLang="en-US" sz="2000"/>
        </a:p>
      </dgm:t>
    </dgm:pt>
    <dgm:pt modelId="{42FCB8A0-AE63-4E02-9103-AB4DA3EF02F3}" type="sibTrans" cxnId="{E6D89AF1-E70B-44DF-A01D-551455934AD1}">
      <dgm:prSet/>
      <dgm:spPr/>
      <dgm:t>
        <a:bodyPr/>
        <a:lstStyle/>
        <a:p>
          <a:pPr latinLnBrk="1"/>
          <a:endParaRPr lang="ko-KR" altLang="en-US" sz="2000"/>
        </a:p>
      </dgm:t>
    </dgm:pt>
    <dgm:pt modelId="{5CD80191-3033-46B3-8592-3C9DA8B9CDF1}" type="parTrans" cxnId="{E6D89AF1-E70B-44DF-A01D-551455934AD1}">
      <dgm:prSet/>
      <dgm:spPr/>
      <dgm:t>
        <a:bodyPr/>
        <a:lstStyle/>
        <a:p>
          <a:pPr latinLnBrk="1"/>
          <a:endParaRPr lang="ko-KR" altLang="en-US" sz="2000"/>
        </a:p>
      </dgm:t>
    </dgm:pt>
    <dgm:pt modelId="{9735F56A-D31A-4CAF-8F6A-B085F1F48ABA}" type="sibTrans" cxnId="{947DC62E-A16E-4955-A688-90E5488F8947}">
      <dgm:prSet/>
      <dgm:spPr/>
      <dgm:t>
        <a:bodyPr/>
        <a:lstStyle/>
        <a:p>
          <a:pPr latinLnBrk="1"/>
          <a:endParaRPr lang="ko-KR" altLang="en-US" sz="2000"/>
        </a:p>
      </dgm:t>
    </dgm:pt>
    <dgm:pt modelId="{A70A2D0B-B051-4E66-844D-204EAF865E94}" type="parTrans" cxnId="{947DC62E-A16E-4955-A688-90E5488F8947}">
      <dgm:prSet/>
      <dgm:spPr/>
      <dgm:t>
        <a:bodyPr/>
        <a:lstStyle/>
        <a:p>
          <a:pPr latinLnBrk="1"/>
          <a:endParaRPr lang="ko-KR" altLang="en-US" sz="2000"/>
        </a:p>
      </dgm:t>
    </dgm:pt>
    <dgm:pt modelId="{32B37B75-5BDD-4226-9F1A-50E7DC6E171A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Single failure</a:t>
          </a:r>
          <a:endParaRPr lang="ko-KR" altLang="en-US" sz="1800" b="1" dirty="0"/>
        </a:p>
      </dgm:t>
    </dgm:pt>
    <dgm:pt modelId="{F9E60709-EF76-483D-B657-2BA93199B47F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Predefined backup path</a:t>
          </a:r>
          <a:endParaRPr lang="ko-KR" altLang="en-US" sz="1800" b="1" dirty="0"/>
        </a:p>
      </dgm:t>
    </dgm:pt>
    <dgm:pt modelId="{23C6314C-C15B-450E-95EB-8B41D528B526}">
      <dgm:prSet phldrT="[텍스트]" custT="1"/>
      <dgm:spPr/>
      <dgm:t>
        <a:bodyPr/>
        <a:lstStyle/>
        <a:p>
          <a:pPr latinLnBrk="1"/>
          <a:r>
            <a:rPr lang="en-US" altLang="ko-KR" sz="3200" dirty="0" smtClean="0"/>
            <a:t>Deliberative</a:t>
          </a:r>
          <a:endParaRPr lang="ko-KR" altLang="en-US" sz="3200" dirty="0"/>
        </a:p>
      </dgm:t>
    </dgm:pt>
    <dgm:pt modelId="{22CD4C9F-FF1D-4459-BC16-DA4F06072970}" type="sibTrans" cxnId="{CA62C242-4535-47EB-8EF2-01B3E9FD1332}">
      <dgm:prSet/>
      <dgm:spPr/>
      <dgm:t>
        <a:bodyPr/>
        <a:lstStyle/>
        <a:p>
          <a:pPr latinLnBrk="1"/>
          <a:endParaRPr lang="ko-KR" altLang="en-US" sz="2000"/>
        </a:p>
      </dgm:t>
    </dgm:pt>
    <dgm:pt modelId="{E678DDC0-9D01-4CB9-9B87-1DC27DFB0033}" type="parTrans" cxnId="{CA62C242-4535-47EB-8EF2-01B3E9FD1332}">
      <dgm:prSet/>
      <dgm:spPr/>
      <dgm:t>
        <a:bodyPr/>
        <a:lstStyle/>
        <a:p>
          <a:pPr latinLnBrk="1"/>
          <a:endParaRPr lang="ko-KR" altLang="en-US" sz="2000"/>
        </a:p>
      </dgm:t>
    </dgm:pt>
    <dgm:pt modelId="{EDB4919A-3186-48C9-A338-D0D6D86339D2}" type="sibTrans" cxnId="{47DFA016-0E0A-470E-A968-8CBE21A715CD}">
      <dgm:prSet/>
      <dgm:spPr/>
      <dgm:t>
        <a:bodyPr/>
        <a:lstStyle/>
        <a:p>
          <a:pPr latinLnBrk="1"/>
          <a:endParaRPr lang="ko-KR" altLang="en-US" sz="2000"/>
        </a:p>
      </dgm:t>
    </dgm:pt>
    <dgm:pt modelId="{A7AAC706-F1A9-44B7-86FB-11A8B2F99B01}" type="parTrans" cxnId="{47DFA016-0E0A-470E-A968-8CBE21A715CD}">
      <dgm:prSet/>
      <dgm:spPr/>
      <dgm:t>
        <a:bodyPr/>
        <a:lstStyle/>
        <a:p>
          <a:pPr latinLnBrk="1"/>
          <a:endParaRPr lang="ko-KR" altLang="en-US" sz="2000"/>
        </a:p>
      </dgm:t>
    </dgm:pt>
    <dgm:pt modelId="{9A3EED3C-5446-4FBF-9B6D-97B90DF1418C}" type="sibTrans" cxnId="{FE81AED4-7A99-40C1-A383-3320835450BD}">
      <dgm:prSet/>
      <dgm:spPr/>
      <dgm:t>
        <a:bodyPr/>
        <a:lstStyle/>
        <a:p>
          <a:pPr latinLnBrk="1"/>
          <a:endParaRPr lang="ko-KR" altLang="en-US" sz="2000"/>
        </a:p>
      </dgm:t>
    </dgm:pt>
    <dgm:pt modelId="{25F1B2C3-211C-4C0A-BEEE-DB8F18731900}" type="parTrans" cxnId="{FE81AED4-7A99-40C1-A383-3320835450BD}">
      <dgm:prSet/>
      <dgm:spPr/>
      <dgm:t>
        <a:bodyPr/>
        <a:lstStyle/>
        <a:p>
          <a:pPr latinLnBrk="1"/>
          <a:endParaRPr lang="ko-KR" altLang="en-US" sz="2000"/>
        </a:p>
      </dgm:t>
    </dgm:pt>
    <dgm:pt modelId="{038C239B-DC6B-4876-8803-15E14794ECE6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Short duration flow</a:t>
          </a:r>
          <a:endParaRPr lang="ko-KR" altLang="en-US" sz="1800" b="1" dirty="0"/>
        </a:p>
      </dgm:t>
    </dgm:pt>
    <dgm:pt modelId="{DDE9E0D4-A337-4C7C-8EDF-39A6F3694D71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Predefined </a:t>
          </a:r>
          <a:r>
            <a:rPr lang="en-US" altLang="ko-KR" sz="1800" b="1" dirty="0" smtClean="0">
              <a:solidFill>
                <a:srgbClr val="FF0000"/>
              </a:solidFill>
            </a:rPr>
            <a:t>backup path</a:t>
          </a:r>
          <a:endParaRPr lang="ko-KR" altLang="en-US" sz="1800" b="1" dirty="0">
            <a:solidFill>
              <a:srgbClr val="FF0000"/>
            </a:solidFill>
          </a:endParaRPr>
        </a:p>
      </dgm:t>
    </dgm:pt>
    <dgm:pt modelId="{67E6A92C-4CB1-4F91-99A3-1A6B63314C86}">
      <dgm:prSet phldrT="[텍스트]" custT="1"/>
      <dgm:spPr/>
      <dgm:t>
        <a:bodyPr/>
        <a:lstStyle/>
        <a:p>
          <a:pPr latinLnBrk="1"/>
          <a:r>
            <a:rPr lang="en-US" altLang="ko-KR" sz="3200" dirty="0" smtClean="0"/>
            <a:t>Reactive</a:t>
          </a:r>
          <a:endParaRPr lang="ko-KR" altLang="en-US" sz="3200" dirty="0"/>
        </a:p>
      </dgm:t>
    </dgm:pt>
    <dgm:pt modelId="{6DFD3F32-1D86-4DD2-BABF-90E0B3A63173}" type="sibTrans" cxnId="{47BF8131-3BFC-4E9A-8778-D7729AB82C03}">
      <dgm:prSet/>
      <dgm:spPr/>
      <dgm:t>
        <a:bodyPr/>
        <a:lstStyle/>
        <a:p>
          <a:pPr latinLnBrk="1"/>
          <a:endParaRPr lang="ko-KR" altLang="en-US" sz="2000"/>
        </a:p>
      </dgm:t>
    </dgm:pt>
    <dgm:pt modelId="{C22824B2-DDC5-4B4E-AF80-C3AB32099695}" type="parTrans" cxnId="{47BF8131-3BFC-4E9A-8778-D7729AB82C03}">
      <dgm:prSet/>
      <dgm:spPr/>
      <dgm:t>
        <a:bodyPr/>
        <a:lstStyle/>
        <a:p>
          <a:pPr latinLnBrk="1"/>
          <a:endParaRPr lang="ko-KR" altLang="en-US" sz="2000"/>
        </a:p>
      </dgm:t>
    </dgm:pt>
    <dgm:pt modelId="{A6E4851D-D533-4F62-9DE9-DFB692D8133A}" type="sibTrans" cxnId="{08F3F4F1-6BAD-494C-A53E-19AA84A49DC4}">
      <dgm:prSet/>
      <dgm:spPr/>
      <dgm:t>
        <a:bodyPr/>
        <a:lstStyle/>
        <a:p>
          <a:pPr latinLnBrk="1"/>
          <a:endParaRPr lang="ko-KR" altLang="en-US" sz="2000"/>
        </a:p>
      </dgm:t>
    </dgm:pt>
    <dgm:pt modelId="{7872E77E-708D-4388-8BDA-6248D377FF2D}" type="parTrans" cxnId="{08F3F4F1-6BAD-494C-A53E-19AA84A49DC4}">
      <dgm:prSet/>
      <dgm:spPr/>
      <dgm:t>
        <a:bodyPr/>
        <a:lstStyle/>
        <a:p>
          <a:pPr latinLnBrk="1"/>
          <a:endParaRPr lang="ko-KR" altLang="en-US" sz="2000"/>
        </a:p>
      </dgm:t>
    </dgm:pt>
    <dgm:pt modelId="{DA583E62-3B1E-453E-9BB0-D2B1B6E6174A}" type="sibTrans" cxnId="{497115AB-3DF8-453E-96E2-398C1DE51CB0}">
      <dgm:prSet/>
      <dgm:spPr/>
      <dgm:t>
        <a:bodyPr/>
        <a:lstStyle/>
        <a:p>
          <a:pPr latinLnBrk="1"/>
          <a:endParaRPr lang="ko-KR" altLang="en-US" sz="2000"/>
        </a:p>
      </dgm:t>
    </dgm:pt>
    <dgm:pt modelId="{6D0A250F-5555-48F8-AAB8-732EE2DB9EF7}" type="parTrans" cxnId="{497115AB-3DF8-453E-96E2-398C1DE51CB0}">
      <dgm:prSet/>
      <dgm:spPr/>
      <dgm:t>
        <a:bodyPr/>
        <a:lstStyle/>
        <a:p>
          <a:pPr latinLnBrk="1"/>
          <a:endParaRPr lang="ko-KR" altLang="en-US" sz="2000"/>
        </a:p>
      </dgm:t>
    </dgm:pt>
    <dgm:pt modelId="{94AF3DD6-6900-4844-845B-9B4F34311298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Single failure</a:t>
          </a:r>
          <a:endParaRPr lang="ko-KR" altLang="en-US" sz="1800" b="1" dirty="0"/>
        </a:p>
      </dgm:t>
    </dgm:pt>
    <dgm:pt modelId="{E3E08A5B-6D1E-4821-9663-6CDE2C482A33}" type="parTrans" cxnId="{445DE195-888E-4FFA-9F6A-B7A603F113EF}">
      <dgm:prSet/>
      <dgm:spPr/>
      <dgm:t>
        <a:bodyPr/>
        <a:lstStyle/>
        <a:p>
          <a:pPr latinLnBrk="1"/>
          <a:endParaRPr lang="ko-KR" altLang="en-US" sz="2000"/>
        </a:p>
      </dgm:t>
    </dgm:pt>
    <dgm:pt modelId="{FC2AA830-99F0-4809-812C-BF56F5AA617F}" type="sibTrans" cxnId="{445DE195-888E-4FFA-9F6A-B7A603F113EF}">
      <dgm:prSet/>
      <dgm:spPr/>
      <dgm:t>
        <a:bodyPr/>
        <a:lstStyle/>
        <a:p>
          <a:pPr latinLnBrk="1"/>
          <a:endParaRPr lang="ko-KR" altLang="en-US" sz="2000"/>
        </a:p>
      </dgm:t>
    </dgm:pt>
    <dgm:pt modelId="{927C0D49-6215-47D0-8217-5CEF92997AEB}">
      <dgm:prSet phldrT="[텍스트]" custT="1"/>
      <dgm:spPr/>
      <dgm:t>
        <a:bodyPr/>
        <a:lstStyle/>
        <a:p>
          <a:pPr latinLnBrk="1"/>
          <a:r>
            <a:rPr lang="en-US" altLang="ko-KR" sz="1800" b="1" dirty="0" smtClean="0">
              <a:solidFill>
                <a:srgbClr val="FF0000"/>
              </a:solidFill>
            </a:rPr>
            <a:t>Long-lived flow</a:t>
          </a:r>
          <a:endParaRPr lang="ko-KR" altLang="en-US" sz="1800" b="1" dirty="0">
            <a:solidFill>
              <a:srgbClr val="FF0000"/>
            </a:solidFill>
          </a:endParaRPr>
        </a:p>
      </dgm:t>
    </dgm:pt>
    <dgm:pt modelId="{456EC10C-5A5C-4AAF-BCBB-9A8ABE1C3D6E}" type="parTrans" cxnId="{109A6403-D556-44D9-9006-64C99B900461}">
      <dgm:prSet/>
      <dgm:spPr/>
      <dgm:t>
        <a:bodyPr/>
        <a:lstStyle/>
        <a:p>
          <a:pPr latinLnBrk="1"/>
          <a:endParaRPr lang="ko-KR" altLang="en-US" sz="2000"/>
        </a:p>
      </dgm:t>
    </dgm:pt>
    <dgm:pt modelId="{7EAA3C62-8861-4E16-B114-92B9FF48E5FD}" type="sibTrans" cxnId="{109A6403-D556-44D9-9006-64C99B900461}">
      <dgm:prSet/>
      <dgm:spPr/>
      <dgm:t>
        <a:bodyPr/>
        <a:lstStyle/>
        <a:p>
          <a:pPr latinLnBrk="1"/>
          <a:endParaRPr lang="ko-KR" altLang="en-US" sz="2000"/>
        </a:p>
      </dgm:t>
    </dgm:pt>
    <dgm:pt modelId="{9D173F81-41B7-4220-B76E-E8F4742B16D6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FFS algorithm is used for recovery</a:t>
          </a:r>
          <a:endParaRPr lang="ko-KR" altLang="en-US" sz="1800" b="1" dirty="0"/>
        </a:p>
      </dgm:t>
    </dgm:pt>
    <dgm:pt modelId="{062C8ED4-FA8B-4328-8C38-D84FB4229F25}" type="parTrans" cxnId="{EE1B1766-3C15-41E7-8616-33AB3F727C88}">
      <dgm:prSet/>
      <dgm:spPr/>
      <dgm:t>
        <a:bodyPr/>
        <a:lstStyle/>
        <a:p>
          <a:pPr latinLnBrk="1"/>
          <a:endParaRPr lang="ko-KR" altLang="en-US" sz="2000"/>
        </a:p>
      </dgm:t>
    </dgm:pt>
    <dgm:pt modelId="{85FB0183-BD2F-4181-B56A-8DC5F32C7CF9}" type="sibTrans" cxnId="{EE1B1766-3C15-41E7-8616-33AB3F727C88}">
      <dgm:prSet/>
      <dgm:spPr/>
      <dgm:t>
        <a:bodyPr/>
        <a:lstStyle/>
        <a:p>
          <a:pPr latinLnBrk="1"/>
          <a:endParaRPr lang="ko-KR" altLang="en-US" sz="2000"/>
        </a:p>
      </dgm:t>
    </dgm:pt>
    <dgm:pt modelId="{61032DA6-6292-4ECB-8451-92CB74CD1EF4}" type="pres">
      <dgm:prSet presAssocID="{8B0ED2EB-CE01-46EF-BD06-A09CAF4935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44CB8F-C866-467F-B348-4ECFA190FF6D}" type="pres">
      <dgm:prSet presAssocID="{67E6A92C-4CB1-4F91-99A3-1A6B63314C86}" presName="linNode" presStyleCnt="0"/>
      <dgm:spPr/>
    </dgm:pt>
    <dgm:pt modelId="{2A08AC73-AEFC-4CDB-9EE4-C56489654EEC}" type="pres">
      <dgm:prSet presAssocID="{67E6A92C-4CB1-4F91-99A3-1A6B63314C8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05AFAA-58CC-4898-88A4-4253F996664A}" type="pres">
      <dgm:prSet presAssocID="{67E6A92C-4CB1-4F91-99A3-1A6B63314C8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CBB415-DEB2-4BE9-BD26-5CFB50CBFE72}" type="pres">
      <dgm:prSet presAssocID="{6DFD3F32-1D86-4DD2-BABF-90E0B3A63173}" presName="sp" presStyleCnt="0"/>
      <dgm:spPr/>
    </dgm:pt>
    <dgm:pt modelId="{2C7A34E9-2338-4501-8CD7-9C53F007B557}" type="pres">
      <dgm:prSet presAssocID="{23C6314C-C15B-450E-95EB-8B41D528B526}" presName="linNode" presStyleCnt="0"/>
      <dgm:spPr/>
    </dgm:pt>
    <dgm:pt modelId="{6860CDAC-0EA6-4F45-93C8-4C096F053E88}" type="pres">
      <dgm:prSet presAssocID="{23C6314C-C15B-450E-95EB-8B41D528B52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890645-1A9A-4972-BECF-8318CE48713C}" type="pres">
      <dgm:prSet presAssocID="{23C6314C-C15B-450E-95EB-8B41D528B52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45D61-60CC-4874-A8B9-5194A9251108}" type="pres">
      <dgm:prSet presAssocID="{22CD4C9F-FF1D-4459-BC16-DA4F06072970}" presName="sp" presStyleCnt="0"/>
      <dgm:spPr/>
    </dgm:pt>
    <dgm:pt modelId="{2E92FFC4-62A6-485F-9370-29BEA375C788}" type="pres">
      <dgm:prSet presAssocID="{E6850253-CD15-4042-80F6-E739778554D3}" presName="linNode" presStyleCnt="0"/>
      <dgm:spPr/>
    </dgm:pt>
    <dgm:pt modelId="{DF2B1BA9-19CE-4AA8-900D-19B8F92D2ACE}" type="pres">
      <dgm:prSet presAssocID="{E6850253-CD15-4042-80F6-E739778554D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5BD77B-A86C-4A8E-821B-06D5E4F10551}" type="pres">
      <dgm:prSet presAssocID="{E6850253-CD15-4042-80F6-E739778554D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172630A-5FA5-4DE0-BC47-2054189A38FC}" type="presOf" srcId="{8B0ED2EB-CE01-46EF-BD06-A09CAF493596}" destId="{61032DA6-6292-4ECB-8451-92CB74CD1EF4}" srcOrd="0" destOrd="0" presId="urn:microsoft.com/office/officeart/2005/8/layout/vList5"/>
    <dgm:cxn modelId="{E6D89AF1-E70B-44DF-A01D-551455934AD1}" srcId="{E6850253-CD15-4042-80F6-E739778554D3}" destId="{5B1F6697-3A30-4A80-B0E1-4A6A973DDED7}" srcOrd="1" destOrd="0" parTransId="{5CD80191-3033-46B3-8592-3C9DA8B9CDF1}" sibTransId="{42FCB8A0-AE63-4E02-9103-AB4DA3EF02F3}"/>
    <dgm:cxn modelId="{947DC62E-A16E-4955-A688-90E5488F8947}" srcId="{E6850253-CD15-4042-80F6-E739778554D3}" destId="{46558699-8D4B-4B15-B546-1AC62C886725}" srcOrd="0" destOrd="0" parTransId="{A70A2D0B-B051-4E66-844D-204EAF865E94}" sibTransId="{9735F56A-D31A-4CAF-8F6A-B085F1F48ABA}"/>
    <dgm:cxn modelId="{CA326C79-2FB2-4F96-80EF-749B8BAEFDC7}" type="presOf" srcId="{927C0D49-6215-47D0-8217-5CEF92997AEB}" destId="{98890645-1A9A-4972-BECF-8318CE48713C}" srcOrd="0" destOrd="2" presId="urn:microsoft.com/office/officeart/2005/8/layout/vList5"/>
    <dgm:cxn modelId="{78913E66-7201-455A-8FD3-9CE81A847E12}" type="presOf" srcId="{9D173F81-41B7-4220-B76E-E8F4742B16D6}" destId="{BC5BD77B-A86C-4A8E-821B-06D5E4F10551}" srcOrd="0" destOrd="2" presId="urn:microsoft.com/office/officeart/2005/8/layout/vList5"/>
    <dgm:cxn modelId="{4CA4F4F4-C53B-4DAD-8A44-532C18EF60A5}" type="presOf" srcId="{E6850253-CD15-4042-80F6-E739778554D3}" destId="{DF2B1BA9-19CE-4AA8-900D-19B8F92D2ACE}" srcOrd="0" destOrd="0" presId="urn:microsoft.com/office/officeart/2005/8/layout/vList5"/>
    <dgm:cxn modelId="{47DFA016-0E0A-470E-A968-8CBE21A715CD}" srcId="{23C6314C-C15B-450E-95EB-8B41D528B526}" destId="{32B37B75-5BDD-4226-9F1A-50E7DC6E171A}" srcOrd="1" destOrd="0" parTransId="{A7AAC706-F1A9-44B7-86FB-11A8B2F99B01}" sibTransId="{EDB4919A-3186-48C9-A338-D0D6D86339D2}"/>
    <dgm:cxn modelId="{08F3F4F1-6BAD-494C-A53E-19AA84A49DC4}" srcId="{67E6A92C-4CB1-4F91-99A3-1A6B63314C86}" destId="{038C239B-DC6B-4876-8803-15E14794ECE6}" srcOrd="2" destOrd="0" parTransId="{7872E77E-708D-4388-8BDA-6248D377FF2D}" sibTransId="{A6E4851D-D533-4F62-9DE9-DFB692D8133A}"/>
    <dgm:cxn modelId="{47BF8131-3BFC-4E9A-8778-D7729AB82C03}" srcId="{8B0ED2EB-CE01-46EF-BD06-A09CAF493596}" destId="{67E6A92C-4CB1-4F91-99A3-1A6B63314C86}" srcOrd="0" destOrd="0" parTransId="{C22824B2-DDC5-4B4E-AF80-C3AB32099695}" sibTransId="{6DFD3F32-1D86-4DD2-BABF-90E0B3A63173}"/>
    <dgm:cxn modelId="{968F8DE3-A258-4744-ADCF-63D7BC0647D6}" type="presOf" srcId="{32B37B75-5BDD-4226-9F1A-50E7DC6E171A}" destId="{98890645-1A9A-4972-BECF-8318CE48713C}" srcOrd="0" destOrd="1" presId="urn:microsoft.com/office/officeart/2005/8/layout/vList5"/>
    <dgm:cxn modelId="{109A6403-D556-44D9-9006-64C99B900461}" srcId="{23C6314C-C15B-450E-95EB-8B41D528B526}" destId="{927C0D49-6215-47D0-8217-5CEF92997AEB}" srcOrd="2" destOrd="0" parTransId="{456EC10C-5A5C-4AAF-BCBB-9A8ABE1C3D6E}" sibTransId="{7EAA3C62-8861-4E16-B114-92B9FF48E5FD}"/>
    <dgm:cxn modelId="{FE81AED4-7A99-40C1-A383-3320835450BD}" srcId="{23C6314C-C15B-450E-95EB-8B41D528B526}" destId="{F9E60709-EF76-483D-B657-2BA93199B47F}" srcOrd="0" destOrd="0" parTransId="{25F1B2C3-211C-4C0A-BEEE-DB8F18731900}" sibTransId="{9A3EED3C-5446-4FBF-9B6D-97B90DF1418C}"/>
    <dgm:cxn modelId="{497115AB-3DF8-453E-96E2-398C1DE51CB0}" srcId="{67E6A92C-4CB1-4F91-99A3-1A6B63314C86}" destId="{DDE9E0D4-A337-4C7C-8EDF-39A6F3694D71}" srcOrd="0" destOrd="0" parTransId="{6D0A250F-5555-48F8-AAB8-732EE2DB9EF7}" sibTransId="{DA583E62-3B1E-453E-9BB0-D2B1B6E6174A}"/>
    <dgm:cxn modelId="{9044C50F-6A55-436F-AAEF-E321C56C57BE}" type="presOf" srcId="{67E6A92C-4CB1-4F91-99A3-1A6B63314C86}" destId="{2A08AC73-AEFC-4CDB-9EE4-C56489654EEC}" srcOrd="0" destOrd="0" presId="urn:microsoft.com/office/officeart/2005/8/layout/vList5"/>
    <dgm:cxn modelId="{00C4A62C-AE12-49D0-AA5E-09695F2A1C42}" type="presOf" srcId="{94AF3DD6-6900-4844-845B-9B4F34311298}" destId="{8D05AFAA-58CC-4898-88A4-4253F996664A}" srcOrd="0" destOrd="1" presId="urn:microsoft.com/office/officeart/2005/8/layout/vList5"/>
    <dgm:cxn modelId="{EC16D926-C1AD-4C51-B480-F15D9E07020D}" type="presOf" srcId="{23C6314C-C15B-450E-95EB-8B41D528B526}" destId="{6860CDAC-0EA6-4F45-93C8-4C096F053E88}" srcOrd="0" destOrd="0" presId="urn:microsoft.com/office/officeart/2005/8/layout/vList5"/>
    <dgm:cxn modelId="{0B716F72-B5BD-4186-A4F4-C4D1B2FBA773}" type="presOf" srcId="{46558699-8D4B-4B15-B546-1AC62C886725}" destId="{BC5BD77B-A86C-4A8E-821B-06D5E4F10551}" srcOrd="0" destOrd="0" presId="urn:microsoft.com/office/officeart/2005/8/layout/vList5"/>
    <dgm:cxn modelId="{CA62C242-4535-47EB-8EF2-01B3E9FD1332}" srcId="{8B0ED2EB-CE01-46EF-BD06-A09CAF493596}" destId="{23C6314C-C15B-450E-95EB-8B41D528B526}" srcOrd="1" destOrd="0" parTransId="{E678DDC0-9D01-4CB9-9B87-1DC27DFB0033}" sibTransId="{22CD4C9F-FF1D-4459-BC16-DA4F06072970}"/>
    <dgm:cxn modelId="{079D59E0-EC28-43DF-938A-B11EBBB96FB0}" type="presOf" srcId="{5B1F6697-3A30-4A80-B0E1-4A6A973DDED7}" destId="{BC5BD77B-A86C-4A8E-821B-06D5E4F10551}" srcOrd="0" destOrd="1" presId="urn:microsoft.com/office/officeart/2005/8/layout/vList5"/>
    <dgm:cxn modelId="{EE1B1766-3C15-41E7-8616-33AB3F727C88}" srcId="{E6850253-CD15-4042-80F6-E739778554D3}" destId="{9D173F81-41B7-4220-B76E-E8F4742B16D6}" srcOrd="2" destOrd="0" parTransId="{062C8ED4-FA8B-4328-8C38-D84FB4229F25}" sibTransId="{85FB0183-BD2F-4181-B56A-8DC5F32C7CF9}"/>
    <dgm:cxn modelId="{2E6FF3C9-08C4-4FC2-9071-D46EFE6BF95C}" type="presOf" srcId="{DDE9E0D4-A337-4C7C-8EDF-39A6F3694D71}" destId="{8D05AFAA-58CC-4898-88A4-4253F996664A}" srcOrd="0" destOrd="0" presId="urn:microsoft.com/office/officeart/2005/8/layout/vList5"/>
    <dgm:cxn modelId="{445DE195-888E-4FFA-9F6A-B7A603F113EF}" srcId="{67E6A92C-4CB1-4F91-99A3-1A6B63314C86}" destId="{94AF3DD6-6900-4844-845B-9B4F34311298}" srcOrd="1" destOrd="0" parTransId="{E3E08A5B-6D1E-4821-9663-6CDE2C482A33}" sibTransId="{FC2AA830-99F0-4809-812C-BF56F5AA617F}"/>
    <dgm:cxn modelId="{BADD70F5-E8C8-4FE4-95AC-C66CD04CB7A7}" type="presOf" srcId="{038C239B-DC6B-4876-8803-15E14794ECE6}" destId="{8D05AFAA-58CC-4898-88A4-4253F996664A}" srcOrd="0" destOrd="2" presId="urn:microsoft.com/office/officeart/2005/8/layout/vList5"/>
    <dgm:cxn modelId="{BC3E8712-1FFC-40F5-8E59-550D6090DD65}" srcId="{8B0ED2EB-CE01-46EF-BD06-A09CAF493596}" destId="{E6850253-CD15-4042-80F6-E739778554D3}" srcOrd="2" destOrd="0" parTransId="{056439CD-633A-4884-AF9E-5B725050F2E5}" sibTransId="{A311E0D6-9FEE-470A-9875-DCEA1317EEAA}"/>
    <dgm:cxn modelId="{12E3F0C3-F58A-4FD6-9E76-0A488B9816D1}" type="presOf" srcId="{F9E60709-EF76-483D-B657-2BA93199B47F}" destId="{98890645-1A9A-4972-BECF-8318CE48713C}" srcOrd="0" destOrd="0" presId="urn:microsoft.com/office/officeart/2005/8/layout/vList5"/>
    <dgm:cxn modelId="{5B190893-1410-44E3-A729-DE1CF08427A2}" type="presParOf" srcId="{61032DA6-6292-4ECB-8451-92CB74CD1EF4}" destId="{2244CB8F-C866-467F-B348-4ECFA190FF6D}" srcOrd="0" destOrd="0" presId="urn:microsoft.com/office/officeart/2005/8/layout/vList5"/>
    <dgm:cxn modelId="{6228BEBE-5EC2-4B50-9369-3682DDD29892}" type="presParOf" srcId="{2244CB8F-C866-467F-B348-4ECFA190FF6D}" destId="{2A08AC73-AEFC-4CDB-9EE4-C56489654EEC}" srcOrd="0" destOrd="0" presId="urn:microsoft.com/office/officeart/2005/8/layout/vList5"/>
    <dgm:cxn modelId="{714B51D4-EB52-4DA6-9F4A-B13AC251CDF9}" type="presParOf" srcId="{2244CB8F-C866-467F-B348-4ECFA190FF6D}" destId="{8D05AFAA-58CC-4898-88A4-4253F996664A}" srcOrd="1" destOrd="0" presId="urn:microsoft.com/office/officeart/2005/8/layout/vList5"/>
    <dgm:cxn modelId="{839F4590-7615-484E-A4C0-1EDE677DBB24}" type="presParOf" srcId="{61032DA6-6292-4ECB-8451-92CB74CD1EF4}" destId="{6ECBB415-DEB2-4BE9-BD26-5CFB50CBFE72}" srcOrd="1" destOrd="0" presId="urn:microsoft.com/office/officeart/2005/8/layout/vList5"/>
    <dgm:cxn modelId="{22B19884-5928-46E1-9C0F-153775AE8C9F}" type="presParOf" srcId="{61032DA6-6292-4ECB-8451-92CB74CD1EF4}" destId="{2C7A34E9-2338-4501-8CD7-9C53F007B557}" srcOrd="2" destOrd="0" presId="urn:microsoft.com/office/officeart/2005/8/layout/vList5"/>
    <dgm:cxn modelId="{2A98E409-7142-457A-BBC7-A437E8730B07}" type="presParOf" srcId="{2C7A34E9-2338-4501-8CD7-9C53F007B557}" destId="{6860CDAC-0EA6-4F45-93C8-4C096F053E88}" srcOrd="0" destOrd="0" presId="urn:microsoft.com/office/officeart/2005/8/layout/vList5"/>
    <dgm:cxn modelId="{5DDF0F4B-5DE7-4F74-9BB1-700C32F1E4B6}" type="presParOf" srcId="{2C7A34E9-2338-4501-8CD7-9C53F007B557}" destId="{98890645-1A9A-4972-BECF-8318CE48713C}" srcOrd="1" destOrd="0" presId="urn:microsoft.com/office/officeart/2005/8/layout/vList5"/>
    <dgm:cxn modelId="{2F68C544-1E71-420E-A9E0-876A538CCCE5}" type="presParOf" srcId="{61032DA6-6292-4ECB-8451-92CB74CD1EF4}" destId="{58445D61-60CC-4874-A8B9-5194A9251108}" srcOrd="3" destOrd="0" presId="urn:microsoft.com/office/officeart/2005/8/layout/vList5"/>
    <dgm:cxn modelId="{61BDB29C-6F40-4890-A251-5552FC9253E8}" type="presParOf" srcId="{61032DA6-6292-4ECB-8451-92CB74CD1EF4}" destId="{2E92FFC4-62A6-485F-9370-29BEA375C788}" srcOrd="4" destOrd="0" presId="urn:microsoft.com/office/officeart/2005/8/layout/vList5"/>
    <dgm:cxn modelId="{59EFFE16-B214-48DB-B014-DF95DA1E226A}" type="presParOf" srcId="{2E92FFC4-62A6-485F-9370-29BEA375C788}" destId="{DF2B1BA9-19CE-4AA8-900D-19B8F92D2ACE}" srcOrd="0" destOrd="0" presId="urn:microsoft.com/office/officeart/2005/8/layout/vList5"/>
    <dgm:cxn modelId="{308CAF29-076E-46FF-BC81-C831D9DBE2B7}" type="presParOf" srcId="{2E92FFC4-62A6-485F-9370-29BEA375C788}" destId="{BC5BD77B-A86C-4A8E-821B-06D5E4F105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7D97EA-DAA3-40FC-ABB1-DF45595BBF60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F4D871E3-319D-4236-938E-B1F1BD6EF081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Arial" pitchFamily="34" charset="0"/>
              <a:cs typeface="Arial" pitchFamily="34" charset="0"/>
            </a:rPr>
            <a:t>Knowledge</a:t>
          </a:r>
          <a:br>
            <a:rPr lang="en-US" altLang="ko-KR" sz="2000" dirty="0" smtClean="0">
              <a:latin typeface="Arial" pitchFamily="34" charset="0"/>
              <a:cs typeface="Arial" pitchFamily="34" charset="0"/>
            </a:rPr>
          </a:br>
          <a:r>
            <a:rPr lang="en-US" altLang="ko-KR" sz="2000" dirty="0" smtClean="0">
              <a:latin typeface="Arial" pitchFamily="34" charset="0"/>
              <a:cs typeface="Arial" pitchFamily="34" charset="0"/>
            </a:rPr>
            <a:t>Representation</a:t>
          </a:r>
          <a:endParaRPr lang="ko-KR" altLang="en-US" sz="2000" dirty="0">
            <a:latin typeface="Arial" pitchFamily="34" charset="0"/>
            <a:cs typeface="Arial" pitchFamily="34" charset="0"/>
          </a:endParaRPr>
        </a:p>
      </dgm:t>
    </dgm:pt>
    <dgm:pt modelId="{5BAFD55D-E7E0-4914-936B-525835DAD75D}" type="parTrans" cxnId="{FC4364AB-F53E-4107-A53B-5E0F51C0B7F7}">
      <dgm:prSet/>
      <dgm:spPr/>
      <dgm:t>
        <a:bodyPr/>
        <a:lstStyle/>
        <a:p>
          <a:pPr latinLnBrk="1"/>
          <a:endParaRPr lang="ko-KR" altLang="en-US"/>
        </a:p>
      </dgm:t>
    </dgm:pt>
    <dgm:pt modelId="{2382AADC-A73C-4A53-B1DB-008F1F3D53B8}" type="sibTrans" cxnId="{FC4364AB-F53E-4107-A53B-5E0F51C0B7F7}">
      <dgm:prSet/>
      <dgm:spPr/>
      <dgm:t>
        <a:bodyPr/>
        <a:lstStyle/>
        <a:p>
          <a:pPr latinLnBrk="1"/>
          <a:endParaRPr lang="ko-KR" altLang="en-US"/>
        </a:p>
      </dgm:t>
    </dgm:pt>
    <dgm:pt modelId="{264D130B-503E-496A-8FAE-C67BFEE56DAC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Arial" pitchFamily="34" charset="0"/>
              <a:cs typeface="Arial" pitchFamily="34" charset="0"/>
            </a:rPr>
            <a:t>Control Loop</a:t>
          </a:r>
          <a:endParaRPr lang="ko-KR" altLang="en-US" sz="2000" dirty="0">
            <a:latin typeface="Arial" pitchFamily="34" charset="0"/>
            <a:cs typeface="Arial" pitchFamily="34" charset="0"/>
          </a:endParaRPr>
        </a:p>
      </dgm:t>
    </dgm:pt>
    <dgm:pt modelId="{FBECF021-698D-4BDE-8B6E-73E99911990D}" type="parTrans" cxnId="{8F46759D-86B6-45F4-A8DD-E9C8FBC41CFB}">
      <dgm:prSet/>
      <dgm:spPr/>
      <dgm:t>
        <a:bodyPr/>
        <a:lstStyle/>
        <a:p>
          <a:pPr latinLnBrk="1"/>
          <a:endParaRPr lang="ko-KR" altLang="en-US"/>
        </a:p>
      </dgm:t>
    </dgm:pt>
    <dgm:pt modelId="{D0BB5B7E-E82F-4530-B860-FF53D25B71D9}" type="sibTrans" cxnId="{8F46759D-86B6-45F4-A8DD-E9C8FBC41CFB}">
      <dgm:prSet/>
      <dgm:spPr/>
      <dgm:t>
        <a:bodyPr/>
        <a:lstStyle/>
        <a:p>
          <a:pPr latinLnBrk="1"/>
          <a:endParaRPr lang="ko-KR" altLang="en-US"/>
        </a:p>
      </dgm:t>
    </dgm:pt>
    <dgm:pt modelId="{6D36429E-80F4-4E5F-957F-8AFDD3998572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Arial" pitchFamily="34" charset="0"/>
              <a:cs typeface="Arial" pitchFamily="34" charset="0"/>
            </a:rPr>
            <a:t>Management Architecture</a:t>
          </a:r>
          <a:endParaRPr lang="ko-KR" altLang="en-US" sz="2000" dirty="0">
            <a:latin typeface="Arial" pitchFamily="34" charset="0"/>
            <a:cs typeface="Arial" pitchFamily="34" charset="0"/>
          </a:endParaRPr>
        </a:p>
      </dgm:t>
    </dgm:pt>
    <dgm:pt modelId="{1EFACD81-429B-4957-BC14-6319F79FDDE7}" type="parTrans" cxnId="{1AE9E595-19D1-450F-A405-39A52F14081E}">
      <dgm:prSet/>
      <dgm:spPr/>
      <dgm:t>
        <a:bodyPr/>
        <a:lstStyle/>
        <a:p>
          <a:pPr latinLnBrk="1"/>
          <a:endParaRPr lang="ko-KR" altLang="en-US"/>
        </a:p>
      </dgm:t>
    </dgm:pt>
    <dgm:pt modelId="{F985CF27-9DA6-4D10-A8AD-632392C42710}" type="sibTrans" cxnId="{1AE9E595-19D1-450F-A405-39A52F14081E}">
      <dgm:prSet/>
      <dgm:spPr/>
      <dgm:t>
        <a:bodyPr/>
        <a:lstStyle/>
        <a:p>
          <a:pPr latinLnBrk="1"/>
          <a:endParaRPr lang="ko-KR" altLang="en-US"/>
        </a:p>
      </dgm:t>
    </dgm:pt>
    <dgm:pt modelId="{B81BA819-823E-4E08-A88C-C9C7A330D716}" type="pres">
      <dgm:prSet presAssocID="{4E7D97EA-DAA3-40FC-ABB1-DF45595BBF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9E79AC-B5FC-4235-9D61-CF375B993B42}" type="pres">
      <dgm:prSet presAssocID="{F4D871E3-319D-4236-938E-B1F1BD6EF081}" presName="node" presStyleLbl="node1" presStyleIdx="0" presStyleCnt="3" custScaleX="92811" custScaleY="592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E84429-8C6C-4DC5-BE6A-0A44C08E6704}" type="pres">
      <dgm:prSet presAssocID="{F4D871E3-319D-4236-938E-B1F1BD6EF081}" presName="spNode" presStyleCnt="0"/>
      <dgm:spPr/>
    </dgm:pt>
    <dgm:pt modelId="{BAFF514B-8938-476B-A666-85BAEB5DB092}" type="pres">
      <dgm:prSet presAssocID="{2382AADC-A73C-4A53-B1DB-008F1F3D53B8}" presName="sibTrans" presStyleLbl="sibTrans1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7622CC54-1662-4987-9814-43B56687A446}" type="pres">
      <dgm:prSet presAssocID="{6D36429E-80F4-4E5F-957F-8AFDD3998572}" presName="node" presStyleLbl="node1" presStyleIdx="1" presStyleCnt="3" custScaleX="89106" custScaleY="589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6166EC-0791-420F-B180-E9B50E48E773}" type="pres">
      <dgm:prSet presAssocID="{6D36429E-80F4-4E5F-957F-8AFDD3998572}" presName="spNode" presStyleCnt="0"/>
      <dgm:spPr/>
    </dgm:pt>
    <dgm:pt modelId="{654F423D-1640-4BDD-B043-E23837B45F1F}" type="pres">
      <dgm:prSet presAssocID="{F985CF27-9DA6-4D10-A8AD-632392C42710}" presName="sibTrans" presStyleLbl="sibTrans1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4A934C03-BDAE-47B7-ADD6-6C24C6825D57}" type="pres">
      <dgm:prSet presAssocID="{264D130B-503E-496A-8FAE-C67BFEE56DAC}" presName="node" presStyleLbl="node1" presStyleIdx="2" presStyleCnt="3" custScaleX="88938" custScaleY="589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D68892-F05F-4872-80FD-9D8B3E1CDCF2}" type="pres">
      <dgm:prSet presAssocID="{264D130B-503E-496A-8FAE-C67BFEE56DAC}" presName="spNode" presStyleCnt="0"/>
      <dgm:spPr/>
    </dgm:pt>
    <dgm:pt modelId="{3C93B31F-586E-48E9-B115-B6890CCDF0EB}" type="pres">
      <dgm:prSet presAssocID="{D0BB5B7E-E82F-4530-B860-FF53D25B71D9}" presName="sibTrans" presStyleLbl="sibTrans1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DB3A748C-FB3F-40C6-BA87-273CBF27D224}" type="presOf" srcId="{4E7D97EA-DAA3-40FC-ABB1-DF45595BBF60}" destId="{B81BA819-823E-4E08-A88C-C9C7A330D716}" srcOrd="0" destOrd="0" presId="urn:microsoft.com/office/officeart/2005/8/layout/cycle6"/>
    <dgm:cxn modelId="{973CD917-652D-4806-8A3B-2FF21889C73B}" type="presOf" srcId="{2382AADC-A73C-4A53-B1DB-008F1F3D53B8}" destId="{BAFF514B-8938-476B-A666-85BAEB5DB092}" srcOrd="0" destOrd="0" presId="urn:microsoft.com/office/officeart/2005/8/layout/cycle6"/>
    <dgm:cxn modelId="{1AE9E595-19D1-450F-A405-39A52F14081E}" srcId="{4E7D97EA-DAA3-40FC-ABB1-DF45595BBF60}" destId="{6D36429E-80F4-4E5F-957F-8AFDD3998572}" srcOrd="1" destOrd="0" parTransId="{1EFACD81-429B-4957-BC14-6319F79FDDE7}" sibTransId="{F985CF27-9DA6-4D10-A8AD-632392C42710}"/>
    <dgm:cxn modelId="{E23B6596-D153-4F82-901F-7296F02A37A3}" type="presOf" srcId="{6D36429E-80F4-4E5F-957F-8AFDD3998572}" destId="{7622CC54-1662-4987-9814-43B56687A446}" srcOrd="0" destOrd="0" presId="urn:microsoft.com/office/officeart/2005/8/layout/cycle6"/>
    <dgm:cxn modelId="{C93C321F-2318-48D0-B5FB-22F483CB2597}" type="presOf" srcId="{D0BB5B7E-E82F-4530-B860-FF53D25B71D9}" destId="{3C93B31F-586E-48E9-B115-B6890CCDF0EB}" srcOrd="0" destOrd="0" presId="urn:microsoft.com/office/officeart/2005/8/layout/cycle6"/>
    <dgm:cxn modelId="{8F46759D-86B6-45F4-A8DD-E9C8FBC41CFB}" srcId="{4E7D97EA-DAA3-40FC-ABB1-DF45595BBF60}" destId="{264D130B-503E-496A-8FAE-C67BFEE56DAC}" srcOrd="2" destOrd="0" parTransId="{FBECF021-698D-4BDE-8B6E-73E99911990D}" sibTransId="{D0BB5B7E-E82F-4530-B860-FF53D25B71D9}"/>
    <dgm:cxn modelId="{7460BC78-5FBE-4591-90DB-69E970C0611D}" type="presOf" srcId="{F4D871E3-319D-4236-938E-B1F1BD6EF081}" destId="{D09E79AC-B5FC-4235-9D61-CF375B993B42}" srcOrd="0" destOrd="0" presId="urn:microsoft.com/office/officeart/2005/8/layout/cycle6"/>
    <dgm:cxn modelId="{FC4364AB-F53E-4107-A53B-5E0F51C0B7F7}" srcId="{4E7D97EA-DAA3-40FC-ABB1-DF45595BBF60}" destId="{F4D871E3-319D-4236-938E-B1F1BD6EF081}" srcOrd="0" destOrd="0" parTransId="{5BAFD55D-E7E0-4914-936B-525835DAD75D}" sibTransId="{2382AADC-A73C-4A53-B1DB-008F1F3D53B8}"/>
    <dgm:cxn modelId="{30571F5F-1894-4E66-849F-5D0A896B5E80}" type="presOf" srcId="{F985CF27-9DA6-4D10-A8AD-632392C42710}" destId="{654F423D-1640-4BDD-B043-E23837B45F1F}" srcOrd="0" destOrd="0" presId="urn:microsoft.com/office/officeart/2005/8/layout/cycle6"/>
    <dgm:cxn modelId="{F6537D65-073C-4174-95AC-AE6DB71DA1FE}" type="presOf" srcId="{264D130B-503E-496A-8FAE-C67BFEE56DAC}" destId="{4A934C03-BDAE-47B7-ADD6-6C24C6825D57}" srcOrd="0" destOrd="0" presId="urn:microsoft.com/office/officeart/2005/8/layout/cycle6"/>
    <dgm:cxn modelId="{748149C9-B294-40CD-9057-6F29F324041C}" type="presParOf" srcId="{B81BA819-823E-4E08-A88C-C9C7A330D716}" destId="{D09E79AC-B5FC-4235-9D61-CF375B993B42}" srcOrd="0" destOrd="0" presId="urn:microsoft.com/office/officeart/2005/8/layout/cycle6"/>
    <dgm:cxn modelId="{544EE6B7-B57A-4857-8648-C4832AB45361}" type="presParOf" srcId="{B81BA819-823E-4E08-A88C-C9C7A330D716}" destId="{1AE84429-8C6C-4DC5-BE6A-0A44C08E6704}" srcOrd="1" destOrd="0" presId="urn:microsoft.com/office/officeart/2005/8/layout/cycle6"/>
    <dgm:cxn modelId="{0FECCB18-8467-494A-81FB-E7273EF1C49B}" type="presParOf" srcId="{B81BA819-823E-4E08-A88C-C9C7A330D716}" destId="{BAFF514B-8938-476B-A666-85BAEB5DB092}" srcOrd="2" destOrd="0" presId="urn:microsoft.com/office/officeart/2005/8/layout/cycle6"/>
    <dgm:cxn modelId="{2733C79B-4251-4DB5-9966-0DEA75B27AF6}" type="presParOf" srcId="{B81BA819-823E-4E08-A88C-C9C7A330D716}" destId="{7622CC54-1662-4987-9814-43B56687A446}" srcOrd="3" destOrd="0" presId="urn:microsoft.com/office/officeart/2005/8/layout/cycle6"/>
    <dgm:cxn modelId="{DF28D76B-4A24-46F0-B785-69289459FD19}" type="presParOf" srcId="{B81BA819-823E-4E08-A88C-C9C7A330D716}" destId="{996166EC-0791-420F-B180-E9B50E48E773}" srcOrd="4" destOrd="0" presId="urn:microsoft.com/office/officeart/2005/8/layout/cycle6"/>
    <dgm:cxn modelId="{25BAC713-0E85-47D1-AB74-D621410FAFFA}" type="presParOf" srcId="{B81BA819-823E-4E08-A88C-C9C7A330D716}" destId="{654F423D-1640-4BDD-B043-E23837B45F1F}" srcOrd="5" destOrd="0" presId="urn:microsoft.com/office/officeart/2005/8/layout/cycle6"/>
    <dgm:cxn modelId="{1EBABAA0-95FA-4B4C-8DD5-78447B34644B}" type="presParOf" srcId="{B81BA819-823E-4E08-A88C-C9C7A330D716}" destId="{4A934C03-BDAE-47B7-ADD6-6C24C6825D57}" srcOrd="6" destOrd="0" presId="urn:microsoft.com/office/officeart/2005/8/layout/cycle6"/>
    <dgm:cxn modelId="{3B78F68B-DF7B-4570-931B-1AC497A3D38D}" type="presParOf" srcId="{B81BA819-823E-4E08-A88C-C9C7A330D716}" destId="{DCD68892-F05F-4872-80FD-9D8B3E1CDCF2}" srcOrd="7" destOrd="0" presId="urn:microsoft.com/office/officeart/2005/8/layout/cycle6"/>
    <dgm:cxn modelId="{DD779629-260F-4EA8-AD4F-A2DD13A67A3B}" type="presParOf" srcId="{B81BA819-823E-4E08-A88C-C9C7A330D716}" destId="{3C93B31F-586E-48E9-B115-B6890CCDF0EB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46119-2EDF-4A44-A95F-5B007EA2BF47}" type="doc">
      <dgm:prSet loTypeId="urn:microsoft.com/office/officeart/2005/8/layout/radial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D6044FB-E889-4AEB-A86D-2467EB459290}">
      <dgm:prSet phldrT="[텍스트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en-US" altLang="ko-KR" sz="2000" dirty="0" smtClean="0">
              <a:latin typeface="Arial" pitchFamily="34" charset="0"/>
              <a:cs typeface="Arial" pitchFamily="34" charset="0"/>
            </a:rPr>
            <a:t>Autonomic</a:t>
          </a:r>
          <a:br>
            <a:rPr lang="en-US" altLang="ko-KR" sz="2000" dirty="0" smtClean="0">
              <a:latin typeface="Arial" pitchFamily="34" charset="0"/>
              <a:cs typeface="Arial" pitchFamily="34" charset="0"/>
            </a:rPr>
          </a:br>
          <a:r>
            <a:rPr lang="en-US" altLang="ko-KR" sz="2000" dirty="0" smtClean="0">
              <a:latin typeface="Arial" pitchFamily="34" charset="0"/>
              <a:cs typeface="Arial" pitchFamily="34" charset="0"/>
            </a:rPr>
            <a:t>Network Management</a:t>
          </a:r>
          <a:endParaRPr lang="ko-KR" altLang="en-US" sz="2000" dirty="0">
            <a:latin typeface="Arial" pitchFamily="34" charset="0"/>
            <a:cs typeface="Arial" pitchFamily="34" charset="0"/>
          </a:endParaRPr>
        </a:p>
      </dgm:t>
    </dgm:pt>
    <dgm:pt modelId="{E52D6D02-41E4-49F0-AA19-B11E8716F21E}" type="parTrans" cxnId="{64E45D5D-1C60-4DAE-BE7D-A4A4DA5BA574}">
      <dgm:prSet/>
      <dgm:spPr/>
      <dgm:t>
        <a:bodyPr/>
        <a:lstStyle/>
        <a:p>
          <a:pPr latinLnBrk="1"/>
          <a:endParaRPr lang="ko-KR" altLang="en-US"/>
        </a:p>
      </dgm:t>
    </dgm:pt>
    <dgm:pt modelId="{A472C011-929D-42B4-8C01-830FF4BB6039}" type="sibTrans" cxnId="{64E45D5D-1C60-4DAE-BE7D-A4A4DA5BA574}">
      <dgm:prSet/>
      <dgm:spPr/>
      <dgm:t>
        <a:bodyPr/>
        <a:lstStyle/>
        <a:p>
          <a:pPr latinLnBrk="1"/>
          <a:endParaRPr lang="ko-KR" altLang="en-US"/>
        </a:p>
      </dgm:t>
    </dgm:pt>
    <dgm:pt modelId="{FC9FB387-9F09-4863-9682-0FFF296329E6}" type="pres">
      <dgm:prSet presAssocID="{88A46119-2EDF-4A44-A95F-5B007EA2BF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57AF60-D856-4F3B-BF48-17843B11AF66}" type="pres">
      <dgm:prSet presAssocID="{FD6044FB-E889-4AEB-A86D-2467EB459290}" presName="centerShape" presStyleLbl="node0" presStyleIdx="0" presStyleCnt="1" custScaleX="76339" custScaleY="49210" custLinFactNeighborX="5436" custLinFactNeighborY="407"/>
      <dgm:spPr/>
      <dgm:t>
        <a:bodyPr/>
        <a:lstStyle/>
        <a:p>
          <a:pPr latinLnBrk="1"/>
          <a:endParaRPr lang="ko-KR" altLang="en-US"/>
        </a:p>
      </dgm:t>
    </dgm:pt>
  </dgm:ptLst>
  <dgm:cxnLst>
    <dgm:cxn modelId="{F32EBF32-2C47-405A-A8C7-9B2E98FE5A92}" type="presOf" srcId="{FD6044FB-E889-4AEB-A86D-2467EB459290}" destId="{F057AF60-D856-4F3B-BF48-17843B11AF66}" srcOrd="0" destOrd="0" presId="urn:microsoft.com/office/officeart/2005/8/layout/radial1"/>
    <dgm:cxn modelId="{48411D83-7CE1-4AB0-A0EE-58C0DF8BF14F}" type="presOf" srcId="{88A46119-2EDF-4A44-A95F-5B007EA2BF47}" destId="{FC9FB387-9F09-4863-9682-0FFF296329E6}" srcOrd="0" destOrd="0" presId="urn:microsoft.com/office/officeart/2005/8/layout/radial1"/>
    <dgm:cxn modelId="{64E45D5D-1C60-4DAE-BE7D-A4A4DA5BA574}" srcId="{88A46119-2EDF-4A44-A95F-5B007EA2BF47}" destId="{FD6044FB-E889-4AEB-A86D-2467EB459290}" srcOrd="0" destOrd="0" parTransId="{E52D6D02-41E4-49F0-AA19-B11E8716F21E}" sibTransId="{A472C011-929D-42B4-8C01-830FF4BB6039}"/>
    <dgm:cxn modelId="{F8A3BECC-A51F-42B8-831C-3F3AB8D4CE3E}" type="presParOf" srcId="{FC9FB387-9F09-4863-9682-0FFF296329E6}" destId="{F057AF60-D856-4F3B-BF48-17843B11AF66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DF5C98-F55C-41AC-BC8D-DBC175A070E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396EF984-EC11-4A16-A325-03F61C111D9A}">
      <dgm:prSet phldrT="[텍스트]"/>
      <dgm:spPr/>
      <dgm:t>
        <a:bodyPr/>
        <a:lstStyle/>
        <a:p>
          <a:pPr latinLnBrk="1"/>
          <a:r>
            <a:rPr lang="en-US" altLang="ko-KR" dirty="0" smtClean="0"/>
            <a:t>Numbers and words without relationships</a:t>
          </a:r>
          <a:endParaRPr lang="ko-KR" altLang="en-US" dirty="0"/>
        </a:p>
      </dgm:t>
    </dgm:pt>
    <dgm:pt modelId="{DD44F017-9CF5-45D3-9372-833B5C9854B8}" type="parTrans" cxnId="{B2DB61C9-5D9D-42F2-9626-1C7F95149ED6}">
      <dgm:prSet/>
      <dgm:spPr/>
      <dgm:t>
        <a:bodyPr/>
        <a:lstStyle/>
        <a:p>
          <a:pPr latinLnBrk="1"/>
          <a:endParaRPr lang="ko-KR" altLang="en-US"/>
        </a:p>
      </dgm:t>
    </dgm:pt>
    <dgm:pt modelId="{74AABD34-81C5-441C-A534-AE2F0DF2DC33}" type="sibTrans" cxnId="{B2DB61C9-5D9D-42F2-9626-1C7F95149ED6}">
      <dgm:prSet/>
      <dgm:spPr/>
      <dgm:t>
        <a:bodyPr/>
        <a:lstStyle/>
        <a:p>
          <a:pPr latinLnBrk="1"/>
          <a:endParaRPr lang="ko-KR" altLang="en-US"/>
        </a:p>
      </dgm:t>
    </dgm:pt>
    <dgm:pt modelId="{E7E5CE04-D769-43FB-BA89-0AEE3088E41D}">
      <dgm:prSet phldrT="[텍스트]"/>
      <dgm:spPr/>
      <dgm:t>
        <a:bodyPr/>
        <a:lstStyle/>
        <a:p>
          <a:pPr latinLnBrk="1"/>
          <a:r>
            <a:rPr lang="en-US" altLang="ko-KR" dirty="0" smtClean="0"/>
            <a:t>Numbers and words with relationships</a:t>
          </a:r>
          <a:endParaRPr lang="ko-KR" altLang="en-US" dirty="0"/>
        </a:p>
      </dgm:t>
    </dgm:pt>
    <dgm:pt modelId="{DBADF832-1C16-4132-A07D-C95E856E9F4E}" type="parTrans" cxnId="{5F40A2BD-54A8-4A6D-818F-F059AD64C7CF}">
      <dgm:prSet/>
      <dgm:spPr/>
      <dgm:t>
        <a:bodyPr/>
        <a:lstStyle/>
        <a:p>
          <a:pPr latinLnBrk="1"/>
          <a:endParaRPr lang="ko-KR" altLang="en-US"/>
        </a:p>
      </dgm:t>
    </dgm:pt>
    <dgm:pt modelId="{A7CAAA7D-B01D-4B1A-AEF4-927BDA7B98A7}" type="sibTrans" cxnId="{5F40A2BD-54A8-4A6D-818F-F059AD64C7CF}">
      <dgm:prSet/>
      <dgm:spPr/>
      <dgm:t>
        <a:bodyPr/>
        <a:lstStyle/>
        <a:p>
          <a:pPr latinLnBrk="1"/>
          <a:endParaRPr lang="ko-KR" altLang="en-US"/>
        </a:p>
      </dgm:t>
    </dgm:pt>
    <dgm:pt modelId="{FC25ECE7-E9FD-47F7-B0D0-4D94E905A7EE}">
      <dgm:prSet phldrT="[텍스트]"/>
      <dgm:spPr/>
      <dgm:t>
        <a:bodyPr/>
        <a:lstStyle/>
        <a:p>
          <a:pPr latinLnBrk="1"/>
          <a:r>
            <a:rPr lang="en-US" altLang="ko-KR" dirty="0" smtClean="0"/>
            <a:t>Inferences derived from information</a:t>
          </a:r>
          <a:endParaRPr lang="ko-KR" altLang="en-US" dirty="0"/>
        </a:p>
      </dgm:t>
    </dgm:pt>
    <dgm:pt modelId="{AB660A4E-427F-4706-90FF-C28843C1A5DF}" type="parTrans" cxnId="{8242F317-E2FE-4BBD-8AC5-7D6F97DAF226}">
      <dgm:prSet/>
      <dgm:spPr/>
      <dgm:t>
        <a:bodyPr/>
        <a:lstStyle/>
        <a:p>
          <a:pPr latinLnBrk="1"/>
          <a:endParaRPr lang="ko-KR" altLang="en-US"/>
        </a:p>
      </dgm:t>
    </dgm:pt>
    <dgm:pt modelId="{4BE58127-CCD3-4952-876C-3E1EC2645A46}" type="sibTrans" cxnId="{8242F317-E2FE-4BBD-8AC5-7D6F97DAF226}">
      <dgm:prSet/>
      <dgm:spPr/>
      <dgm:t>
        <a:bodyPr/>
        <a:lstStyle/>
        <a:p>
          <a:pPr latinLnBrk="1"/>
          <a:endParaRPr lang="ko-KR" altLang="en-US"/>
        </a:p>
      </dgm:t>
    </dgm:pt>
    <dgm:pt modelId="{4D9DD4CD-7387-40F2-BF04-01AB07A13493}" type="pres">
      <dgm:prSet presAssocID="{28DF5C98-F55C-41AC-BC8D-DBC175A070E2}" presName="Name0" presStyleCnt="0">
        <dgm:presLayoutVars>
          <dgm:dir/>
          <dgm:resizeHandles val="exact"/>
        </dgm:presLayoutVars>
      </dgm:prSet>
      <dgm:spPr/>
    </dgm:pt>
    <dgm:pt modelId="{415D22B5-7240-4C98-BAC5-F7B986F7C77E}" type="pres">
      <dgm:prSet presAssocID="{396EF984-EC11-4A16-A325-03F61C111D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C1306F-FB5E-40E4-AC51-25AA3A298C33}" type="pres">
      <dgm:prSet presAssocID="{74AABD34-81C5-441C-A534-AE2F0DF2DC33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4433098-C414-407D-B2C0-49D0BBAFFA23}" type="pres">
      <dgm:prSet presAssocID="{74AABD34-81C5-441C-A534-AE2F0DF2DC33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7FFF4DD-B6B8-4CAC-ACC1-54B27F09FD2E}" type="pres">
      <dgm:prSet presAssocID="{E7E5CE04-D769-43FB-BA89-0AEE3088E4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C871C3-3D07-42A0-8D60-E14D9F89B781}" type="pres">
      <dgm:prSet presAssocID="{A7CAAA7D-B01D-4B1A-AEF4-927BDA7B98A7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BF06321-C6F1-4AFE-A593-1004D682D1B3}" type="pres">
      <dgm:prSet presAssocID="{A7CAAA7D-B01D-4B1A-AEF4-927BDA7B98A7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6DCFEF3-327B-4002-920B-37332B6032FF}" type="pres">
      <dgm:prSet presAssocID="{FC25ECE7-E9FD-47F7-B0D0-4D94E905A7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24145D9-C78D-4F91-9075-5B550552B3C2}" type="presOf" srcId="{396EF984-EC11-4A16-A325-03F61C111D9A}" destId="{415D22B5-7240-4C98-BAC5-F7B986F7C77E}" srcOrd="0" destOrd="0" presId="urn:microsoft.com/office/officeart/2005/8/layout/process1"/>
    <dgm:cxn modelId="{B2DB61C9-5D9D-42F2-9626-1C7F95149ED6}" srcId="{28DF5C98-F55C-41AC-BC8D-DBC175A070E2}" destId="{396EF984-EC11-4A16-A325-03F61C111D9A}" srcOrd="0" destOrd="0" parTransId="{DD44F017-9CF5-45D3-9372-833B5C9854B8}" sibTransId="{74AABD34-81C5-441C-A534-AE2F0DF2DC33}"/>
    <dgm:cxn modelId="{9D1A7633-9FFA-481D-B280-91E72C24EAC6}" type="presOf" srcId="{E7E5CE04-D769-43FB-BA89-0AEE3088E41D}" destId="{E7FFF4DD-B6B8-4CAC-ACC1-54B27F09FD2E}" srcOrd="0" destOrd="0" presId="urn:microsoft.com/office/officeart/2005/8/layout/process1"/>
    <dgm:cxn modelId="{958DF740-7F25-4A5F-B428-68DC33258282}" type="presOf" srcId="{A7CAAA7D-B01D-4B1A-AEF4-927BDA7B98A7}" destId="{9FC871C3-3D07-42A0-8D60-E14D9F89B781}" srcOrd="0" destOrd="0" presId="urn:microsoft.com/office/officeart/2005/8/layout/process1"/>
    <dgm:cxn modelId="{8242F317-E2FE-4BBD-8AC5-7D6F97DAF226}" srcId="{28DF5C98-F55C-41AC-BC8D-DBC175A070E2}" destId="{FC25ECE7-E9FD-47F7-B0D0-4D94E905A7EE}" srcOrd="2" destOrd="0" parTransId="{AB660A4E-427F-4706-90FF-C28843C1A5DF}" sibTransId="{4BE58127-CCD3-4952-876C-3E1EC2645A46}"/>
    <dgm:cxn modelId="{BC23A398-BCB7-4AD2-A236-719157167FEA}" type="presOf" srcId="{74AABD34-81C5-441C-A534-AE2F0DF2DC33}" destId="{66C1306F-FB5E-40E4-AC51-25AA3A298C33}" srcOrd="0" destOrd="0" presId="urn:microsoft.com/office/officeart/2005/8/layout/process1"/>
    <dgm:cxn modelId="{E5494500-C331-4C95-80D8-87C0DC8B263E}" type="presOf" srcId="{A7CAAA7D-B01D-4B1A-AEF4-927BDA7B98A7}" destId="{9BF06321-C6F1-4AFE-A593-1004D682D1B3}" srcOrd="1" destOrd="0" presId="urn:microsoft.com/office/officeart/2005/8/layout/process1"/>
    <dgm:cxn modelId="{E401114A-0BDF-4BB1-9E72-954EFAD19B81}" type="presOf" srcId="{74AABD34-81C5-441C-A534-AE2F0DF2DC33}" destId="{64433098-C414-407D-B2C0-49D0BBAFFA23}" srcOrd="1" destOrd="0" presId="urn:microsoft.com/office/officeart/2005/8/layout/process1"/>
    <dgm:cxn modelId="{81578BD0-960F-4573-A4AB-1E3B19D4BFEB}" type="presOf" srcId="{FC25ECE7-E9FD-47F7-B0D0-4D94E905A7EE}" destId="{36DCFEF3-327B-4002-920B-37332B6032FF}" srcOrd="0" destOrd="0" presId="urn:microsoft.com/office/officeart/2005/8/layout/process1"/>
    <dgm:cxn modelId="{D3FFF701-6AD9-45C5-9388-4D54DC420211}" type="presOf" srcId="{28DF5C98-F55C-41AC-BC8D-DBC175A070E2}" destId="{4D9DD4CD-7387-40F2-BF04-01AB07A13493}" srcOrd="0" destOrd="0" presId="urn:microsoft.com/office/officeart/2005/8/layout/process1"/>
    <dgm:cxn modelId="{5F40A2BD-54A8-4A6D-818F-F059AD64C7CF}" srcId="{28DF5C98-F55C-41AC-BC8D-DBC175A070E2}" destId="{E7E5CE04-D769-43FB-BA89-0AEE3088E41D}" srcOrd="1" destOrd="0" parTransId="{DBADF832-1C16-4132-A07D-C95E856E9F4E}" sibTransId="{A7CAAA7D-B01D-4B1A-AEF4-927BDA7B98A7}"/>
    <dgm:cxn modelId="{995F3E32-ABB7-42C6-9AE8-17C589E3D602}" type="presParOf" srcId="{4D9DD4CD-7387-40F2-BF04-01AB07A13493}" destId="{415D22B5-7240-4C98-BAC5-F7B986F7C77E}" srcOrd="0" destOrd="0" presId="urn:microsoft.com/office/officeart/2005/8/layout/process1"/>
    <dgm:cxn modelId="{58620AD1-CB08-422D-B73E-AF8BF121F80D}" type="presParOf" srcId="{4D9DD4CD-7387-40F2-BF04-01AB07A13493}" destId="{66C1306F-FB5E-40E4-AC51-25AA3A298C33}" srcOrd="1" destOrd="0" presId="urn:microsoft.com/office/officeart/2005/8/layout/process1"/>
    <dgm:cxn modelId="{B2BBADD3-78CA-4681-98F0-C65A4D8FDC69}" type="presParOf" srcId="{66C1306F-FB5E-40E4-AC51-25AA3A298C33}" destId="{64433098-C414-407D-B2C0-49D0BBAFFA23}" srcOrd="0" destOrd="0" presId="urn:microsoft.com/office/officeart/2005/8/layout/process1"/>
    <dgm:cxn modelId="{1BDC7119-A898-40A2-A96D-37B7A448D994}" type="presParOf" srcId="{4D9DD4CD-7387-40F2-BF04-01AB07A13493}" destId="{E7FFF4DD-B6B8-4CAC-ACC1-54B27F09FD2E}" srcOrd="2" destOrd="0" presId="urn:microsoft.com/office/officeart/2005/8/layout/process1"/>
    <dgm:cxn modelId="{8007826E-B664-4336-820B-B0A2B1612B05}" type="presParOf" srcId="{4D9DD4CD-7387-40F2-BF04-01AB07A13493}" destId="{9FC871C3-3D07-42A0-8D60-E14D9F89B781}" srcOrd="3" destOrd="0" presId="urn:microsoft.com/office/officeart/2005/8/layout/process1"/>
    <dgm:cxn modelId="{954B890F-DA05-416B-8FF4-2F957AA8B960}" type="presParOf" srcId="{9FC871C3-3D07-42A0-8D60-E14D9F89B781}" destId="{9BF06321-C6F1-4AFE-A593-1004D682D1B3}" srcOrd="0" destOrd="0" presId="urn:microsoft.com/office/officeart/2005/8/layout/process1"/>
    <dgm:cxn modelId="{9F7DC87A-154A-4018-B0A2-2E9265A558E5}" type="presParOf" srcId="{4D9DD4CD-7387-40F2-BF04-01AB07A13493}" destId="{36DCFEF3-327B-4002-920B-37332B6032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C1190F-0105-42AA-A6B9-186A485322F2}">
      <dsp:nvSpPr>
        <dsp:cNvPr id="0" name=""/>
        <dsp:cNvSpPr/>
      </dsp:nvSpPr>
      <dsp:spPr>
        <a:xfrm>
          <a:off x="71999" y="433754"/>
          <a:ext cx="1512836" cy="9077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Control Plane</a:t>
          </a:r>
          <a:endParaRPr lang="ko-KR" altLang="en-US" sz="1900" kern="1200" dirty="0"/>
        </a:p>
      </dsp:txBody>
      <dsp:txXfrm>
        <a:off x="71999" y="433754"/>
        <a:ext cx="1512836" cy="907701"/>
      </dsp:txXfrm>
    </dsp:sp>
    <dsp:sp modelId="{EF5023B5-6299-45E1-9CB6-1636AB0931E1}">
      <dsp:nvSpPr>
        <dsp:cNvPr id="0" name=""/>
        <dsp:cNvSpPr/>
      </dsp:nvSpPr>
      <dsp:spPr>
        <a:xfrm rot="16200000">
          <a:off x="1136854" y="969825"/>
          <a:ext cx="1987881" cy="9077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Management Plane</a:t>
          </a:r>
          <a:endParaRPr lang="ko-KR" altLang="en-US" sz="1900" kern="1200" dirty="0"/>
        </a:p>
      </dsp:txBody>
      <dsp:txXfrm rot="16200000">
        <a:off x="1136854" y="969825"/>
        <a:ext cx="1987881" cy="907701"/>
      </dsp:txXfrm>
    </dsp:sp>
    <dsp:sp modelId="{2868F238-585B-4D84-8762-53108D430BDF}">
      <dsp:nvSpPr>
        <dsp:cNvPr id="0" name=""/>
        <dsp:cNvSpPr/>
      </dsp:nvSpPr>
      <dsp:spPr>
        <a:xfrm>
          <a:off x="59661" y="1476092"/>
          <a:ext cx="1512836" cy="9077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/>
            <a:t>Data Plane</a:t>
          </a:r>
          <a:endParaRPr lang="ko-KR" altLang="en-US" sz="1900" kern="1200" dirty="0"/>
        </a:p>
      </dsp:txBody>
      <dsp:txXfrm>
        <a:off x="59661" y="1476092"/>
        <a:ext cx="1512836" cy="9077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05AFAA-58CC-4898-88A4-4253F996664A}">
      <dsp:nvSpPr>
        <dsp:cNvPr id="0" name=""/>
        <dsp:cNvSpPr/>
      </dsp:nvSpPr>
      <dsp:spPr>
        <a:xfrm rot="5400000">
          <a:off x="4391040" y="-1603042"/>
          <a:ext cx="1183171" cy="468953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Predefined </a:t>
          </a:r>
          <a:r>
            <a:rPr lang="en-US" altLang="ko-KR" sz="1800" b="1" kern="1200" dirty="0" smtClean="0">
              <a:solidFill>
                <a:srgbClr val="FF0000"/>
              </a:solidFill>
            </a:rPr>
            <a:t>backup path</a:t>
          </a:r>
          <a:endParaRPr lang="ko-KR" altLang="en-US" sz="1800" b="1" kern="1200" dirty="0">
            <a:solidFill>
              <a:srgbClr val="FF0000"/>
            </a:solidFill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Single failure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Short duration flow</a:t>
          </a:r>
          <a:endParaRPr lang="ko-KR" altLang="en-US" sz="1800" b="1" kern="1200" dirty="0"/>
        </a:p>
      </dsp:txBody>
      <dsp:txXfrm rot="5400000">
        <a:off x="4391040" y="-1603042"/>
        <a:ext cx="1183171" cy="4689530"/>
      </dsp:txXfrm>
    </dsp:sp>
    <dsp:sp modelId="{2A08AC73-AEFC-4CDB-9EE4-C56489654EEC}">
      <dsp:nvSpPr>
        <dsp:cNvPr id="0" name=""/>
        <dsp:cNvSpPr/>
      </dsp:nvSpPr>
      <dsp:spPr>
        <a:xfrm>
          <a:off x="0" y="2240"/>
          <a:ext cx="2637861" cy="14789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kern="1200" dirty="0" smtClean="0"/>
            <a:t>Reactive</a:t>
          </a:r>
          <a:endParaRPr lang="ko-KR" altLang="en-US" sz="3200" kern="1200" dirty="0"/>
        </a:p>
      </dsp:txBody>
      <dsp:txXfrm>
        <a:off x="0" y="2240"/>
        <a:ext cx="2637861" cy="1478964"/>
      </dsp:txXfrm>
    </dsp:sp>
    <dsp:sp modelId="{98890645-1A9A-4972-BECF-8318CE48713C}">
      <dsp:nvSpPr>
        <dsp:cNvPr id="0" name=""/>
        <dsp:cNvSpPr/>
      </dsp:nvSpPr>
      <dsp:spPr>
        <a:xfrm rot="5400000">
          <a:off x="4391040" y="-50129"/>
          <a:ext cx="1183171" cy="468953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Predefined backup path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Single failure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>
              <a:solidFill>
                <a:srgbClr val="FF0000"/>
              </a:solidFill>
            </a:rPr>
            <a:t>Long-lived flow</a:t>
          </a:r>
          <a:endParaRPr lang="ko-KR" altLang="en-US" sz="1800" b="1" kern="1200" dirty="0">
            <a:solidFill>
              <a:srgbClr val="FF0000"/>
            </a:solidFill>
          </a:endParaRPr>
        </a:p>
      </dsp:txBody>
      <dsp:txXfrm rot="5400000">
        <a:off x="4391040" y="-50129"/>
        <a:ext cx="1183171" cy="4689530"/>
      </dsp:txXfrm>
    </dsp:sp>
    <dsp:sp modelId="{6860CDAC-0EA6-4F45-93C8-4C096F053E88}">
      <dsp:nvSpPr>
        <dsp:cNvPr id="0" name=""/>
        <dsp:cNvSpPr/>
      </dsp:nvSpPr>
      <dsp:spPr>
        <a:xfrm>
          <a:off x="0" y="1555153"/>
          <a:ext cx="2637861" cy="14789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kern="1200" dirty="0" smtClean="0"/>
            <a:t>Deliberative</a:t>
          </a:r>
          <a:endParaRPr lang="ko-KR" altLang="en-US" sz="3200" kern="1200" dirty="0"/>
        </a:p>
      </dsp:txBody>
      <dsp:txXfrm>
        <a:off x="0" y="1555153"/>
        <a:ext cx="2637861" cy="1478964"/>
      </dsp:txXfrm>
    </dsp:sp>
    <dsp:sp modelId="{BC5BD77B-A86C-4A8E-821B-06D5E4F10551}">
      <dsp:nvSpPr>
        <dsp:cNvPr id="0" name=""/>
        <dsp:cNvSpPr/>
      </dsp:nvSpPr>
      <dsp:spPr>
        <a:xfrm rot="5400000">
          <a:off x="4391040" y="1502783"/>
          <a:ext cx="1183171" cy="468953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No predefined backup path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>
              <a:solidFill>
                <a:srgbClr val="FF0000"/>
              </a:solidFill>
            </a:rPr>
            <a:t>Multiple failures</a:t>
          </a:r>
          <a:endParaRPr lang="ko-KR" altLang="en-US" sz="1800" b="1" kern="1200" dirty="0">
            <a:solidFill>
              <a:srgbClr val="FF0000"/>
            </a:solidFill>
          </a:endParaRP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1" kern="1200" dirty="0" smtClean="0"/>
            <a:t>FFS algorithm is used for recovery</a:t>
          </a:r>
          <a:endParaRPr lang="ko-KR" altLang="en-US" sz="1800" b="1" kern="1200" dirty="0"/>
        </a:p>
      </dsp:txBody>
      <dsp:txXfrm rot="5400000">
        <a:off x="4391040" y="1502783"/>
        <a:ext cx="1183171" cy="4689530"/>
      </dsp:txXfrm>
    </dsp:sp>
    <dsp:sp modelId="{DF2B1BA9-19CE-4AA8-900D-19B8F92D2ACE}">
      <dsp:nvSpPr>
        <dsp:cNvPr id="0" name=""/>
        <dsp:cNvSpPr/>
      </dsp:nvSpPr>
      <dsp:spPr>
        <a:xfrm>
          <a:off x="0" y="3108066"/>
          <a:ext cx="2637861" cy="147896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kern="1200" dirty="0" smtClean="0"/>
            <a:t>Reflective</a:t>
          </a:r>
          <a:endParaRPr lang="ko-KR" altLang="en-US" sz="3200" kern="1200" dirty="0"/>
        </a:p>
      </dsp:txBody>
      <dsp:txXfrm>
        <a:off x="0" y="3108066"/>
        <a:ext cx="2637861" cy="14789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9E79AC-B5FC-4235-9D61-CF375B993B42}">
      <dsp:nvSpPr>
        <dsp:cNvPr id="0" name=""/>
        <dsp:cNvSpPr/>
      </dsp:nvSpPr>
      <dsp:spPr>
        <a:xfrm>
          <a:off x="4039589" y="193894"/>
          <a:ext cx="2683080" cy="11126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Arial" pitchFamily="34" charset="0"/>
              <a:cs typeface="Arial" pitchFamily="34" charset="0"/>
            </a:rPr>
            <a:t>Knowledge</a:t>
          </a:r>
          <a:br>
            <a:rPr lang="en-US" altLang="ko-KR" sz="2000" kern="1200" dirty="0" smtClean="0">
              <a:latin typeface="Arial" pitchFamily="34" charset="0"/>
              <a:cs typeface="Arial" pitchFamily="34" charset="0"/>
            </a:rPr>
          </a:br>
          <a:r>
            <a:rPr lang="en-US" altLang="ko-KR" sz="2000" kern="1200" dirty="0" smtClean="0">
              <a:latin typeface="Arial" pitchFamily="34" charset="0"/>
              <a:cs typeface="Arial" pitchFamily="34" charset="0"/>
            </a:rPr>
            <a:t>Representation</a:t>
          </a:r>
          <a:endParaRPr lang="ko-KR" altLang="en-US" sz="2000" kern="1200" dirty="0">
            <a:latin typeface="Arial" pitchFamily="34" charset="0"/>
            <a:cs typeface="Arial" pitchFamily="34" charset="0"/>
          </a:endParaRPr>
        </a:p>
      </dsp:txBody>
      <dsp:txXfrm>
        <a:off x="4039589" y="193894"/>
        <a:ext cx="2683080" cy="1112684"/>
      </dsp:txXfrm>
    </dsp:sp>
    <dsp:sp modelId="{BAFF514B-8938-476B-A666-85BAEB5DB092}">
      <dsp:nvSpPr>
        <dsp:cNvPr id="0" name=""/>
        <dsp:cNvSpPr/>
      </dsp:nvSpPr>
      <dsp:spPr>
        <a:xfrm>
          <a:off x="2871989" y="750236"/>
          <a:ext cx="5018280" cy="5018280"/>
        </a:xfrm>
        <a:custGeom>
          <a:avLst/>
          <a:gdLst/>
          <a:ahLst/>
          <a:cxnLst/>
          <a:rect l="0" t="0" r="0" b="0"/>
          <a:pathLst>
            <a:path>
              <a:moveTo>
                <a:pt x="3876076" y="405031"/>
              </a:moveTo>
              <a:arcTo wR="2509140" hR="2509140" stAng="18180588" swAng="435156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2CC54-1662-4987-9814-43B56687A446}">
      <dsp:nvSpPr>
        <dsp:cNvPr id="0" name=""/>
        <dsp:cNvSpPr/>
      </dsp:nvSpPr>
      <dsp:spPr>
        <a:xfrm>
          <a:off x="6266123" y="3960442"/>
          <a:ext cx="2575971" cy="11070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Arial" pitchFamily="34" charset="0"/>
              <a:cs typeface="Arial" pitchFamily="34" charset="0"/>
            </a:rPr>
            <a:t>Management Architecture</a:t>
          </a:r>
          <a:endParaRPr lang="ko-KR" altLang="en-US" sz="2000" kern="1200" dirty="0">
            <a:latin typeface="Arial" pitchFamily="34" charset="0"/>
            <a:cs typeface="Arial" pitchFamily="34" charset="0"/>
          </a:endParaRPr>
        </a:p>
      </dsp:txBody>
      <dsp:txXfrm>
        <a:off x="6266123" y="3960442"/>
        <a:ext cx="2575971" cy="1107009"/>
      </dsp:txXfrm>
    </dsp:sp>
    <dsp:sp modelId="{654F423D-1640-4BDD-B043-E23837B45F1F}">
      <dsp:nvSpPr>
        <dsp:cNvPr id="0" name=""/>
        <dsp:cNvSpPr/>
      </dsp:nvSpPr>
      <dsp:spPr>
        <a:xfrm>
          <a:off x="2871989" y="750236"/>
          <a:ext cx="5018280" cy="5018280"/>
        </a:xfrm>
        <a:custGeom>
          <a:avLst/>
          <a:gdLst/>
          <a:ahLst/>
          <a:cxnLst/>
          <a:rect l="0" t="0" r="0" b="0"/>
          <a:pathLst>
            <a:path>
              <a:moveTo>
                <a:pt x="4223628" y="4341165"/>
              </a:moveTo>
              <a:arcTo wR="2509140" hR="2509140" stAng="2813891" swAng="517221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34C03-BDAE-47B7-ADD6-6C24C6825D57}">
      <dsp:nvSpPr>
        <dsp:cNvPr id="0" name=""/>
        <dsp:cNvSpPr/>
      </dsp:nvSpPr>
      <dsp:spPr>
        <a:xfrm>
          <a:off x="1922592" y="3960442"/>
          <a:ext cx="2571115" cy="11070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Arial" pitchFamily="34" charset="0"/>
              <a:cs typeface="Arial" pitchFamily="34" charset="0"/>
            </a:rPr>
            <a:t>Control Loop</a:t>
          </a:r>
          <a:endParaRPr lang="ko-KR" altLang="en-US" sz="2000" kern="1200" dirty="0">
            <a:latin typeface="Arial" pitchFamily="34" charset="0"/>
            <a:cs typeface="Arial" pitchFamily="34" charset="0"/>
          </a:endParaRPr>
        </a:p>
      </dsp:txBody>
      <dsp:txXfrm>
        <a:off x="1922592" y="3960442"/>
        <a:ext cx="2571115" cy="1107009"/>
      </dsp:txXfrm>
    </dsp:sp>
    <dsp:sp modelId="{3C93B31F-586E-48E9-B115-B6890CCDF0EB}">
      <dsp:nvSpPr>
        <dsp:cNvPr id="0" name=""/>
        <dsp:cNvSpPr/>
      </dsp:nvSpPr>
      <dsp:spPr>
        <a:xfrm>
          <a:off x="2871989" y="750236"/>
          <a:ext cx="5018280" cy="5018280"/>
        </a:xfrm>
        <a:custGeom>
          <a:avLst/>
          <a:gdLst/>
          <a:ahLst/>
          <a:cxnLst/>
          <a:rect l="0" t="0" r="0" b="0"/>
          <a:pathLst>
            <a:path>
              <a:moveTo>
                <a:pt x="91675" y="3181190"/>
              </a:moveTo>
              <a:arcTo wR="2509140" hR="2509140" stAng="9867851" swAng="435156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57AF60-D856-4F3B-BF48-17843B11AF66}">
      <dsp:nvSpPr>
        <dsp:cNvPr id="0" name=""/>
        <dsp:cNvSpPr/>
      </dsp:nvSpPr>
      <dsp:spPr>
        <a:xfrm>
          <a:off x="1510682" y="1152189"/>
          <a:ext cx="3241845" cy="208977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Arial" pitchFamily="34" charset="0"/>
              <a:cs typeface="Arial" pitchFamily="34" charset="0"/>
            </a:rPr>
            <a:t>Autonomic</a:t>
          </a:r>
          <a:br>
            <a:rPr lang="en-US" altLang="ko-KR" sz="2000" kern="1200" dirty="0" smtClean="0">
              <a:latin typeface="Arial" pitchFamily="34" charset="0"/>
              <a:cs typeface="Arial" pitchFamily="34" charset="0"/>
            </a:rPr>
          </a:br>
          <a:r>
            <a:rPr lang="en-US" altLang="ko-KR" sz="2000" kern="1200" dirty="0" smtClean="0">
              <a:latin typeface="Arial" pitchFamily="34" charset="0"/>
              <a:cs typeface="Arial" pitchFamily="34" charset="0"/>
            </a:rPr>
            <a:t>Network Management</a:t>
          </a:r>
          <a:endParaRPr lang="ko-KR" altLang="en-US" sz="2000" kern="1200" dirty="0">
            <a:latin typeface="Arial" pitchFamily="34" charset="0"/>
            <a:cs typeface="Arial" pitchFamily="34" charset="0"/>
          </a:endParaRPr>
        </a:p>
      </dsp:txBody>
      <dsp:txXfrm>
        <a:off x="1510682" y="1152189"/>
        <a:ext cx="3241845" cy="20897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D22B5-7240-4C98-BAC5-F7B986F7C77E}">
      <dsp:nvSpPr>
        <dsp:cNvPr id="0" name=""/>
        <dsp:cNvSpPr/>
      </dsp:nvSpPr>
      <dsp:spPr>
        <a:xfrm>
          <a:off x="6096" y="0"/>
          <a:ext cx="1822168" cy="879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/>
            <a:t>Numbers and words without relationships</a:t>
          </a:r>
          <a:endParaRPr lang="ko-KR" altLang="en-US" sz="1300" kern="1200" dirty="0"/>
        </a:p>
      </dsp:txBody>
      <dsp:txXfrm>
        <a:off x="6096" y="0"/>
        <a:ext cx="1822168" cy="879872"/>
      </dsp:txXfrm>
    </dsp:sp>
    <dsp:sp modelId="{66C1306F-FB5E-40E4-AC51-25AA3A298C33}">
      <dsp:nvSpPr>
        <dsp:cNvPr id="0" name=""/>
        <dsp:cNvSpPr/>
      </dsp:nvSpPr>
      <dsp:spPr>
        <a:xfrm>
          <a:off x="2010481" y="213987"/>
          <a:ext cx="386299" cy="451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/>
        </a:p>
      </dsp:txBody>
      <dsp:txXfrm>
        <a:off x="2010481" y="213987"/>
        <a:ext cx="386299" cy="451897"/>
      </dsp:txXfrm>
    </dsp:sp>
    <dsp:sp modelId="{E7FFF4DD-B6B8-4CAC-ACC1-54B27F09FD2E}">
      <dsp:nvSpPr>
        <dsp:cNvPr id="0" name=""/>
        <dsp:cNvSpPr/>
      </dsp:nvSpPr>
      <dsp:spPr>
        <a:xfrm>
          <a:off x="2557131" y="0"/>
          <a:ext cx="1822168" cy="879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/>
            <a:t>Numbers and words with relationships</a:t>
          </a:r>
          <a:endParaRPr lang="ko-KR" altLang="en-US" sz="1300" kern="1200" dirty="0"/>
        </a:p>
      </dsp:txBody>
      <dsp:txXfrm>
        <a:off x="2557131" y="0"/>
        <a:ext cx="1822168" cy="879872"/>
      </dsp:txXfrm>
    </dsp:sp>
    <dsp:sp modelId="{9FC871C3-3D07-42A0-8D60-E14D9F89B781}">
      <dsp:nvSpPr>
        <dsp:cNvPr id="0" name=""/>
        <dsp:cNvSpPr/>
      </dsp:nvSpPr>
      <dsp:spPr>
        <a:xfrm>
          <a:off x="4561516" y="213987"/>
          <a:ext cx="386299" cy="4518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/>
        </a:p>
      </dsp:txBody>
      <dsp:txXfrm>
        <a:off x="4561516" y="213987"/>
        <a:ext cx="386299" cy="451897"/>
      </dsp:txXfrm>
    </dsp:sp>
    <dsp:sp modelId="{36DCFEF3-327B-4002-920B-37332B6032FF}">
      <dsp:nvSpPr>
        <dsp:cNvPr id="0" name=""/>
        <dsp:cNvSpPr/>
      </dsp:nvSpPr>
      <dsp:spPr>
        <a:xfrm>
          <a:off x="5108167" y="0"/>
          <a:ext cx="1822168" cy="879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/>
            <a:t>Inferences derived from information</a:t>
          </a:r>
          <a:endParaRPr lang="ko-KR" altLang="en-US" sz="1300" kern="1200" dirty="0"/>
        </a:p>
      </dsp:txBody>
      <dsp:txXfrm>
        <a:off x="5108167" y="0"/>
        <a:ext cx="1822168" cy="879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88D75DFA-5039-4DFB-A20A-143349AF957F}" type="datetimeFigureOut">
              <a:rPr lang="ko-KR" altLang="en-US" smtClean="0"/>
              <a:pPr/>
              <a:t>2013-06-27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004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320" y="9428004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6AC75689-7D51-4B03-B8A0-6FEA4E7411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332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90" y="2"/>
            <a:ext cx="2946400" cy="496332"/>
          </a:xfrm>
          <a:prstGeom prst="rect">
            <a:avLst/>
          </a:prstGeom>
        </p:spPr>
        <p:txBody>
          <a:bodyPr vert="horz" lIns="91711" tIns="45856" rIns="91711" bIns="458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1515BC-6B9D-43A8-B34C-3585EF05BD7A}" type="datetimeFigureOut">
              <a:rPr lang="ko-KR" altLang="en-US"/>
              <a:pPr>
                <a:defRPr/>
              </a:pPr>
              <a:t>2013-06-27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1" tIns="45856" rIns="91711" bIns="45856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15952"/>
            <a:ext cx="5438775" cy="4466987"/>
          </a:xfrm>
          <a:prstGeom prst="rect">
            <a:avLst/>
          </a:prstGeom>
        </p:spPr>
        <p:txBody>
          <a:bodyPr vert="horz" lIns="91711" tIns="45856" rIns="91711" bIns="45856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712"/>
            <a:ext cx="2946400" cy="496332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90" y="9428712"/>
            <a:ext cx="2946400" cy="496332"/>
          </a:xfrm>
          <a:prstGeom prst="rect">
            <a:avLst/>
          </a:prstGeom>
        </p:spPr>
        <p:txBody>
          <a:bodyPr vert="horz" lIns="91711" tIns="45856" rIns="91711" bIns="458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829FF2-5533-40FC-8AEA-E097920589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85786" y="3500438"/>
            <a:ext cx="7643866" cy="26432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ko-KR" altLang="en-US" sz="22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Name</a:t>
            </a:r>
            <a:br>
              <a:rPr lang="en-US" altLang="ko-KR" dirty="0" smtClean="0"/>
            </a:br>
            <a:r>
              <a:rPr lang="en-US" altLang="ko-KR" dirty="0" smtClean="0"/>
              <a:t>DPNM Lab.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Computer Science and Engineering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POSTECH, Korea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mail@postech.ac.kr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/>
              <a:t>2009. </a:t>
            </a:r>
            <a:endParaRPr lang="ko-KR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4400" y="500042"/>
            <a:ext cx="8215200" cy="2642400"/>
          </a:xfrm>
          <a:prstGeom prst="roundRect">
            <a:avLst>
              <a:gd name="adj" fmla="val 8387"/>
            </a:avLst>
          </a:prstGeom>
          <a:solidFill>
            <a:schemeClr val="accent1">
              <a:alpha val="9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44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 userDrawn="1"/>
        </p:nvSpPr>
        <p:spPr bwMode="auto">
          <a:xfrm>
            <a:off x="0" y="-5080"/>
            <a:ext cx="8058247" cy="623416"/>
          </a:xfrm>
          <a:prstGeom prst="rect">
            <a:avLst/>
          </a:prstGeom>
          <a:solidFill>
            <a:srgbClr val="000099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46800" rIns="180000" bIns="45720" numCol="1" anchor="ctr" anchorCtr="0" compatLnSpc="1">
            <a:prstTxWarp prst="textNoShape">
              <a:avLst/>
            </a:prstTxWarp>
          </a:bodyPr>
          <a:lstStyle>
            <a:lvl1pPr algn="l">
              <a:defRPr sz="3600" b="1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defRPr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Arial Unicode MS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28"/>
            <a:ext cx="8215337" cy="623416"/>
          </a:xfrm>
          <a:solidFill>
            <a:srgbClr val="000099">
              <a:alpha val="90000"/>
            </a:srgbClr>
          </a:solidFill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973667"/>
            <a:ext cx="8636000" cy="525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b="1" baseline="0">
                <a:solidFill>
                  <a:srgbClr val="000099"/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b="0" baseline="0">
                <a:latin typeface="Arial" pitchFamily="34" charset="0"/>
                <a:ea typeface="굴림" pitchFamily="50" charset="-127"/>
                <a:cs typeface="Arial" pitchFamily="34" charset="0"/>
              </a:defRPr>
            </a:lvl2pPr>
            <a:lvl3pPr>
              <a:buFont typeface="Arial" pitchFamily="34" charset="0"/>
              <a:buChar char="−"/>
              <a:defRPr b="0" baseline="0">
                <a:latin typeface="Arial" pitchFamily="34" charset="0"/>
                <a:ea typeface="굴림" pitchFamily="50" charset="-127"/>
                <a:cs typeface="Arial" pitchFamily="34" charset="0"/>
              </a:defRPr>
            </a:lvl3pPr>
            <a:lvl4pPr>
              <a:defRPr b="0" baseline="0">
                <a:latin typeface="Arial" pitchFamily="34" charset="0"/>
                <a:ea typeface="굴림" pitchFamily="50" charset="-127"/>
                <a:cs typeface="Arial" pitchFamily="34" charset="0"/>
              </a:defRPr>
            </a:lvl4pPr>
            <a:lvl5pPr>
              <a:defRPr b="0" baseline="0">
                <a:latin typeface="Arial" pitchFamily="34" charset="0"/>
                <a:ea typeface="굴림" pitchFamily="50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 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4" name="Picture 6" descr="http://www.postechvision.org/image/logo/red_3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928662" cy="7143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85786" y="3500438"/>
            <a:ext cx="7643866" cy="26432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ko-KR" altLang="en-US" sz="22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Name</a:t>
            </a:r>
            <a:br>
              <a:rPr lang="en-US" altLang="ko-KR" dirty="0" smtClean="0"/>
            </a:br>
            <a:r>
              <a:rPr lang="en-US" altLang="ko-KR" dirty="0" smtClean="0"/>
              <a:t>DPNM Lab.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Computer Science and Engineering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POSTECH, Korea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mail@postech.ac.kr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/>
              <a:t>2009. </a:t>
            </a:r>
            <a:endParaRPr lang="ko-KR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85786" y="3500438"/>
            <a:ext cx="7643866" cy="26432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ko-KR" altLang="en-US" sz="22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Name</a:t>
            </a:r>
            <a:br>
              <a:rPr lang="en-US" altLang="ko-KR" dirty="0" smtClean="0"/>
            </a:br>
            <a:r>
              <a:rPr lang="en-US" altLang="ko-KR" dirty="0" smtClean="0"/>
              <a:t>DPNM Lab.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Computer Science and Engineering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POSTECH, Korea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mail@postech.ac.kr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/>
              <a:t>2009. </a:t>
            </a:r>
            <a:endParaRPr lang="ko-KR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0" y="0"/>
            <a:ext cx="9144000" cy="321297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 cap="rnd" cmpd="thickThin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사용자정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144000" cy="686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539552" y="548680"/>
            <a:ext cx="8064896" cy="2736304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539552" y="3284984"/>
            <a:ext cx="8064896" cy="1008112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539552" y="4293096"/>
            <a:ext cx="8064896" cy="651806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 hasCustomPrompt="1"/>
          </p:nvPr>
        </p:nvSpPr>
        <p:spPr>
          <a:xfrm>
            <a:off x="683568" y="709712"/>
            <a:ext cx="7776864" cy="2431256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defRPr>
            </a:lvl1pPr>
          </a:lstStyle>
          <a:p>
            <a:r>
              <a:rPr lang="en-US" altLang="ko-KR" dirty="0" err="1" smtClean="0"/>
              <a:t>asdfasdf</a:t>
            </a:r>
            <a:endParaRPr lang="ko-KR" altLang="en-US" dirty="0"/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683568" y="3441502"/>
            <a:ext cx="7776864" cy="639762"/>
          </a:xfrm>
        </p:spPr>
        <p:txBody>
          <a:bodyPr anchor="ctr">
            <a:norm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부제목</a:t>
            </a:r>
          </a:p>
        </p:txBody>
      </p:sp>
      <p:sp>
        <p:nvSpPr>
          <p:cNvPr id="1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83568" y="4437113"/>
            <a:ext cx="7776863" cy="360040"/>
          </a:xfrm>
        </p:spPr>
        <p:txBody>
          <a:bodyPr anchor="ctr">
            <a:norm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텍스트를 입력합니다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13268"/>
            <a:ext cx="8229600" cy="719666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99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4680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2272"/>
            <a:ext cx="9144000" cy="285752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1400" b="1" dirty="0" err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Sungsu</a:t>
            </a:r>
            <a:r>
              <a:rPr kumimoji="0" lang="en-US" altLang="ko-KR" sz="1400" b="1" baseline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 Kim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,</a:t>
            </a:r>
            <a:r>
              <a:rPr kumimoji="0" lang="en-US" altLang="ko-KR" sz="1400" b="1" baseline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POSTECH		PhD Thesis Defense</a:t>
            </a:r>
            <a:r>
              <a:rPr kumimoji="0" lang="en-US" altLang="ko-KR" sz="1400" b="1" baseline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                  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		    	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	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ct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/37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5" r:id="rId4"/>
    <p:sldLayoutId id="2147483836" r:id="rId5"/>
    <p:sldLayoutId id="2147483837" r:id="rId6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lang="ko-KR" altLang="en-US" sz="3600" b="1" i="0" kern="1200" baseline="0" dirty="0" smtClean="0">
          <a:solidFill>
            <a:schemeClr val="bg1"/>
          </a:solidFill>
          <a:latin typeface="Arial" pitchFamily="34" charset="0"/>
          <a:ea typeface="HY헤드라인M" pitchFamily="18" charset="-127"/>
          <a:cs typeface="Arial Unicode MS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48733" y="274638"/>
            <a:ext cx="8238067" cy="76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572272"/>
            <a:ext cx="9144000" cy="285752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en-US" altLang="ko-KR" sz="1400" b="1" dirty="0" err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dsdfsdfdsa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,</a:t>
            </a:r>
            <a:r>
              <a:rPr kumimoji="0" lang="en-US" altLang="ko-KR" sz="1400" b="1" baseline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POSTECH		PhD Thesis Defense</a:t>
            </a:r>
            <a:r>
              <a:rPr kumimoji="0" lang="en-US" altLang="ko-KR" sz="1400" b="1" baseline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                 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		    	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	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pPr algn="ct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/39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395536" y="235331"/>
            <a:ext cx="8352928" cy="856869"/>
          </a:xfrm>
          <a:prstGeom prst="rect">
            <a:avLst/>
          </a:prstGeom>
          <a:noFill/>
          <a:ln w="88900">
            <a:solidFill>
              <a:srgbClr val="00009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나눔고딕" pitchFamily="50" charset="-127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ot@postech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wmf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wmf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wmf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357562"/>
          </a:xfrm>
          <a:prstGeom prst="roundRect">
            <a:avLst>
              <a:gd name="adj" fmla="val 0"/>
            </a:avLst>
          </a:prstGeom>
          <a:solidFill>
            <a:srgbClr val="000099"/>
          </a:solidFill>
        </p:spPr>
        <p:txBody>
          <a:bodyPr/>
          <a:lstStyle/>
          <a:p>
            <a:pPr algn="ctr"/>
            <a:r>
              <a:rPr lang="en-US" altLang="ko-KR" sz="3800" dirty="0" err="1" smtClean="0"/>
              <a:t>CogMan</a:t>
            </a:r>
            <a:r>
              <a:rPr lang="en-US" altLang="ko-KR" sz="3800" dirty="0" smtClean="0"/>
              <a:t>: Cognitive Network Management Architecture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2400" i="1" dirty="0" smtClean="0"/>
              <a:t>- PhD Thesis Defense -</a:t>
            </a:r>
            <a:endParaRPr lang="ko-KR" altLang="en-US" sz="3200" i="1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827584" y="3743864"/>
            <a:ext cx="7776864" cy="279496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Sungsu</a:t>
            </a:r>
            <a:r>
              <a:rPr lang="en-US" altLang="ko-K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Kim</a:t>
            </a:r>
          </a:p>
          <a:p>
            <a:pPr>
              <a:defRPr/>
            </a:pPr>
            <a:r>
              <a:rPr lang="en-US" altLang="ko-KR" dirty="0" smtClean="0">
                <a:hlinkClick r:id="rId3"/>
              </a:rPr>
              <a:t>kiss@postech.ac.kr</a:t>
            </a:r>
            <a:r>
              <a:rPr lang="en-US" altLang="ko-KR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Supervisor: Prof. James Won-Ki Hong</a:t>
            </a:r>
            <a:endParaRPr lang="en-US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ko-KR" dirty="0" smtClean="0"/>
          </a:p>
          <a:p>
            <a:pPr>
              <a:lnSpc>
                <a:spcPct val="90000"/>
              </a:lnSpc>
              <a:defRPr/>
            </a:pPr>
            <a:r>
              <a:rPr lang="en-US" altLang="ko-KR" dirty="0" smtClean="0"/>
              <a:t>June 27, 2013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Distributed Processing &amp; Network Management Lab.</a:t>
            </a:r>
            <a:endParaRPr lang="en-US" altLang="ko-K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Computer Science and Engineering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POSTECH, Korea</a:t>
            </a:r>
            <a:endParaRPr lang="en-US" altLang="ko-K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3469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 (2/3)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FOCALE control loop [Strassner, ‘07] 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764" y="2326268"/>
            <a:ext cx="8659813" cy="3771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 (3/3)</a:t>
            </a:r>
            <a:endParaRPr lang="ko-KR" altLang="en-US" dirty="0"/>
          </a:p>
        </p:txBody>
      </p:sp>
      <p:sp>
        <p:nvSpPr>
          <p:cNvPr id="45" name="내용 개체 틀 2"/>
          <p:cNvSpPr>
            <a:spLocks noGrp="1"/>
          </p:cNvSpPr>
          <p:nvPr>
            <p:ph idx="1"/>
          </p:nvPr>
        </p:nvSpPr>
        <p:spPr>
          <a:xfrm>
            <a:off x="371013" y="793148"/>
            <a:ext cx="7951537" cy="64970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Human cognition model  [</a:t>
            </a:r>
            <a:r>
              <a:rPr lang="en-US" altLang="ko-KR" sz="2400" dirty="0" err="1" smtClean="0"/>
              <a:t>Shrobe</a:t>
            </a:r>
            <a:r>
              <a:rPr lang="en-US" altLang="ko-KR" sz="2400" dirty="0" smtClean="0"/>
              <a:t>, 06]</a:t>
            </a:r>
            <a:endParaRPr lang="ko-KR" altLang="en-US" sz="2400" dirty="0"/>
          </a:p>
        </p:txBody>
      </p:sp>
      <p:grpSp>
        <p:nvGrpSpPr>
          <p:cNvPr id="69" name="그룹 68"/>
          <p:cNvGrpSpPr/>
          <p:nvPr/>
        </p:nvGrpSpPr>
        <p:grpSpPr>
          <a:xfrm>
            <a:off x="169133" y="1232685"/>
            <a:ext cx="8974867" cy="5345571"/>
            <a:chOff x="169133" y="1232685"/>
            <a:chExt cx="8974867" cy="5345571"/>
          </a:xfrm>
        </p:grpSpPr>
        <p:sp>
          <p:nvSpPr>
            <p:cNvPr id="4" name="Rounded Rectangle 67"/>
            <p:cNvSpPr/>
            <p:nvPr/>
          </p:nvSpPr>
          <p:spPr>
            <a:xfrm>
              <a:off x="1650142" y="1721190"/>
              <a:ext cx="2007458" cy="3937618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" name="Rounded Rectangle 67"/>
            <p:cNvSpPr/>
            <p:nvPr/>
          </p:nvSpPr>
          <p:spPr>
            <a:xfrm>
              <a:off x="4229909" y="1666326"/>
              <a:ext cx="2128219" cy="3937618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" name="Rounded Rectangle 67"/>
            <p:cNvSpPr/>
            <p:nvPr/>
          </p:nvSpPr>
          <p:spPr>
            <a:xfrm>
              <a:off x="6826805" y="1666326"/>
              <a:ext cx="2128219" cy="3937618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220297" y="2092221"/>
              <a:ext cx="12971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Reflective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169133" y="3317517"/>
              <a:ext cx="15616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Deliberative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282645" y="4750077"/>
              <a:ext cx="11480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Reactive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377952" y="2915608"/>
              <a:ext cx="8766048" cy="24384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377952" y="4214056"/>
              <a:ext cx="8766048" cy="24384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3175862" y="5950940"/>
              <a:ext cx="3892550" cy="627316"/>
            </a:xfrm>
            <a:prstGeom prst="roundRect">
              <a:avLst>
                <a:gd name="adj" fmla="val 2697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800" kern="0" dirty="0" smtClean="0">
                <a:solidFill>
                  <a:srgbClr val="FFFFFF"/>
                </a:solidFill>
                <a:latin typeface="Trebuchet MS"/>
                <a:ea typeface="+mn-ea"/>
              </a:endParaRPr>
            </a:p>
          </p:txBody>
        </p:sp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4661611" y="6133393"/>
              <a:ext cx="8915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World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4110518" y="5743676"/>
              <a:ext cx="2061782" cy="377380"/>
            </a:xfrm>
            <a:prstGeom prst="roundRect">
              <a:avLst>
                <a:gd name="adj" fmla="val 26972"/>
              </a:avLst>
            </a:prstGeom>
            <a:solidFill>
              <a:srgbClr val="0099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800" kern="0" dirty="0" smtClean="0">
                  <a:solidFill>
                    <a:srgbClr val="FFFFFF"/>
                  </a:solidFill>
                  <a:latin typeface="Trebuchet MS"/>
                  <a:ea typeface="+mn-ea"/>
                </a:rPr>
                <a:t>Body</a:t>
              </a:r>
            </a:p>
          </p:txBody>
        </p:sp>
        <p:cxnSp>
          <p:nvCxnSpPr>
            <p:cNvPr id="18" name="Straight Connector 117"/>
            <p:cNvCxnSpPr>
              <a:cxnSpLocks noChangeShapeType="1"/>
            </p:cNvCxnSpPr>
            <p:nvPr/>
          </p:nvCxnSpPr>
          <p:spPr bwMode="auto">
            <a:xfrm rot="5400000" flipH="1" flipV="1">
              <a:off x="5692922" y="6180703"/>
              <a:ext cx="441325" cy="0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19" name="Straight Connector 117"/>
            <p:cNvCxnSpPr>
              <a:cxnSpLocks noChangeShapeType="1"/>
            </p:cNvCxnSpPr>
            <p:nvPr/>
          </p:nvCxnSpPr>
          <p:spPr bwMode="auto">
            <a:xfrm flipH="1">
              <a:off x="4511504" y="5963132"/>
              <a:ext cx="1350" cy="460203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grpSp>
          <p:nvGrpSpPr>
            <p:cNvPr id="22" name="Group 84"/>
            <p:cNvGrpSpPr>
              <a:grpSpLocks/>
            </p:cNvGrpSpPr>
            <p:nvPr/>
          </p:nvGrpSpPr>
          <p:grpSpPr bwMode="auto">
            <a:xfrm>
              <a:off x="7263431" y="1879288"/>
              <a:ext cx="1392889" cy="754270"/>
              <a:chOff x="7447085" y="4079631"/>
              <a:chExt cx="808892" cy="844061"/>
            </a:xfrm>
          </p:grpSpPr>
          <p:sp>
            <p:nvSpPr>
              <p:cNvPr id="23" name="Rectangle 80"/>
              <p:cNvSpPr>
                <a:spLocks noChangeArrowheads="1"/>
              </p:cNvSpPr>
              <p:nvPr/>
            </p:nvSpPr>
            <p:spPr bwMode="auto">
              <a:xfrm>
                <a:off x="7447085" y="4079631"/>
                <a:ext cx="808892" cy="844061"/>
              </a:xfrm>
              <a:prstGeom prst="rect">
                <a:avLst/>
              </a:prstGeom>
              <a:solidFill>
                <a:srgbClr val="00206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TextBox 81"/>
              <p:cNvSpPr txBox="1">
                <a:spLocks noChangeArrowheads="1"/>
              </p:cNvSpPr>
              <p:nvPr/>
            </p:nvSpPr>
            <p:spPr bwMode="auto">
              <a:xfrm>
                <a:off x="7485591" y="4347773"/>
                <a:ext cx="731882" cy="378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600" kern="0" dirty="0" smtClean="0">
                    <a:solidFill>
                      <a:srgbClr val="FFFFFF"/>
                    </a:solidFill>
                  </a:rPr>
                  <a:t>Motor Goal</a:t>
                </a:r>
                <a:endParaRPr kumimoji="0" lang="en-US" altLang="ko-KR" sz="1600" kern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80"/>
            <p:cNvSpPr>
              <a:spLocks noChangeArrowheads="1"/>
            </p:cNvSpPr>
            <p:nvPr/>
          </p:nvSpPr>
          <p:spPr bwMode="auto">
            <a:xfrm>
              <a:off x="4611671" y="1885384"/>
              <a:ext cx="1392889" cy="75427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80"/>
            <p:cNvSpPr>
              <a:spLocks noChangeArrowheads="1"/>
            </p:cNvSpPr>
            <p:nvPr/>
          </p:nvSpPr>
          <p:spPr bwMode="auto">
            <a:xfrm>
              <a:off x="1929431" y="1885384"/>
              <a:ext cx="1392889" cy="75427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80"/>
            <p:cNvSpPr>
              <a:spLocks noChangeArrowheads="1"/>
            </p:cNvSpPr>
            <p:nvPr/>
          </p:nvSpPr>
          <p:spPr bwMode="auto">
            <a:xfrm>
              <a:off x="1905047" y="3202120"/>
              <a:ext cx="1392889" cy="75427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80"/>
            <p:cNvSpPr>
              <a:spLocks noChangeArrowheads="1"/>
            </p:cNvSpPr>
            <p:nvPr/>
          </p:nvSpPr>
          <p:spPr bwMode="auto">
            <a:xfrm>
              <a:off x="1929431" y="4592008"/>
              <a:ext cx="1392889" cy="75427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80"/>
            <p:cNvSpPr>
              <a:spLocks noChangeArrowheads="1"/>
            </p:cNvSpPr>
            <p:nvPr/>
          </p:nvSpPr>
          <p:spPr bwMode="auto">
            <a:xfrm>
              <a:off x="7205473" y="4482280"/>
              <a:ext cx="1402079" cy="100584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80"/>
            <p:cNvSpPr>
              <a:spLocks noChangeArrowheads="1"/>
            </p:cNvSpPr>
            <p:nvPr/>
          </p:nvSpPr>
          <p:spPr bwMode="auto">
            <a:xfrm>
              <a:off x="4636055" y="3106108"/>
              <a:ext cx="1392889" cy="993648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80"/>
            <p:cNvSpPr>
              <a:spLocks noChangeArrowheads="1"/>
            </p:cNvSpPr>
            <p:nvPr/>
          </p:nvSpPr>
          <p:spPr bwMode="auto">
            <a:xfrm>
              <a:off x="4587287" y="4799272"/>
              <a:ext cx="1392889" cy="75427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Box 81"/>
            <p:cNvSpPr txBox="1">
              <a:spLocks noChangeArrowheads="1"/>
            </p:cNvSpPr>
            <p:nvPr/>
          </p:nvSpPr>
          <p:spPr bwMode="auto">
            <a:xfrm>
              <a:off x="2080404" y="1954313"/>
              <a:ext cx="116410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Perceptual</a:t>
              </a:r>
              <a:br>
                <a:rPr kumimoji="0" lang="en-US" altLang="ko-KR" sz="160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goal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Box 81"/>
            <p:cNvSpPr txBox="1">
              <a:spLocks noChangeArrowheads="1"/>
            </p:cNvSpPr>
            <p:nvPr/>
          </p:nvSpPr>
          <p:spPr bwMode="auto">
            <a:xfrm>
              <a:off x="2176563" y="4642649"/>
              <a:ext cx="91082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Sensory</a:t>
              </a:r>
              <a:br>
                <a:rPr kumimoji="0" lang="en-US" altLang="ko-KR" sz="160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image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Box 81"/>
            <p:cNvSpPr txBox="1">
              <a:spLocks noChangeArrowheads="1"/>
            </p:cNvSpPr>
            <p:nvPr/>
          </p:nvSpPr>
          <p:spPr bwMode="auto">
            <a:xfrm>
              <a:off x="7269432" y="4563401"/>
              <a:ext cx="129554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Actions: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Posture</a:t>
              </a:r>
              <a:br>
                <a:rPr kumimoji="0" lang="en-US" altLang="ko-KR" sz="160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Locomotion</a:t>
              </a:r>
            </a:p>
          </p:txBody>
        </p:sp>
        <p:sp>
          <p:nvSpPr>
            <p:cNvPr id="36" name="TextBox 81"/>
            <p:cNvSpPr txBox="1">
              <a:spLocks noChangeArrowheads="1"/>
            </p:cNvSpPr>
            <p:nvPr/>
          </p:nvSpPr>
          <p:spPr bwMode="auto">
            <a:xfrm>
              <a:off x="4509168" y="4904777"/>
              <a:ext cx="15552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kern="0" dirty="0" err="1" smtClean="0">
                  <a:solidFill>
                    <a:srgbClr val="FFFFFF"/>
                  </a:solidFill>
                </a:rPr>
                <a:t>Sensorimotor</a:t>
              </a: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/>
              </a:r>
              <a:br>
                <a:rPr kumimoji="0" lang="en-US" altLang="ko-KR" sz="160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transformation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Box 3"/>
            <p:cNvSpPr txBox="1">
              <a:spLocks noChangeArrowheads="1"/>
            </p:cNvSpPr>
            <p:nvPr/>
          </p:nvSpPr>
          <p:spPr bwMode="auto">
            <a:xfrm>
              <a:off x="1880547" y="1244877"/>
              <a:ext cx="14269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Perception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Box 3"/>
            <p:cNvSpPr txBox="1">
              <a:spLocks noChangeArrowheads="1"/>
            </p:cNvSpPr>
            <p:nvPr/>
          </p:nvSpPr>
          <p:spPr bwMode="auto">
            <a:xfrm>
              <a:off x="4771031" y="1263165"/>
              <a:ext cx="104708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kern="0" noProof="0" dirty="0" smtClean="0">
                  <a:solidFill>
                    <a:srgbClr val="002060"/>
                  </a:solidFill>
                </a:rPr>
                <a:t>Control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"/>
            <p:cNvSpPr txBox="1">
              <a:spLocks noChangeArrowheads="1"/>
            </p:cNvSpPr>
            <p:nvPr/>
          </p:nvSpPr>
          <p:spPr bwMode="auto">
            <a:xfrm>
              <a:off x="7284766" y="1232685"/>
              <a:ext cx="12987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Actuation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cxnSp>
          <p:nvCxnSpPr>
            <p:cNvPr id="40" name="Straight Arrow Connector 29"/>
            <p:cNvCxnSpPr>
              <a:cxnSpLocks noChangeShapeType="1"/>
            </p:cNvCxnSpPr>
            <p:nvPr/>
          </p:nvCxnSpPr>
          <p:spPr bwMode="auto">
            <a:xfrm>
              <a:off x="3316224" y="2220664"/>
              <a:ext cx="1341120" cy="0"/>
            </a:xfrm>
            <a:prstGeom prst="straightConnector1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48" name="Straight Connector 117"/>
            <p:cNvCxnSpPr>
              <a:cxnSpLocks noChangeShapeType="1"/>
              <a:stCxn id="28" idx="3"/>
            </p:cNvCxnSpPr>
            <p:nvPr/>
          </p:nvCxnSpPr>
          <p:spPr bwMode="auto">
            <a:xfrm>
              <a:off x="3322320" y="4969143"/>
              <a:ext cx="873542" cy="774533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51" name="Straight Connector 117"/>
            <p:cNvCxnSpPr>
              <a:cxnSpLocks noChangeShapeType="1"/>
              <a:endCxn id="29" idx="1"/>
            </p:cNvCxnSpPr>
            <p:nvPr/>
          </p:nvCxnSpPr>
          <p:spPr bwMode="auto">
            <a:xfrm flipV="1">
              <a:off x="6122198" y="4985200"/>
              <a:ext cx="1083275" cy="819436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55" name="Straight Connector 117"/>
            <p:cNvCxnSpPr>
              <a:cxnSpLocks noChangeShapeType="1"/>
            </p:cNvCxnSpPr>
            <p:nvPr/>
          </p:nvCxnSpPr>
          <p:spPr bwMode="auto">
            <a:xfrm flipH="1">
              <a:off x="2237232" y="2635192"/>
              <a:ext cx="18288" cy="1993392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57" name="Straight Connector 117"/>
            <p:cNvCxnSpPr>
              <a:cxnSpLocks noChangeShapeType="1"/>
            </p:cNvCxnSpPr>
            <p:nvPr/>
          </p:nvCxnSpPr>
          <p:spPr bwMode="auto">
            <a:xfrm flipH="1">
              <a:off x="3072384" y="2604712"/>
              <a:ext cx="18288" cy="1993392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none" w="med" len="med"/>
              <a:tailEnd type="arrow"/>
            </a:ln>
          </p:spPr>
        </p:cxnSp>
        <p:sp>
          <p:nvSpPr>
            <p:cNvPr id="54" name="TextBox 81"/>
            <p:cNvSpPr txBox="1">
              <a:spLocks noChangeArrowheads="1"/>
            </p:cNvSpPr>
            <p:nvPr/>
          </p:nvSpPr>
          <p:spPr bwMode="auto">
            <a:xfrm>
              <a:off x="1999779" y="3258857"/>
              <a:ext cx="13042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Conceptual </a:t>
              </a:r>
              <a:br>
                <a:rPr kumimoji="0" lang="en-US" altLang="ko-KR" sz="160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gist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Box 81"/>
            <p:cNvSpPr txBox="1">
              <a:spLocks noChangeArrowheads="1"/>
            </p:cNvSpPr>
            <p:nvPr/>
          </p:nvSpPr>
          <p:spPr bwMode="auto">
            <a:xfrm>
              <a:off x="4702342" y="1948217"/>
              <a:ext cx="11993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Intellectual</a:t>
              </a:r>
              <a:br>
                <a:rPr kumimoji="0" lang="en-US" altLang="ko-KR" sz="160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goals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Box 81"/>
            <p:cNvSpPr txBox="1">
              <a:spLocks noChangeArrowheads="1"/>
            </p:cNvSpPr>
            <p:nvPr/>
          </p:nvSpPr>
          <p:spPr bwMode="auto">
            <a:xfrm>
              <a:off x="4733793" y="3222281"/>
              <a:ext cx="122180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Recall and </a:t>
              </a:r>
              <a:br>
                <a:rPr kumimoji="0" lang="en-US" altLang="ko-KR" sz="160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attention </a:t>
              </a:r>
              <a:br>
                <a:rPr kumimoji="0" lang="en-US" altLang="ko-KR" sz="160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algorithm</a:t>
              </a:r>
              <a:endPara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80"/>
            <p:cNvSpPr>
              <a:spLocks noChangeArrowheads="1"/>
            </p:cNvSpPr>
            <p:nvPr/>
          </p:nvSpPr>
          <p:spPr bwMode="auto">
            <a:xfrm>
              <a:off x="4593383" y="4293304"/>
              <a:ext cx="1392889" cy="364126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Box 81"/>
            <p:cNvSpPr txBox="1">
              <a:spLocks noChangeArrowheads="1"/>
            </p:cNvSpPr>
            <p:nvPr/>
          </p:nvSpPr>
          <p:spPr bwMode="auto">
            <a:xfrm>
              <a:off x="4808959" y="4282985"/>
              <a:ext cx="10470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Emotions</a:t>
              </a:r>
              <a:endParaRPr kumimoji="0" lang="en-US" altLang="ko-KR" sz="1600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46" name="Straight Connector 117"/>
            <p:cNvCxnSpPr>
              <a:cxnSpLocks noChangeShapeType="1"/>
            </p:cNvCxnSpPr>
            <p:nvPr/>
          </p:nvCxnSpPr>
          <p:spPr bwMode="auto">
            <a:xfrm flipH="1" flipV="1">
              <a:off x="7964104" y="2622278"/>
              <a:ext cx="15239" cy="1889760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sp>
          <p:nvSpPr>
            <p:cNvPr id="30" name="Rectangle 80"/>
            <p:cNvSpPr>
              <a:spLocks noChangeArrowheads="1"/>
            </p:cNvSpPr>
            <p:nvPr/>
          </p:nvSpPr>
          <p:spPr bwMode="auto">
            <a:xfrm>
              <a:off x="7264955" y="3228028"/>
              <a:ext cx="1392889" cy="75427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Box 81"/>
            <p:cNvSpPr txBox="1">
              <a:spLocks noChangeArrowheads="1"/>
            </p:cNvSpPr>
            <p:nvPr/>
          </p:nvSpPr>
          <p:spPr bwMode="auto">
            <a:xfrm>
              <a:off x="7457715" y="3275621"/>
              <a:ext cx="11464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Behavioral</a:t>
              </a:r>
              <a:br>
                <a:rPr kumimoji="0" lang="en-US" altLang="ko-KR" sz="160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600" kern="0" dirty="0" smtClean="0">
                  <a:solidFill>
                    <a:srgbClr val="FFFFFF"/>
                  </a:solidFill>
                </a:rPr>
                <a:t>plan</a:t>
              </a:r>
              <a:endParaRPr kumimoji="0" lang="en-US" altLang="ko-KR" sz="1600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50" name="Straight Connector 117"/>
            <p:cNvCxnSpPr>
              <a:cxnSpLocks noChangeShapeType="1"/>
              <a:stCxn id="32" idx="1"/>
              <a:endCxn id="28" idx="3"/>
            </p:cNvCxnSpPr>
            <p:nvPr/>
          </p:nvCxnSpPr>
          <p:spPr bwMode="auto">
            <a:xfrm flipH="1" flipV="1">
              <a:off x="3322320" y="4969143"/>
              <a:ext cx="1264967" cy="207264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56" name="Straight Connector 117"/>
            <p:cNvCxnSpPr>
              <a:cxnSpLocks noChangeShapeType="1"/>
              <a:stCxn id="60" idx="1"/>
              <a:endCxn id="28" idx="3"/>
            </p:cNvCxnSpPr>
            <p:nvPr/>
          </p:nvCxnSpPr>
          <p:spPr bwMode="auto">
            <a:xfrm flipH="1">
              <a:off x="3322320" y="4475367"/>
              <a:ext cx="1271063" cy="493776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65" name="Straight Connector 117"/>
            <p:cNvCxnSpPr>
              <a:cxnSpLocks noChangeShapeType="1"/>
              <a:stCxn id="31" idx="1"/>
              <a:endCxn id="27" idx="3"/>
            </p:cNvCxnSpPr>
            <p:nvPr/>
          </p:nvCxnSpPr>
          <p:spPr bwMode="auto">
            <a:xfrm flipH="1" flipV="1">
              <a:off x="3297936" y="3579255"/>
              <a:ext cx="1338119" cy="23677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68" name="Straight Connector 117"/>
            <p:cNvCxnSpPr>
              <a:cxnSpLocks noChangeShapeType="1"/>
              <a:stCxn id="30" idx="1"/>
              <a:endCxn id="31" idx="3"/>
            </p:cNvCxnSpPr>
            <p:nvPr/>
          </p:nvCxnSpPr>
          <p:spPr bwMode="auto">
            <a:xfrm flipH="1" flipV="1">
              <a:off x="6028944" y="3602932"/>
              <a:ext cx="1236011" cy="2231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71" name="Straight Connector 117"/>
            <p:cNvCxnSpPr>
              <a:cxnSpLocks noChangeShapeType="1"/>
            </p:cNvCxnSpPr>
            <p:nvPr/>
          </p:nvCxnSpPr>
          <p:spPr bwMode="auto">
            <a:xfrm flipH="1" flipV="1">
              <a:off x="6006084" y="2231332"/>
              <a:ext cx="1236011" cy="2231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72" name="Straight Connector 117"/>
            <p:cNvCxnSpPr>
              <a:cxnSpLocks noChangeShapeType="1"/>
              <a:stCxn id="29" idx="1"/>
            </p:cNvCxnSpPr>
            <p:nvPr/>
          </p:nvCxnSpPr>
          <p:spPr bwMode="auto">
            <a:xfrm flipH="1" flipV="1">
              <a:off x="5983225" y="4448753"/>
              <a:ext cx="1222248" cy="536447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74" name="Straight Connector 117"/>
            <p:cNvCxnSpPr>
              <a:cxnSpLocks noChangeShapeType="1"/>
              <a:stCxn id="29" idx="1"/>
            </p:cNvCxnSpPr>
            <p:nvPr/>
          </p:nvCxnSpPr>
          <p:spPr bwMode="auto">
            <a:xfrm flipH="1">
              <a:off x="5967664" y="4985200"/>
              <a:ext cx="1237809" cy="212638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CogMan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Cognitive Network Management Architecture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Conceptual Representation of </a:t>
            </a:r>
            <a:r>
              <a:rPr lang="en-US" altLang="ko-KR" sz="3200" dirty="0" err="1" smtClean="0"/>
              <a:t>CogMan</a:t>
            </a:r>
            <a:endParaRPr lang="ko-KR" alt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3280048" y="4090913"/>
            <a:ext cx="2880320" cy="62359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ko-KR" altLang="en-US" sz="1400" dirty="0"/>
          </a:p>
        </p:txBody>
      </p:sp>
      <p:grpSp>
        <p:nvGrpSpPr>
          <p:cNvPr id="3" name="Group 137"/>
          <p:cNvGrpSpPr>
            <a:grpSpLocks/>
          </p:cNvGrpSpPr>
          <p:nvPr/>
        </p:nvGrpSpPr>
        <p:grpSpPr bwMode="auto">
          <a:xfrm>
            <a:off x="539182" y="5416773"/>
            <a:ext cx="7277369" cy="936104"/>
            <a:chOff x="334108" y="4356222"/>
            <a:chExt cx="2743200" cy="1838325"/>
          </a:xfrm>
        </p:grpSpPr>
        <p:sp>
          <p:nvSpPr>
            <p:cNvPr id="37" name="Cloud"/>
            <p:cNvSpPr>
              <a:spLocks noChangeAspect="1" noEditPoints="1" noChangeArrowheads="1"/>
            </p:cNvSpPr>
            <p:nvPr/>
          </p:nvSpPr>
          <p:spPr bwMode="auto">
            <a:xfrm>
              <a:off x="334108" y="4356222"/>
              <a:ext cx="2743200" cy="18383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1122985" y="4780451"/>
              <a:ext cx="1173915" cy="90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400" dirty="0" smtClean="0"/>
                <a:t>Managed resource(s)</a:t>
              </a:r>
              <a:endParaRPr lang="en-GB" sz="24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31776" y="3802881"/>
            <a:ext cx="1656184" cy="7200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/>
              <a:t>Observe &amp;</a:t>
            </a:r>
            <a:br>
              <a:rPr lang="en-US" altLang="ko-KR" sz="1400" dirty="0" smtClean="0"/>
            </a:br>
            <a:r>
              <a:rPr lang="en-US" altLang="ko-KR" sz="1400" dirty="0" smtClean="0"/>
              <a:t>Normalize</a:t>
            </a:r>
            <a:endParaRPr lang="ko-KR" alt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3352055" y="4162921"/>
            <a:ext cx="2707729" cy="4320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/>
              <a:t> Reasoning</a:t>
            </a:r>
            <a:endParaRPr lang="ko-KR" alt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775992" y="1786657"/>
            <a:ext cx="3888432" cy="19442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ko-KR" sz="1600" dirty="0" smtClean="0"/>
              <a:t>Autonomic manager </a:t>
            </a:r>
            <a:endParaRPr lang="ko-KR" alt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615752" y="4738985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Vendor-specific data</a:t>
            </a:r>
            <a:endParaRPr lang="ko-KR" altLang="en-US" sz="1400" dirty="0" smtClean="0"/>
          </a:p>
        </p:txBody>
      </p:sp>
      <p:cxnSp>
        <p:nvCxnSpPr>
          <p:cNvPr id="44" name="직선 화살표 연결선 43"/>
          <p:cNvCxnSpPr/>
          <p:nvPr/>
        </p:nvCxnSpPr>
        <p:spPr>
          <a:xfrm flipV="1">
            <a:off x="1623864" y="4522961"/>
            <a:ext cx="0" cy="100811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39" idx="0"/>
            <a:endCxn id="42" idx="1"/>
          </p:cNvCxnSpPr>
          <p:nvPr/>
        </p:nvCxnSpPr>
        <p:spPr>
          <a:xfrm rot="5400000" flipH="1" flipV="1">
            <a:off x="1695872" y="2722761"/>
            <a:ext cx="1044116" cy="1116124"/>
          </a:xfrm>
          <a:prstGeom prst="curvedConnector2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19808" y="2722761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Normalized data</a:t>
            </a:r>
            <a:endParaRPr lang="ko-KR" altLang="en-US" sz="1400" dirty="0"/>
          </a:p>
        </p:txBody>
      </p:sp>
      <p:cxnSp>
        <p:nvCxnSpPr>
          <p:cNvPr id="47" name="직선 화살표 연결선 46"/>
          <p:cNvCxnSpPr/>
          <p:nvPr/>
        </p:nvCxnSpPr>
        <p:spPr>
          <a:xfrm>
            <a:off x="4720208" y="3730873"/>
            <a:ext cx="2666" cy="36004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64424" y="3730873"/>
            <a:ext cx="1440160" cy="7200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400" dirty="0" smtClean="0"/>
              <a:t>Act</a:t>
            </a:r>
            <a:endParaRPr lang="ko-KR" altLang="en-US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3854971" y="1124868"/>
            <a:ext cx="1728192" cy="36004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ko-KR" sz="1400" dirty="0" smtClean="0"/>
              <a:t>Policy manager</a:t>
            </a:r>
            <a:endParaRPr lang="ko-KR" alt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899592" y="1129060"/>
            <a:ext cx="1728192" cy="36004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ko-KR" sz="1400" dirty="0" smtClean="0"/>
              <a:t>User interface</a:t>
            </a:r>
            <a:endParaRPr lang="ko-KR" altLang="en-US" sz="1000" dirty="0"/>
          </a:p>
        </p:txBody>
      </p:sp>
      <p:cxnSp>
        <p:nvCxnSpPr>
          <p:cNvPr id="55" name="직선 화살표 연결선 54"/>
          <p:cNvCxnSpPr>
            <a:stCxn id="54" idx="3"/>
            <a:endCxn id="53" idx="1"/>
          </p:cNvCxnSpPr>
          <p:nvPr/>
        </p:nvCxnSpPr>
        <p:spPr>
          <a:xfrm flipV="1">
            <a:off x="2627784" y="1304888"/>
            <a:ext cx="1227187" cy="419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64224" y="373087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Support</a:t>
            </a:r>
            <a:endParaRPr lang="ko-KR" altLang="en-US" sz="1400" dirty="0"/>
          </a:p>
        </p:txBody>
      </p:sp>
      <p:cxnSp>
        <p:nvCxnSpPr>
          <p:cNvPr id="57" name="직선 화살표 연결선 56"/>
          <p:cNvCxnSpPr>
            <a:stCxn id="53" idx="2"/>
            <a:endCxn id="42" idx="0"/>
          </p:cNvCxnSpPr>
          <p:nvPr/>
        </p:nvCxnSpPr>
        <p:spPr>
          <a:xfrm>
            <a:off x="4719067" y="1484908"/>
            <a:ext cx="1141" cy="3017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/>
          <p:cNvSpPr/>
          <p:nvPr/>
        </p:nvSpPr>
        <p:spPr>
          <a:xfrm>
            <a:off x="4547617" y="2074689"/>
            <a:ext cx="2016224" cy="15121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08304" y="1963440"/>
            <a:ext cx="1620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A set </a:t>
            </a:r>
          </a:p>
          <a:p>
            <a:r>
              <a:rPr lang="en-US" altLang="ko-KR" sz="1400" dirty="0" smtClean="0"/>
              <a:t>of actions</a:t>
            </a:r>
            <a:br>
              <a:rPr lang="en-US" altLang="ko-KR" sz="1400" dirty="0" smtClean="0"/>
            </a:br>
            <a:r>
              <a:rPr lang="en-US" altLang="ko-KR" sz="1400" dirty="0" smtClean="0"/>
              <a:t>for reconfiguration</a:t>
            </a:r>
            <a:endParaRPr lang="ko-KR" altLang="en-US" sz="1400" dirty="0"/>
          </a:p>
        </p:txBody>
      </p:sp>
      <p:cxnSp>
        <p:nvCxnSpPr>
          <p:cNvPr id="62" name="직선 화살표 연결선 61"/>
          <p:cNvCxnSpPr>
            <a:stCxn id="52" idx="2"/>
          </p:cNvCxnSpPr>
          <p:nvPr/>
        </p:nvCxnSpPr>
        <p:spPr>
          <a:xfrm>
            <a:off x="7384504" y="4450953"/>
            <a:ext cx="0" cy="115212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직사각형 62"/>
          <p:cNvSpPr/>
          <p:nvPr/>
        </p:nvSpPr>
        <p:spPr>
          <a:xfrm>
            <a:off x="4600575" y="2146697"/>
            <a:ext cx="1872208" cy="360040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Reactive loop</a:t>
            </a:r>
            <a:endParaRPr kumimoji="0" lang="ko-KR" altLang="en-US" sz="1600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4600575" y="2650753"/>
            <a:ext cx="1872208" cy="360040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Deliberative loop</a:t>
            </a:r>
            <a:endParaRPr kumimoji="0" lang="ko-KR" altLang="en-US" sz="1600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4619625" y="3154809"/>
            <a:ext cx="1872208" cy="360040"/>
          </a:xfrm>
          <a:prstGeom prst="rect">
            <a:avLst/>
          </a:prstGeom>
          <a:solidFill>
            <a:srgbClr val="00206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kern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Reflective loop</a:t>
            </a:r>
            <a:endParaRPr kumimoji="0" lang="ko-KR" altLang="en-US" sz="1600" kern="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92216" y="149862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Policy</a:t>
            </a:r>
            <a:endParaRPr lang="ko-KR" alt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7528520" y="4666977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Vendor-specific commands</a:t>
            </a:r>
            <a:endParaRPr lang="ko-KR" altLang="en-US" sz="1400" dirty="0" smtClean="0"/>
          </a:p>
        </p:txBody>
      </p:sp>
      <p:sp>
        <p:nvSpPr>
          <p:cNvPr id="78" name="TextBox 77"/>
          <p:cNvSpPr txBox="1"/>
          <p:nvPr/>
        </p:nvSpPr>
        <p:spPr>
          <a:xfrm>
            <a:off x="2589684" y="98072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Business goals</a:t>
            </a:r>
            <a:endParaRPr lang="ko-KR" altLang="en-US" sz="1400" dirty="0"/>
          </a:p>
        </p:txBody>
      </p:sp>
      <p:sp>
        <p:nvSpPr>
          <p:cNvPr id="73" name="직사각형 72"/>
          <p:cNvSpPr/>
          <p:nvPr/>
        </p:nvSpPr>
        <p:spPr>
          <a:xfrm>
            <a:off x="760021" y="3693226"/>
            <a:ext cx="1828800" cy="95002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92" name="직선 화살표 연결선 91"/>
          <p:cNvCxnSpPr/>
          <p:nvPr/>
        </p:nvCxnSpPr>
        <p:spPr>
          <a:xfrm>
            <a:off x="4180113" y="2814452"/>
            <a:ext cx="439387" cy="11875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endCxn id="65" idx="1"/>
          </p:cNvCxnSpPr>
          <p:nvPr/>
        </p:nvCxnSpPr>
        <p:spPr>
          <a:xfrm>
            <a:off x="4227616" y="3099460"/>
            <a:ext cx="392009" cy="23536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endCxn id="63" idx="1"/>
          </p:cNvCxnSpPr>
          <p:nvPr/>
        </p:nvCxnSpPr>
        <p:spPr>
          <a:xfrm flipV="1">
            <a:off x="4251366" y="2326717"/>
            <a:ext cx="349209" cy="2621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그룹 98"/>
          <p:cNvGrpSpPr/>
          <p:nvPr/>
        </p:nvGrpSpPr>
        <p:grpSpPr>
          <a:xfrm>
            <a:off x="2900958" y="2290713"/>
            <a:ext cx="1333500" cy="1008112"/>
            <a:chOff x="2900958" y="2290713"/>
            <a:chExt cx="1333500" cy="1008112"/>
          </a:xfrm>
        </p:grpSpPr>
        <p:sp>
          <p:nvSpPr>
            <p:cNvPr id="49" name="Flowchart: Alternate Process 16"/>
            <p:cNvSpPr/>
            <p:nvPr/>
          </p:nvSpPr>
          <p:spPr bwMode="auto">
            <a:xfrm>
              <a:off x="2900958" y="2290713"/>
              <a:ext cx="1333500" cy="1008112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TextBox 6"/>
            <p:cNvSpPr txBox="1">
              <a:spLocks noChangeArrowheads="1"/>
            </p:cNvSpPr>
            <p:nvPr/>
          </p:nvSpPr>
          <p:spPr bwMode="auto">
            <a:xfrm>
              <a:off x="3091720" y="2612103"/>
              <a:ext cx="9877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Compare </a:t>
              </a:r>
            </a:p>
          </p:txBody>
        </p:sp>
      </p:grpSp>
      <p:sp>
        <p:nvSpPr>
          <p:cNvPr id="175" name="직사각형 174"/>
          <p:cNvSpPr/>
          <p:nvPr/>
        </p:nvSpPr>
        <p:spPr>
          <a:xfrm>
            <a:off x="2646219" y="2206830"/>
            <a:ext cx="1828800" cy="11657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243" name="직선 화살표 연결선 242"/>
          <p:cNvCxnSpPr>
            <a:stCxn id="63" idx="3"/>
            <a:endCxn id="42" idx="3"/>
          </p:cNvCxnSpPr>
          <p:nvPr/>
        </p:nvCxnSpPr>
        <p:spPr>
          <a:xfrm>
            <a:off x="6472783" y="2326717"/>
            <a:ext cx="191641" cy="43204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직선 화살표 연결선 245"/>
          <p:cNvCxnSpPr>
            <a:stCxn id="65" idx="3"/>
          </p:cNvCxnSpPr>
          <p:nvPr/>
        </p:nvCxnSpPr>
        <p:spPr>
          <a:xfrm flipV="1">
            <a:off x="6491833" y="2897579"/>
            <a:ext cx="170224" cy="43725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직선 화살표 연결선 248"/>
          <p:cNvCxnSpPr/>
          <p:nvPr/>
        </p:nvCxnSpPr>
        <p:spPr>
          <a:xfrm>
            <a:off x="6484657" y="2842648"/>
            <a:ext cx="213025" cy="743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자유형 268"/>
          <p:cNvSpPr/>
          <p:nvPr/>
        </p:nvSpPr>
        <p:spPr>
          <a:xfrm>
            <a:off x="6662057" y="2826327"/>
            <a:ext cx="665018" cy="914400"/>
          </a:xfrm>
          <a:custGeom>
            <a:avLst/>
            <a:gdLst>
              <a:gd name="connsiteX0" fmla="*/ 0 w 665018"/>
              <a:gd name="connsiteY0" fmla="*/ 0 h 914400"/>
              <a:gd name="connsiteX1" fmla="*/ 534390 w 665018"/>
              <a:gd name="connsiteY1" fmla="*/ 285008 h 914400"/>
              <a:gd name="connsiteX2" fmla="*/ 665018 w 665018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018" h="914400">
                <a:moveTo>
                  <a:pt x="0" y="0"/>
                </a:moveTo>
                <a:cubicBezTo>
                  <a:pt x="211777" y="66304"/>
                  <a:pt x="423554" y="132608"/>
                  <a:pt x="534390" y="285008"/>
                </a:cubicBezTo>
                <a:cubicBezTo>
                  <a:pt x="645226" y="437408"/>
                  <a:pt x="655122" y="675904"/>
                  <a:pt x="665018" y="914400"/>
                </a:cubicBezTo>
              </a:path>
            </a:pathLst>
          </a:cu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6" name="그룹 145"/>
          <p:cNvGrpSpPr/>
          <p:nvPr/>
        </p:nvGrpSpPr>
        <p:grpSpPr>
          <a:xfrm>
            <a:off x="3087583" y="3164776"/>
            <a:ext cx="5553026" cy="1995054"/>
            <a:chOff x="2154060" y="3538847"/>
            <a:chExt cx="5553026" cy="1995054"/>
          </a:xfrm>
        </p:grpSpPr>
        <p:sp>
          <p:nvSpPr>
            <p:cNvPr id="74" name="타원 73"/>
            <p:cNvSpPr/>
            <p:nvPr/>
          </p:nvSpPr>
          <p:spPr bwMode="auto">
            <a:xfrm>
              <a:off x="2154060" y="3538847"/>
              <a:ext cx="5553026" cy="1995054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endParaRPr lang="ko-KR" altLang="en-US" i="1">
                <a:latin typeface="Arial" charset="0"/>
              </a:endParaRPr>
            </a:p>
          </p:txBody>
        </p:sp>
        <p:grpSp>
          <p:nvGrpSpPr>
            <p:cNvPr id="145" name="그룹 144"/>
            <p:cNvGrpSpPr/>
            <p:nvPr/>
          </p:nvGrpSpPr>
          <p:grpSpPr>
            <a:xfrm>
              <a:off x="2412239" y="3763832"/>
              <a:ext cx="2529199" cy="1423706"/>
              <a:chOff x="2412239" y="3763832"/>
              <a:chExt cx="2529199" cy="1423706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412239" y="4169572"/>
                <a:ext cx="1296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Cisco data</a:t>
                </a:r>
                <a:endParaRPr lang="ko-KR" altLang="en-US" sz="1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645294" y="4191344"/>
                <a:ext cx="1296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Juniper data</a:t>
                </a:r>
                <a:endParaRPr lang="ko-KR" altLang="en-US" sz="1400" dirty="0"/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2802577" y="4488873"/>
                <a:ext cx="178130" cy="17813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3038103" y="4831277"/>
                <a:ext cx="178130" cy="17813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80" name="타원 79"/>
              <p:cNvSpPr/>
              <p:nvPr/>
            </p:nvSpPr>
            <p:spPr>
              <a:xfrm>
                <a:off x="2705596" y="5009408"/>
                <a:ext cx="178130" cy="17813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81" name="타원 80"/>
              <p:cNvSpPr/>
              <p:nvPr/>
            </p:nvSpPr>
            <p:spPr>
              <a:xfrm>
                <a:off x="2515590" y="4795653"/>
                <a:ext cx="178130" cy="17813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82" name="타원 81"/>
              <p:cNvSpPr/>
              <p:nvPr/>
            </p:nvSpPr>
            <p:spPr>
              <a:xfrm>
                <a:off x="4166260" y="4546270"/>
                <a:ext cx="178130" cy="17813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83" name="타원 82"/>
              <p:cNvSpPr/>
              <p:nvPr/>
            </p:nvSpPr>
            <p:spPr>
              <a:xfrm>
                <a:off x="3869377" y="4843154"/>
                <a:ext cx="178130" cy="17813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84" name="타원 83"/>
              <p:cNvSpPr/>
              <p:nvPr/>
            </p:nvSpPr>
            <p:spPr>
              <a:xfrm>
                <a:off x="4356265" y="4831278"/>
                <a:ext cx="178130" cy="17813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86" name="직선 연결선 85"/>
              <p:cNvCxnSpPr>
                <a:stCxn id="77" idx="3"/>
                <a:endCxn id="81" idx="7"/>
              </p:cNvCxnSpPr>
              <p:nvPr/>
            </p:nvCxnSpPr>
            <p:spPr>
              <a:xfrm flipH="1">
                <a:off x="2667633" y="4640916"/>
                <a:ext cx="161031" cy="180824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/>
              <p:cNvCxnSpPr>
                <a:stCxn id="77" idx="4"/>
                <a:endCxn id="79" idx="0"/>
              </p:cNvCxnSpPr>
              <p:nvPr/>
            </p:nvCxnSpPr>
            <p:spPr>
              <a:xfrm>
                <a:off x="2891642" y="4667003"/>
                <a:ext cx="235526" cy="164274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직선 연결선 90"/>
              <p:cNvCxnSpPr>
                <a:stCxn id="79" idx="3"/>
                <a:endCxn id="80" idx="6"/>
              </p:cNvCxnSpPr>
              <p:nvPr/>
            </p:nvCxnSpPr>
            <p:spPr>
              <a:xfrm flipH="1">
                <a:off x="2883726" y="4983320"/>
                <a:ext cx="180464" cy="115153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/>
              <p:cNvCxnSpPr>
                <a:stCxn id="82" idx="4"/>
                <a:endCxn id="83" idx="7"/>
              </p:cNvCxnSpPr>
              <p:nvPr/>
            </p:nvCxnSpPr>
            <p:spPr>
              <a:xfrm flipH="1">
                <a:off x="4021420" y="4724400"/>
                <a:ext cx="233905" cy="144841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97"/>
              <p:cNvCxnSpPr>
                <a:stCxn id="82" idx="5"/>
                <a:endCxn id="84" idx="1"/>
              </p:cNvCxnSpPr>
              <p:nvPr/>
            </p:nvCxnSpPr>
            <p:spPr>
              <a:xfrm>
                <a:off x="4318303" y="4698313"/>
                <a:ext cx="64049" cy="159052"/>
              </a:xfrm>
              <a:prstGeom prst="line">
                <a:avLst/>
              </a:prstGeom>
              <a:ln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2920897" y="3763832"/>
                <a:ext cx="15917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Information model mapping</a:t>
                </a:r>
                <a:endParaRPr lang="ko-KR" altLang="en-US" sz="1400" dirty="0"/>
              </a:p>
            </p:txBody>
          </p:sp>
          <p:cxnSp>
            <p:nvCxnSpPr>
              <p:cNvPr id="103" name="직선 연결선 102"/>
              <p:cNvCxnSpPr/>
              <p:nvPr/>
            </p:nvCxnSpPr>
            <p:spPr>
              <a:xfrm>
                <a:off x="3396343" y="4797632"/>
                <a:ext cx="344384" cy="0"/>
              </a:xfrm>
              <a:prstGeom prst="line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그룹 143"/>
            <p:cNvGrpSpPr/>
            <p:nvPr/>
          </p:nvGrpSpPr>
          <p:grpSpPr>
            <a:xfrm>
              <a:off x="5006984" y="4035630"/>
              <a:ext cx="2531857" cy="1015694"/>
              <a:chOff x="5006984" y="4035630"/>
              <a:chExt cx="2531857" cy="1015694"/>
            </a:xfrm>
          </p:grpSpPr>
          <p:grpSp>
            <p:nvGrpSpPr>
              <p:cNvPr id="143" name="그룹 142"/>
              <p:cNvGrpSpPr/>
              <p:nvPr/>
            </p:nvGrpSpPr>
            <p:grpSpPr>
              <a:xfrm>
                <a:off x="5342843" y="4035630"/>
                <a:ext cx="1563634" cy="276679"/>
                <a:chOff x="5342843" y="4035630"/>
                <a:chExt cx="1563634" cy="276679"/>
              </a:xfrm>
            </p:grpSpPr>
            <p:pic>
              <p:nvPicPr>
                <p:cNvPr id="134" name="Picture 4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290890" y="4035630"/>
                  <a:ext cx="615587" cy="262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36" name="직선 연결선 135"/>
                <p:cNvCxnSpPr>
                  <a:endCxn id="134" idx="1"/>
                </p:cNvCxnSpPr>
                <p:nvPr/>
              </p:nvCxnSpPr>
              <p:spPr>
                <a:xfrm flipV="1">
                  <a:off x="5771397" y="4167042"/>
                  <a:ext cx="519493" cy="13072"/>
                </a:xfrm>
                <a:prstGeom prst="line">
                  <a:avLst/>
                </a:prstGeom>
                <a:ln w="25400">
                  <a:headEnd type="none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132" name="Picture 4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42843" y="4049485"/>
                  <a:ext cx="615587" cy="262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9" name="폭발 2 138"/>
                <p:cNvSpPr/>
                <p:nvPr/>
              </p:nvSpPr>
              <p:spPr bwMode="auto">
                <a:xfrm>
                  <a:off x="6025376" y="4037611"/>
                  <a:ext cx="268536" cy="264942"/>
                </a:xfrm>
                <a:prstGeom prst="irregularSeal2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rtlCol="0" anchor="ctr"/>
                <a:lstStyle/>
                <a:p>
                  <a:pPr algn="ctr" eaLnBrk="0" hangingPunct="0"/>
                  <a:endParaRPr lang="ko-KR" altLang="en-US" i="1">
                    <a:latin typeface="Arial" charset="0"/>
                  </a:endParaRPr>
                </a:p>
              </p:txBody>
            </p:sp>
          </p:grpSp>
          <p:sp>
            <p:nvSpPr>
              <p:cNvPr id="140" name="TextBox 139"/>
              <p:cNvSpPr txBox="1"/>
              <p:nvPr/>
            </p:nvSpPr>
            <p:spPr>
              <a:xfrm>
                <a:off x="5947116" y="4224988"/>
                <a:ext cx="15917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 smtClean="0"/>
                  <a:t>Port down </a:t>
                </a:r>
                <a:br>
                  <a:rPr lang="en-US" altLang="ko-KR" sz="1400" dirty="0" smtClean="0"/>
                </a:br>
                <a:r>
                  <a:rPr lang="en-US" altLang="ko-KR" sz="1400" dirty="0" smtClean="0"/>
                  <a:t>alarm</a:t>
                </a:r>
                <a:endParaRPr lang="ko-KR" altLang="en-US" sz="1400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5006984" y="4234886"/>
                <a:ext cx="1120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 smtClean="0"/>
                  <a:t>Port down </a:t>
                </a:r>
                <a:br>
                  <a:rPr lang="en-US" altLang="ko-KR" sz="1400" dirty="0" smtClean="0"/>
                </a:br>
                <a:r>
                  <a:rPr lang="en-US" altLang="ko-KR" sz="1400" dirty="0" smtClean="0"/>
                  <a:t>alarm</a:t>
                </a:r>
                <a:endParaRPr lang="ko-KR" altLang="en-US" sz="1400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123757" y="4743547"/>
                <a:ext cx="17995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 smtClean="0"/>
                  <a:t>Correlate alarms</a:t>
                </a:r>
                <a:endParaRPr lang="ko-KR" altLang="en-US" sz="1400" dirty="0"/>
              </a:p>
            </p:txBody>
          </p:sp>
        </p:grpSp>
      </p:grpSp>
      <p:grpSp>
        <p:nvGrpSpPr>
          <p:cNvPr id="242" name="그룹 241"/>
          <p:cNvGrpSpPr/>
          <p:nvPr/>
        </p:nvGrpSpPr>
        <p:grpSpPr>
          <a:xfrm>
            <a:off x="3182588" y="1609103"/>
            <a:ext cx="5588653" cy="3918857"/>
            <a:chOff x="3780979" y="2066306"/>
            <a:chExt cx="5588653" cy="3918857"/>
          </a:xfrm>
        </p:grpSpPr>
        <p:sp>
          <p:nvSpPr>
            <p:cNvPr id="148" name="타원 147"/>
            <p:cNvSpPr/>
            <p:nvPr/>
          </p:nvSpPr>
          <p:spPr bwMode="auto">
            <a:xfrm>
              <a:off x="3780979" y="2066306"/>
              <a:ext cx="5553026" cy="391885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endParaRPr lang="ko-KR" altLang="en-US" i="1">
                <a:latin typeface="Arial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913971" y="2526819"/>
              <a:ext cx="3355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Compare state and classify problems</a:t>
              </a:r>
              <a:endParaRPr lang="ko-KR" altLang="en-US" sz="1400" b="1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211346" y="2987978"/>
              <a:ext cx="2355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0000"/>
                  </a:solidFill>
                </a:rPr>
                <a:t>Reactive</a:t>
              </a:r>
              <a:r>
                <a:rPr lang="en-US" altLang="ko-KR" sz="1400" b="1" dirty="0" smtClean="0"/>
                <a:t>: a single failure,</a:t>
              </a:r>
            </a:p>
            <a:p>
              <a:r>
                <a:rPr lang="en-US" altLang="ko-KR" sz="1400" b="1" dirty="0" smtClean="0"/>
                <a:t>backup path is prepared</a:t>
              </a:r>
              <a:endParaRPr lang="ko-KR" altLang="en-US" sz="1400" b="1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983736" y="3615390"/>
              <a:ext cx="35854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B050"/>
                  </a:solidFill>
                </a:rPr>
                <a:t>Deliberative</a:t>
              </a:r>
              <a:r>
                <a:rPr lang="en-US" altLang="ko-KR" sz="1400" b="1" dirty="0" smtClean="0"/>
                <a:t>: a single failure, </a:t>
              </a:r>
            </a:p>
            <a:p>
              <a:r>
                <a:rPr lang="en-US" altLang="ko-KR" sz="1400" b="1" dirty="0" smtClean="0"/>
                <a:t>backup path is prepared,</a:t>
              </a:r>
            </a:p>
            <a:p>
              <a:r>
                <a:rPr lang="en-US" altLang="ko-KR" sz="1400" b="1" dirty="0" smtClean="0"/>
                <a:t>optimal path is required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4326141" y="4539687"/>
              <a:ext cx="27495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00FF"/>
                  </a:solidFill>
                </a:rPr>
                <a:t>Reflective</a:t>
              </a:r>
              <a:r>
                <a:rPr lang="en-US" altLang="ko-KR" sz="1400" b="1" dirty="0" smtClean="0"/>
                <a:t>: </a:t>
              </a:r>
              <a:r>
                <a:rPr lang="en-US" altLang="ko-KR" sz="1400" b="1" u="sng" dirty="0" smtClean="0"/>
                <a:t>multiple failures</a:t>
              </a:r>
              <a:r>
                <a:rPr lang="en-US" altLang="ko-KR" sz="1400" b="1" dirty="0" smtClean="0"/>
                <a:t> &amp;</a:t>
              </a:r>
            </a:p>
            <a:p>
              <a:r>
                <a:rPr lang="en-US" altLang="ko-KR" sz="1400" b="1" dirty="0" smtClean="0"/>
                <a:t>backup path is failed</a:t>
              </a:r>
            </a:p>
            <a:p>
              <a:pPr algn="ctr"/>
              <a:r>
                <a:rPr lang="en-US" altLang="ko-KR" sz="1400" b="1" dirty="0" smtClean="0"/>
                <a:t>      Reasoning is required to solve complex problems</a:t>
              </a:r>
              <a:endParaRPr lang="ko-KR" altLang="en-US" sz="1400" b="1" dirty="0"/>
            </a:p>
          </p:txBody>
        </p:sp>
        <p:grpSp>
          <p:nvGrpSpPr>
            <p:cNvPr id="240" name="그룹 239"/>
            <p:cNvGrpSpPr/>
            <p:nvPr/>
          </p:nvGrpSpPr>
          <p:grpSpPr>
            <a:xfrm>
              <a:off x="6920280" y="2978727"/>
              <a:ext cx="2449352" cy="1028782"/>
              <a:chOff x="6920280" y="2978727"/>
              <a:chExt cx="2449352" cy="1028782"/>
            </a:xfrm>
          </p:grpSpPr>
          <p:grpSp>
            <p:nvGrpSpPr>
              <p:cNvPr id="236" name="그룹 235"/>
              <p:cNvGrpSpPr/>
              <p:nvPr/>
            </p:nvGrpSpPr>
            <p:grpSpPr>
              <a:xfrm>
                <a:off x="6920280" y="2978727"/>
                <a:ext cx="1563634" cy="1028782"/>
                <a:chOff x="6623396" y="2907475"/>
                <a:chExt cx="1563634" cy="1028782"/>
              </a:xfrm>
            </p:grpSpPr>
            <p:grpSp>
              <p:nvGrpSpPr>
                <p:cNvPr id="234" name="그룹 233"/>
                <p:cNvGrpSpPr/>
                <p:nvPr/>
              </p:nvGrpSpPr>
              <p:grpSpPr>
                <a:xfrm>
                  <a:off x="6623396" y="2907475"/>
                  <a:ext cx="1563634" cy="1028782"/>
                  <a:chOff x="6813401" y="2978727"/>
                  <a:chExt cx="1563634" cy="1028782"/>
                </a:xfrm>
              </p:grpSpPr>
              <p:grpSp>
                <p:nvGrpSpPr>
                  <p:cNvPr id="195" name="그룹 194"/>
                  <p:cNvGrpSpPr/>
                  <p:nvPr/>
                </p:nvGrpSpPr>
                <p:grpSpPr>
                  <a:xfrm>
                    <a:off x="6813401" y="3323113"/>
                    <a:ext cx="1563634" cy="684396"/>
                    <a:chOff x="6706524" y="2943103"/>
                    <a:chExt cx="1563634" cy="684396"/>
                  </a:xfrm>
                </p:grpSpPr>
                <p:grpSp>
                  <p:nvGrpSpPr>
                    <p:cNvPr id="185" name="그룹 184"/>
                    <p:cNvGrpSpPr/>
                    <p:nvPr/>
                  </p:nvGrpSpPr>
                  <p:grpSpPr>
                    <a:xfrm>
                      <a:off x="6706524" y="2943103"/>
                      <a:ext cx="1563634" cy="298448"/>
                      <a:chOff x="6659023" y="2990604"/>
                      <a:chExt cx="1563634" cy="298448"/>
                    </a:xfrm>
                  </p:grpSpPr>
                  <p:grpSp>
                    <p:nvGrpSpPr>
                      <p:cNvPr id="151" name="그룹 142"/>
                      <p:cNvGrpSpPr/>
                      <p:nvPr/>
                    </p:nvGrpSpPr>
                    <p:grpSpPr>
                      <a:xfrm>
                        <a:off x="6659023" y="2990604"/>
                        <a:ext cx="1563634" cy="298448"/>
                        <a:chOff x="5342843" y="4013861"/>
                        <a:chExt cx="1563634" cy="298448"/>
                      </a:xfrm>
                    </p:grpSpPr>
                    <p:pic>
                      <p:nvPicPr>
                        <p:cNvPr id="155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890" y="4035630"/>
                          <a:ext cx="615587" cy="2628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cxnSp>
                      <p:nvCxnSpPr>
                        <p:cNvPr id="156" name="직선 연결선 155"/>
                        <p:cNvCxnSpPr>
                          <a:endCxn id="155" idx="1"/>
                        </p:cNvCxnSpPr>
                        <p:nvPr/>
                      </p:nvCxnSpPr>
                      <p:spPr>
                        <a:xfrm flipV="1">
                          <a:off x="5771397" y="4167042"/>
                          <a:ext cx="519493" cy="13072"/>
                        </a:xfrm>
                        <a:prstGeom prst="line">
                          <a:avLst/>
                        </a:prstGeom>
                        <a:ln w="25400">
                          <a:headEnd type="none"/>
                          <a:tailEnd type="non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157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2843" y="4049485"/>
                          <a:ext cx="615587" cy="2628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sp>
                      <p:nvSpPr>
                        <p:cNvPr id="158" name="폭발 2 157"/>
                        <p:cNvSpPr/>
                        <p:nvPr/>
                      </p:nvSpPr>
                      <p:spPr bwMode="auto">
                        <a:xfrm>
                          <a:off x="5989750" y="4013861"/>
                          <a:ext cx="268536" cy="264942"/>
                        </a:xfrm>
                        <a:prstGeom prst="irregularSeal2">
                          <a:avLst/>
                        </a:prstGeom>
                        <a:solidFill>
                          <a:srgbClr val="FF0000"/>
                        </a:solidFill>
                        <a:ln w="1905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triangle" w="med" len="me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eaLnBrk="0" hangingPunct="0"/>
                          <a:endParaRPr lang="ko-KR" altLang="en-US" i="1">
                            <a:latin typeface="Arial" charset="0"/>
                          </a:endParaRPr>
                        </a:p>
                      </p:txBody>
                    </p:sp>
                  </p:grpSp>
                  <p:cxnSp>
                    <p:nvCxnSpPr>
                      <p:cNvPr id="178" name="구부러진 연결선 177"/>
                      <p:cNvCxnSpPr/>
                      <p:nvPr/>
                    </p:nvCxnSpPr>
                    <p:spPr>
                      <a:xfrm rot="5400000" flipH="1" flipV="1">
                        <a:off x="7398285" y="2784349"/>
                        <a:ext cx="13855" cy="948047"/>
                      </a:xfrm>
                      <a:prstGeom prst="curvedConnector3">
                        <a:avLst>
                          <a:gd name="adj1" fmla="val -1649946"/>
                        </a:avLst>
                      </a:prstGeom>
                      <a:ln w="25400">
                        <a:headEnd type="none"/>
                        <a:tailEnd type="non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194" name="Picture 4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234977" y="3364675"/>
                      <a:ext cx="615587" cy="2628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cxnSp>
                <p:nvCxnSpPr>
                  <p:cNvPr id="230" name="구부러진 연결선 229"/>
                  <p:cNvCxnSpPr>
                    <a:stCxn id="157" idx="0"/>
                    <a:endCxn id="155" idx="0"/>
                  </p:cNvCxnSpPr>
                  <p:nvPr/>
                </p:nvCxnSpPr>
                <p:spPr>
                  <a:xfrm rot="5400000" flipH="1" flipV="1">
                    <a:off x="7588291" y="2877787"/>
                    <a:ext cx="13855" cy="948047"/>
                  </a:xfrm>
                  <a:prstGeom prst="curvedConnector3">
                    <a:avLst>
                      <a:gd name="adj1" fmla="val 1749946"/>
                    </a:avLst>
                  </a:prstGeom>
                  <a:ln w="25400">
                    <a:headEnd type="none"/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31" name="Picture 4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335917" y="2978727"/>
                    <a:ext cx="615587" cy="2628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cxnSp>
              <p:nvCxnSpPr>
                <p:cNvPr id="229" name="구부러진 연결선 228"/>
                <p:cNvCxnSpPr/>
                <p:nvPr/>
              </p:nvCxnSpPr>
              <p:spPr>
                <a:xfrm rot="5400000" flipH="1" flipV="1">
                  <a:off x="7380473" y="3085605"/>
                  <a:ext cx="13855" cy="948047"/>
                </a:xfrm>
                <a:prstGeom prst="curvedConnector3">
                  <a:avLst>
                    <a:gd name="adj1" fmla="val -1935656"/>
                  </a:avLst>
                </a:prstGeom>
                <a:ln w="25400">
                  <a:solidFill>
                    <a:srgbClr val="FF0000"/>
                  </a:solidFill>
                  <a:headEnd type="none"/>
                  <a:tailEnd type="non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8" name="TextBox 237"/>
              <p:cNvSpPr txBox="1"/>
              <p:nvPr/>
            </p:nvSpPr>
            <p:spPr>
              <a:xfrm>
                <a:off x="8070830" y="3581745"/>
                <a:ext cx="12988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Backup path</a:t>
                </a:r>
                <a:endParaRPr lang="ko-KR" altLang="en-US" sz="1400" dirty="0"/>
              </a:p>
            </p:txBody>
          </p:sp>
        </p:grpSp>
        <p:grpSp>
          <p:nvGrpSpPr>
            <p:cNvPr id="241" name="그룹 240"/>
            <p:cNvGrpSpPr/>
            <p:nvPr/>
          </p:nvGrpSpPr>
          <p:grpSpPr>
            <a:xfrm>
              <a:off x="6928820" y="4453245"/>
              <a:ext cx="1624367" cy="1215597"/>
              <a:chOff x="6928820" y="4453245"/>
              <a:chExt cx="1624367" cy="1215597"/>
            </a:xfrm>
          </p:grpSpPr>
          <p:grpSp>
            <p:nvGrpSpPr>
              <p:cNvPr id="237" name="그룹 236"/>
              <p:cNvGrpSpPr/>
              <p:nvPr/>
            </p:nvGrpSpPr>
            <p:grpSpPr>
              <a:xfrm>
                <a:off x="6989553" y="4453245"/>
                <a:ext cx="1563634" cy="1001074"/>
                <a:chOff x="6882675" y="4500747"/>
                <a:chExt cx="1563634" cy="1001074"/>
              </a:xfrm>
            </p:grpSpPr>
            <p:grpSp>
              <p:nvGrpSpPr>
                <p:cNvPr id="227" name="그룹 226"/>
                <p:cNvGrpSpPr/>
                <p:nvPr/>
              </p:nvGrpSpPr>
              <p:grpSpPr>
                <a:xfrm>
                  <a:off x="6882675" y="4500747"/>
                  <a:ext cx="1563634" cy="1001074"/>
                  <a:chOff x="6633293" y="4643251"/>
                  <a:chExt cx="1563634" cy="1001074"/>
                </a:xfrm>
              </p:grpSpPr>
              <p:grpSp>
                <p:nvGrpSpPr>
                  <p:cNvPr id="226" name="그룹 225"/>
                  <p:cNvGrpSpPr/>
                  <p:nvPr/>
                </p:nvGrpSpPr>
                <p:grpSpPr>
                  <a:xfrm>
                    <a:off x="6633293" y="4643251"/>
                    <a:ext cx="1563634" cy="1001074"/>
                    <a:chOff x="6633293" y="4643251"/>
                    <a:chExt cx="1563634" cy="1001074"/>
                  </a:xfrm>
                </p:grpSpPr>
                <p:grpSp>
                  <p:nvGrpSpPr>
                    <p:cNvPr id="197" name="그룹 196"/>
                    <p:cNvGrpSpPr/>
                    <p:nvPr/>
                  </p:nvGrpSpPr>
                  <p:grpSpPr>
                    <a:xfrm>
                      <a:off x="6633293" y="4959929"/>
                      <a:ext cx="1563634" cy="684396"/>
                      <a:chOff x="6706524" y="2943103"/>
                      <a:chExt cx="1563634" cy="684396"/>
                    </a:xfrm>
                  </p:grpSpPr>
                  <p:grpSp>
                    <p:nvGrpSpPr>
                      <p:cNvPr id="198" name="그룹 184"/>
                      <p:cNvGrpSpPr/>
                      <p:nvPr/>
                    </p:nvGrpSpPr>
                    <p:grpSpPr>
                      <a:xfrm>
                        <a:off x="6706524" y="2943103"/>
                        <a:ext cx="1563634" cy="298448"/>
                        <a:chOff x="6659023" y="2990604"/>
                        <a:chExt cx="1563634" cy="298448"/>
                      </a:xfrm>
                    </p:grpSpPr>
                    <p:grpSp>
                      <p:nvGrpSpPr>
                        <p:cNvPr id="200" name="그룹 142"/>
                        <p:cNvGrpSpPr/>
                        <p:nvPr/>
                      </p:nvGrpSpPr>
                      <p:grpSpPr>
                        <a:xfrm>
                          <a:off x="6659023" y="2990604"/>
                          <a:ext cx="1563634" cy="298448"/>
                          <a:chOff x="5342843" y="4013861"/>
                          <a:chExt cx="1563634" cy="298448"/>
                        </a:xfrm>
                      </p:grpSpPr>
                      <p:pic>
                        <p:nvPicPr>
                          <p:cNvPr id="202" name="Picture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90890" y="4035630"/>
                            <a:ext cx="615587" cy="2628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cxnSp>
                        <p:nvCxnSpPr>
                          <p:cNvPr id="203" name="직선 연결선 202"/>
                          <p:cNvCxnSpPr>
                            <a:endCxn id="202" idx="1"/>
                          </p:cNvCxnSpPr>
                          <p:nvPr/>
                        </p:nvCxnSpPr>
                        <p:spPr>
                          <a:xfrm flipV="1">
                            <a:off x="5771397" y="4167042"/>
                            <a:ext cx="519493" cy="13072"/>
                          </a:xfrm>
                          <a:prstGeom prst="line">
                            <a:avLst/>
                          </a:prstGeom>
                          <a:ln w="25400">
                            <a:headEnd type="none"/>
                            <a:tailEnd type="none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pic>
                        <p:nvPicPr>
                          <p:cNvPr id="204" name="Picture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42843" y="4049485"/>
                            <a:ext cx="615587" cy="2628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sp>
                        <p:nvSpPr>
                          <p:cNvPr id="205" name="폭발 2 204"/>
                          <p:cNvSpPr/>
                          <p:nvPr/>
                        </p:nvSpPr>
                        <p:spPr bwMode="auto">
                          <a:xfrm>
                            <a:off x="5989750" y="4013861"/>
                            <a:ext cx="268536" cy="264942"/>
                          </a:xfrm>
                          <a:prstGeom prst="irregularSeal2">
                            <a:avLst/>
                          </a:prstGeom>
                          <a:solidFill>
                            <a:srgbClr val="FF0000"/>
                          </a:solidFill>
                          <a:ln w="19050" cap="flat" cmpd="sng" algn="ctr">
                            <a:solidFill>
                              <a:schemeClr val="tx2"/>
                            </a:solidFill>
                            <a:prstDash val="solid"/>
                            <a:round/>
                            <a:headEnd type="none" w="med" len="med"/>
                            <a:tailEnd type="triangle" w="med" len="me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eaLnBrk="0" hangingPunct="0"/>
                            <a:endParaRPr lang="ko-KR" altLang="en-US" i="1">
                              <a:latin typeface="Arial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01" name="구부러진 연결선 200"/>
                        <p:cNvCxnSpPr>
                          <a:stCxn id="204" idx="2"/>
                          <a:endCxn id="202" idx="2"/>
                        </p:cNvCxnSpPr>
                        <p:nvPr/>
                      </p:nvCxnSpPr>
                      <p:spPr>
                        <a:xfrm rot="5400000" flipH="1" flipV="1">
                          <a:off x="7433912" y="2808101"/>
                          <a:ext cx="13855" cy="948047"/>
                        </a:xfrm>
                        <a:prstGeom prst="curvedConnector3">
                          <a:avLst>
                            <a:gd name="adj1" fmla="val -1649946"/>
                          </a:avLst>
                        </a:prstGeom>
                        <a:ln w="25400">
                          <a:headEnd type="none"/>
                          <a:tailEnd type="non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pic>
                    <p:nvPicPr>
                      <p:cNvPr id="199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977" y="3364675"/>
                        <a:ext cx="615587" cy="2628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cxnSp>
                  <p:nvCxnSpPr>
                    <p:cNvPr id="216" name="구부러진 연결선 215"/>
                    <p:cNvCxnSpPr>
                      <a:stCxn id="204" idx="0"/>
                      <a:endCxn id="202" idx="0"/>
                    </p:cNvCxnSpPr>
                    <p:nvPr/>
                  </p:nvCxnSpPr>
                  <p:spPr>
                    <a:xfrm rot="5400000" flipH="1" flipV="1">
                      <a:off x="7408183" y="4514603"/>
                      <a:ext cx="13855" cy="948047"/>
                    </a:xfrm>
                    <a:prstGeom prst="curvedConnector3">
                      <a:avLst>
                        <a:gd name="adj1" fmla="val 1749946"/>
                      </a:avLst>
                    </a:prstGeom>
                    <a:ln w="25400">
                      <a:headEnd type="none"/>
                      <a:tailEnd type="non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215" name="Picture 4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195393" y="4643251"/>
                      <a:ext cx="615587" cy="26282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cxnSp>
                <p:nvCxnSpPr>
                  <p:cNvPr id="219" name="구부러진 연결선 218"/>
                  <p:cNvCxnSpPr/>
                  <p:nvPr/>
                </p:nvCxnSpPr>
                <p:spPr>
                  <a:xfrm rot="5400000" flipH="1" flipV="1">
                    <a:off x="7406203" y="4797631"/>
                    <a:ext cx="13855" cy="948047"/>
                  </a:xfrm>
                  <a:prstGeom prst="curvedConnector3">
                    <a:avLst>
                      <a:gd name="adj1" fmla="val -1935656"/>
                    </a:avLst>
                  </a:prstGeom>
                  <a:ln w="25400">
                    <a:solidFill>
                      <a:srgbClr val="FF0000"/>
                    </a:solidFill>
                    <a:headEnd type="none"/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8" name="폭발 2 227"/>
                <p:cNvSpPr/>
                <p:nvPr/>
              </p:nvSpPr>
              <p:spPr bwMode="auto">
                <a:xfrm>
                  <a:off x="7183219" y="5136080"/>
                  <a:ext cx="268536" cy="264942"/>
                </a:xfrm>
                <a:prstGeom prst="irregularSeal2">
                  <a:avLst/>
                </a:prstGeom>
                <a:solidFill>
                  <a:srgbClr val="FF0000"/>
                </a:solidFill>
                <a:ln w="190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rtlCol="0" anchor="ctr"/>
                <a:lstStyle/>
                <a:p>
                  <a:pPr algn="ctr" eaLnBrk="0" hangingPunct="0"/>
                  <a:endParaRPr lang="ko-KR" altLang="en-US" i="1">
                    <a:latin typeface="Arial" charset="0"/>
                  </a:endParaRPr>
                </a:p>
              </p:txBody>
            </p:sp>
          </p:grpSp>
          <p:sp>
            <p:nvSpPr>
              <p:cNvPr id="239" name="TextBox 238"/>
              <p:cNvSpPr txBox="1"/>
              <p:nvPr/>
            </p:nvSpPr>
            <p:spPr>
              <a:xfrm>
                <a:off x="6928820" y="5361065"/>
                <a:ext cx="12988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Backup path</a:t>
                </a:r>
                <a:endParaRPr lang="ko-KR" altLang="en-US" sz="1400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175" grpId="0" animBg="1"/>
      <p:bldP spid="17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Cognitive Control Loop (1/2)</a:t>
            </a:r>
            <a:endParaRPr lang="ko-KR" altLang="en-US" dirty="0"/>
          </a:p>
        </p:txBody>
      </p:sp>
      <p:sp>
        <p:nvSpPr>
          <p:cNvPr id="34" name="내용 개체 틀 2"/>
          <p:cNvSpPr>
            <a:spLocks noGrp="1"/>
          </p:cNvSpPr>
          <p:nvPr>
            <p:ph idx="1"/>
          </p:nvPr>
        </p:nvSpPr>
        <p:spPr>
          <a:xfrm>
            <a:off x="254000" y="973667"/>
            <a:ext cx="8636000" cy="5257800"/>
          </a:xfrm>
        </p:spPr>
        <p:txBody>
          <a:bodyPr/>
          <a:lstStyle/>
          <a:p>
            <a:r>
              <a:rPr lang="en-US" altLang="ko-KR" dirty="0" smtClean="0"/>
              <a:t>Original FOCALE control loop + human cognition model</a:t>
            </a:r>
          </a:p>
          <a:p>
            <a:pPr>
              <a:buNone/>
            </a:pPr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193031" y="2831442"/>
            <a:ext cx="3797079" cy="2749961"/>
            <a:chOff x="1000552" y="1584533"/>
            <a:chExt cx="7451552" cy="4404755"/>
          </a:xfrm>
        </p:grpSpPr>
        <p:sp>
          <p:nvSpPr>
            <p:cNvPr id="32" name="모서리가 둥근 직사각형 31"/>
            <p:cNvSpPr/>
            <p:nvPr/>
          </p:nvSpPr>
          <p:spPr bwMode="auto">
            <a:xfrm>
              <a:off x="6102904" y="2139696"/>
              <a:ext cx="2349200" cy="3030456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 kern="0" dirty="0" smtClean="0">
                <a:solidFill>
                  <a:srgbClr val="FFFFFF"/>
                </a:solidFill>
                <a:latin typeface="Trebuchet MS"/>
                <a:ea typeface="+mn-ea"/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3566968" y="2139696"/>
              <a:ext cx="2349200" cy="3030456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 kern="0" dirty="0" smtClean="0">
                <a:solidFill>
                  <a:srgbClr val="FFFFFF"/>
                </a:solidFill>
                <a:latin typeface="Trebuchet MS"/>
                <a:ea typeface="+mn-ea"/>
              </a:endParaRPr>
            </a:p>
          </p:txBody>
        </p:sp>
        <p:sp>
          <p:nvSpPr>
            <p:cNvPr id="43" name="모서리가 둥근 직사각형 42"/>
            <p:cNvSpPr/>
            <p:nvPr/>
          </p:nvSpPr>
          <p:spPr bwMode="auto">
            <a:xfrm>
              <a:off x="1000552" y="2170176"/>
              <a:ext cx="2349200" cy="3030456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 kern="0" dirty="0" smtClean="0">
                <a:solidFill>
                  <a:srgbClr val="FFFFFF"/>
                </a:solidFill>
                <a:latin typeface="Trebuchet MS"/>
                <a:ea typeface="+mn-ea"/>
              </a:endParaRPr>
            </a:p>
          </p:txBody>
        </p:sp>
        <p:cxnSp>
          <p:nvCxnSpPr>
            <p:cNvPr id="50" name="직선 화살표 연결선 49"/>
            <p:cNvCxnSpPr>
              <a:endCxn id="69" idx="2"/>
            </p:cNvCxnSpPr>
            <p:nvPr/>
          </p:nvCxnSpPr>
          <p:spPr>
            <a:xfrm flipV="1">
              <a:off x="1962185" y="4870255"/>
              <a:ext cx="0" cy="530790"/>
            </a:xfrm>
            <a:prstGeom prst="straightConnector1">
              <a:avLst/>
            </a:prstGeom>
            <a:ln w="4445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모서리가 둥근 직사각형 58"/>
            <p:cNvSpPr/>
            <p:nvPr/>
          </p:nvSpPr>
          <p:spPr bwMode="auto">
            <a:xfrm>
              <a:off x="1350264" y="5413224"/>
              <a:ext cx="6613351" cy="576064"/>
            </a:xfrm>
            <a:prstGeom prst="roundRect">
              <a:avLst/>
            </a:prstGeom>
            <a:solidFill>
              <a:srgbClr val="0099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kern="0" dirty="0" smtClean="0">
                  <a:solidFill>
                    <a:srgbClr val="FFFFFF"/>
                  </a:solidFill>
                  <a:latin typeface="Trebuchet MS"/>
                  <a:ea typeface="+mn-ea"/>
                </a:rPr>
                <a:t>Managed resource(s)</a:t>
              </a:r>
              <a:endParaRPr kumimoji="0" lang="ko-KR" altLang="en-US" sz="1050" kern="0" dirty="0" smtClean="0">
                <a:solidFill>
                  <a:srgbClr val="FFFFFF"/>
                </a:solidFill>
                <a:latin typeface="Trebuchet MS"/>
                <a:ea typeface="+mn-ea"/>
              </a:endParaRPr>
            </a:p>
          </p:txBody>
        </p:sp>
        <p:cxnSp>
          <p:nvCxnSpPr>
            <p:cNvPr id="66" name="직선 화살표 연결선 65"/>
            <p:cNvCxnSpPr/>
            <p:nvPr/>
          </p:nvCxnSpPr>
          <p:spPr>
            <a:xfrm flipV="1">
              <a:off x="1957672" y="4048575"/>
              <a:ext cx="0" cy="360040"/>
            </a:xfrm>
            <a:prstGeom prst="straightConnector1">
              <a:avLst/>
            </a:prstGeom>
            <a:ln w="4445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화살표 연결선 69"/>
            <p:cNvCxnSpPr/>
            <p:nvPr/>
          </p:nvCxnSpPr>
          <p:spPr>
            <a:xfrm>
              <a:off x="7201911" y="3233167"/>
              <a:ext cx="513" cy="2192273"/>
            </a:xfrm>
            <a:prstGeom prst="straightConnector1">
              <a:avLst/>
            </a:prstGeom>
            <a:ln w="4445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화살표 연결선 77"/>
            <p:cNvCxnSpPr/>
            <p:nvPr/>
          </p:nvCxnSpPr>
          <p:spPr>
            <a:xfrm>
              <a:off x="2615726" y="2943042"/>
              <a:ext cx="1299433" cy="2200"/>
            </a:xfrm>
            <a:prstGeom prst="straightConnector1">
              <a:avLst/>
            </a:prstGeom>
            <a:ln w="4445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 flipV="1">
              <a:off x="1998503" y="3203529"/>
              <a:ext cx="0" cy="360040"/>
            </a:xfrm>
            <a:prstGeom prst="straightConnector1">
              <a:avLst/>
            </a:prstGeom>
            <a:ln w="4445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"/>
            <p:cNvSpPr txBox="1">
              <a:spLocks noChangeArrowheads="1"/>
            </p:cNvSpPr>
            <p:nvPr/>
          </p:nvSpPr>
          <p:spPr bwMode="auto">
            <a:xfrm>
              <a:off x="3463989" y="1608916"/>
              <a:ext cx="2448064" cy="419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Decision making</a:t>
              </a:r>
              <a:endPara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1197864" y="2682240"/>
              <a:ext cx="1633728" cy="554736"/>
            </a:xfrm>
            <a:prstGeom prst="round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1193704" y="2769403"/>
              <a:ext cx="1656184" cy="41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ko-KR" sz="1050" dirty="0" smtClean="0">
                  <a:solidFill>
                    <a:schemeClr val="bg1"/>
                  </a:solidFill>
                  <a:latin typeface="Arial" charset="0"/>
                </a:rPr>
                <a:t>Compare</a:t>
              </a:r>
              <a:endParaRPr lang="ko-KR" altLang="en-US" sz="1050" dirty="0" smtClean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1197864" y="4364736"/>
              <a:ext cx="1633728" cy="554736"/>
            </a:xfrm>
            <a:prstGeom prst="round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1170095" y="4451220"/>
              <a:ext cx="1584176" cy="41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ko-KR" sz="1050" dirty="0" smtClean="0">
                  <a:solidFill>
                    <a:schemeClr val="bg1"/>
                  </a:solidFill>
                  <a:latin typeface="Arial" charset="0"/>
                </a:rPr>
                <a:t>Observe</a:t>
              </a:r>
              <a:endParaRPr lang="ko-KR" altLang="en-US" sz="1050" dirty="0" smtClean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6379464" y="2535936"/>
              <a:ext cx="1633728" cy="835152"/>
            </a:xfrm>
            <a:prstGeom prst="round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6468592" y="2748164"/>
              <a:ext cx="1512168" cy="41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ko-KR" sz="1050" dirty="0" smtClean="0">
                  <a:solidFill>
                    <a:schemeClr val="bg1"/>
                  </a:solidFill>
                  <a:latin typeface="Arial" charset="0"/>
                </a:rPr>
                <a:t>Act</a:t>
              </a:r>
              <a:endParaRPr lang="ko-KR" altLang="en-US" sz="1050" dirty="0" smtClean="0">
                <a:solidFill>
                  <a:schemeClr val="bg1"/>
                </a:solidFill>
                <a:latin typeface="Arial" charset="0"/>
              </a:endParaRPr>
            </a:p>
          </p:txBody>
        </p:sp>
        <p:cxnSp>
          <p:nvCxnSpPr>
            <p:cNvPr id="42" name="직선 화살표 연결선 41"/>
            <p:cNvCxnSpPr/>
            <p:nvPr/>
          </p:nvCxnSpPr>
          <p:spPr>
            <a:xfrm>
              <a:off x="5072414" y="2936946"/>
              <a:ext cx="1299433" cy="2200"/>
            </a:xfrm>
            <a:prstGeom prst="straightConnector1">
              <a:avLst/>
            </a:prstGeom>
            <a:ln w="4445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그룹 46"/>
            <p:cNvGrpSpPr/>
            <p:nvPr/>
          </p:nvGrpSpPr>
          <p:grpSpPr>
            <a:xfrm>
              <a:off x="3910584" y="2554224"/>
              <a:ext cx="1633728" cy="835152"/>
              <a:chOff x="4047744" y="1944624"/>
              <a:chExt cx="1633728" cy="835152"/>
            </a:xfrm>
          </p:grpSpPr>
          <p:sp>
            <p:nvSpPr>
              <p:cNvPr id="38" name="모서리가 둥근 직사각형 37"/>
              <p:cNvSpPr/>
              <p:nvPr/>
            </p:nvSpPr>
            <p:spPr>
              <a:xfrm>
                <a:off x="4047744" y="1944624"/>
                <a:ext cx="1633728" cy="835152"/>
              </a:xfrm>
              <a:prstGeom prst="roundRect">
                <a:avLst/>
              </a:prstGeom>
              <a:solidFill>
                <a:srgbClr val="00206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4236345" y="2064640"/>
                <a:ext cx="1368153" cy="690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ko-KR" sz="1050" dirty="0" smtClean="0">
                    <a:solidFill>
                      <a:schemeClr val="bg1"/>
                    </a:solidFill>
                    <a:latin typeface="Arial" charset="0"/>
                  </a:rPr>
                  <a:t>Plan &amp; Decide</a:t>
                </a:r>
                <a:endParaRPr lang="ko-KR" altLang="en-US" sz="1050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48" name="TextBox 3"/>
            <p:cNvSpPr txBox="1">
              <a:spLocks noChangeArrowheads="1"/>
            </p:cNvSpPr>
            <p:nvPr/>
          </p:nvSpPr>
          <p:spPr bwMode="auto">
            <a:xfrm>
              <a:off x="1288639" y="1584533"/>
              <a:ext cx="1702508" cy="419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Perception</a:t>
              </a:r>
              <a:endPara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Box 3"/>
            <p:cNvSpPr txBox="1">
              <a:spLocks noChangeArrowheads="1"/>
            </p:cNvSpPr>
            <p:nvPr/>
          </p:nvSpPr>
          <p:spPr bwMode="auto">
            <a:xfrm>
              <a:off x="6501300" y="1633302"/>
              <a:ext cx="1567241" cy="419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Actuation</a:t>
              </a:r>
              <a:endPara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1216152" y="3506480"/>
              <a:ext cx="1633728" cy="554736"/>
              <a:chOff x="1816608" y="5455920"/>
              <a:chExt cx="1633728" cy="554736"/>
            </a:xfrm>
          </p:grpSpPr>
          <p:sp>
            <p:nvSpPr>
              <p:cNvPr id="27" name="모서리가 둥근 직사각형 26"/>
              <p:cNvSpPr/>
              <p:nvPr/>
            </p:nvSpPr>
            <p:spPr>
              <a:xfrm>
                <a:off x="1816608" y="5455920"/>
                <a:ext cx="1633728" cy="554736"/>
              </a:xfrm>
              <a:prstGeom prst="roundRect">
                <a:avLst/>
              </a:prstGeom>
              <a:solidFill>
                <a:srgbClr val="00206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1847513" y="5529834"/>
                <a:ext cx="1584176" cy="406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ko-KR" sz="1050" dirty="0" smtClean="0">
                    <a:solidFill>
                      <a:schemeClr val="bg1"/>
                    </a:solidFill>
                    <a:latin typeface="Arial" charset="0"/>
                  </a:rPr>
                  <a:t>Normalize</a:t>
                </a:r>
                <a:endParaRPr lang="ko-KR" altLang="en-US" sz="1050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40" name="그룹 39"/>
          <p:cNvGrpSpPr/>
          <p:nvPr/>
        </p:nvGrpSpPr>
        <p:grpSpPr>
          <a:xfrm>
            <a:off x="4119540" y="1923805"/>
            <a:ext cx="5024460" cy="3906308"/>
            <a:chOff x="32532" y="1232685"/>
            <a:chExt cx="9111468" cy="5345571"/>
          </a:xfrm>
        </p:grpSpPr>
        <p:sp>
          <p:nvSpPr>
            <p:cNvPr id="41" name="Rounded Rectangle 67"/>
            <p:cNvSpPr/>
            <p:nvPr/>
          </p:nvSpPr>
          <p:spPr>
            <a:xfrm>
              <a:off x="1650142" y="1721190"/>
              <a:ext cx="2007458" cy="3937618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4" name="Rounded Rectangle 67"/>
            <p:cNvSpPr/>
            <p:nvPr/>
          </p:nvSpPr>
          <p:spPr>
            <a:xfrm>
              <a:off x="4229909" y="1666326"/>
              <a:ext cx="2128219" cy="3937618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5" name="Rounded Rectangle 67"/>
            <p:cNvSpPr/>
            <p:nvPr/>
          </p:nvSpPr>
          <p:spPr>
            <a:xfrm>
              <a:off x="6826805" y="1666326"/>
              <a:ext cx="2128219" cy="3937618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1" name="TextBox 3"/>
            <p:cNvSpPr txBox="1">
              <a:spLocks noChangeArrowheads="1"/>
            </p:cNvSpPr>
            <p:nvPr/>
          </p:nvSpPr>
          <p:spPr bwMode="auto">
            <a:xfrm>
              <a:off x="98247" y="2092221"/>
              <a:ext cx="1541251" cy="379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Reflective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3"/>
            <p:cNvSpPr txBox="1">
              <a:spLocks noChangeArrowheads="1"/>
            </p:cNvSpPr>
            <p:nvPr/>
          </p:nvSpPr>
          <p:spPr bwMode="auto">
            <a:xfrm>
              <a:off x="32532" y="3317516"/>
              <a:ext cx="1834850" cy="379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Deliberative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Box 3"/>
            <p:cNvSpPr txBox="1">
              <a:spLocks noChangeArrowheads="1"/>
            </p:cNvSpPr>
            <p:nvPr/>
          </p:nvSpPr>
          <p:spPr bwMode="auto">
            <a:xfrm>
              <a:off x="165993" y="4750077"/>
              <a:ext cx="1381369" cy="379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Reactive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cxnSp>
          <p:nvCxnSpPr>
            <p:cNvPr id="54" name="직선 연결선 53"/>
            <p:cNvCxnSpPr/>
            <p:nvPr/>
          </p:nvCxnSpPr>
          <p:spPr>
            <a:xfrm>
              <a:off x="377952" y="2915608"/>
              <a:ext cx="8766048" cy="24384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377952" y="4214056"/>
              <a:ext cx="8766048" cy="24384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AutoShape 3"/>
            <p:cNvSpPr>
              <a:spLocks noChangeArrowheads="1"/>
            </p:cNvSpPr>
            <p:nvPr/>
          </p:nvSpPr>
          <p:spPr bwMode="auto">
            <a:xfrm>
              <a:off x="3175862" y="5950940"/>
              <a:ext cx="3892550" cy="627316"/>
            </a:xfrm>
            <a:prstGeom prst="roundRect">
              <a:avLst>
                <a:gd name="adj" fmla="val 2697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100" kern="0" dirty="0" smtClean="0">
                <a:solidFill>
                  <a:srgbClr val="FFFFFF"/>
                </a:solidFill>
                <a:latin typeface="Trebuchet MS"/>
                <a:ea typeface="+mn-ea"/>
              </a:endParaRPr>
            </a:p>
          </p:txBody>
        </p:sp>
        <p:sp>
          <p:nvSpPr>
            <p:cNvPr id="57" name="TextBox 3"/>
            <p:cNvSpPr txBox="1">
              <a:spLocks noChangeArrowheads="1"/>
            </p:cNvSpPr>
            <p:nvPr/>
          </p:nvSpPr>
          <p:spPr bwMode="auto">
            <a:xfrm>
              <a:off x="4553345" y="6133393"/>
              <a:ext cx="1108119" cy="379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World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AutoShape 3"/>
            <p:cNvSpPr>
              <a:spLocks noChangeArrowheads="1"/>
            </p:cNvSpPr>
            <p:nvPr/>
          </p:nvSpPr>
          <p:spPr bwMode="auto">
            <a:xfrm>
              <a:off x="4110518" y="5743676"/>
              <a:ext cx="2061782" cy="377380"/>
            </a:xfrm>
            <a:prstGeom prst="roundRect">
              <a:avLst>
                <a:gd name="adj" fmla="val 26972"/>
              </a:avLst>
            </a:prstGeom>
            <a:solidFill>
              <a:srgbClr val="0099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kern="0" dirty="0" smtClean="0">
                  <a:solidFill>
                    <a:srgbClr val="FFFFFF"/>
                  </a:solidFill>
                  <a:latin typeface="Trebuchet MS"/>
                  <a:ea typeface="+mn-ea"/>
                </a:rPr>
                <a:t>Body</a:t>
              </a:r>
            </a:p>
          </p:txBody>
        </p:sp>
        <p:cxnSp>
          <p:nvCxnSpPr>
            <p:cNvPr id="60" name="Straight Connector 117"/>
            <p:cNvCxnSpPr>
              <a:cxnSpLocks noChangeShapeType="1"/>
            </p:cNvCxnSpPr>
            <p:nvPr/>
          </p:nvCxnSpPr>
          <p:spPr bwMode="auto">
            <a:xfrm rot="5400000" flipH="1" flipV="1">
              <a:off x="5692922" y="6180703"/>
              <a:ext cx="441325" cy="0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61" name="Straight Connector 117"/>
            <p:cNvCxnSpPr>
              <a:cxnSpLocks noChangeShapeType="1"/>
            </p:cNvCxnSpPr>
            <p:nvPr/>
          </p:nvCxnSpPr>
          <p:spPr bwMode="auto">
            <a:xfrm flipH="1">
              <a:off x="4511504" y="5963132"/>
              <a:ext cx="1350" cy="460203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grpSp>
          <p:nvGrpSpPr>
            <p:cNvPr id="62" name="Group 84"/>
            <p:cNvGrpSpPr>
              <a:grpSpLocks/>
            </p:cNvGrpSpPr>
            <p:nvPr/>
          </p:nvGrpSpPr>
          <p:grpSpPr bwMode="auto">
            <a:xfrm>
              <a:off x="7152917" y="1879288"/>
              <a:ext cx="1613923" cy="754270"/>
              <a:chOff x="7382907" y="4079631"/>
              <a:chExt cx="937253" cy="844061"/>
            </a:xfrm>
          </p:grpSpPr>
          <p:sp>
            <p:nvSpPr>
              <p:cNvPr id="103" name="Rectangle 80"/>
              <p:cNvSpPr>
                <a:spLocks noChangeArrowheads="1"/>
              </p:cNvSpPr>
              <p:nvPr/>
            </p:nvSpPr>
            <p:spPr bwMode="auto">
              <a:xfrm>
                <a:off x="7447085" y="4079631"/>
                <a:ext cx="808892" cy="844061"/>
              </a:xfrm>
              <a:prstGeom prst="rect">
                <a:avLst/>
              </a:prstGeom>
              <a:solidFill>
                <a:srgbClr val="00206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TextBox 81"/>
              <p:cNvSpPr txBox="1">
                <a:spLocks noChangeArrowheads="1"/>
              </p:cNvSpPr>
              <p:nvPr/>
            </p:nvSpPr>
            <p:spPr bwMode="auto">
              <a:xfrm>
                <a:off x="7382907" y="4347774"/>
                <a:ext cx="937253" cy="388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050" kern="0" dirty="0" smtClean="0">
                    <a:solidFill>
                      <a:srgbClr val="FFFFFF"/>
                    </a:solidFill>
                  </a:rPr>
                  <a:t>Motor Goal</a:t>
                </a:r>
                <a:endParaRPr kumimoji="0" lang="en-US" altLang="ko-KR" sz="1050" kern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3" name="Rectangle 80"/>
            <p:cNvSpPr>
              <a:spLocks noChangeArrowheads="1"/>
            </p:cNvSpPr>
            <p:nvPr/>
          </p:nvSpPr>
          <p:spPr bwMode="auto">
            <a:xfrm>
              <a:off x="4611671" y="1885384"/>
              <a:ext cx="1392889" cy="75427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80"/>
            <p:cNvSpPr>
              <a:spLocks noChangeArrowheads="1"/>
            </p:cNvSpPr>
            <p:nvPr/>
          </p:nvSpPr>
          <p:spPr bwMode="auto">
            <a:xfrm>
              <a:off x="1929431" y="1885384"/>
              <a:ext cx="1392889" cy="75427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80"/>
            <p:cNvSpPr>
              <a:spLocks noChangeArrowheads="1"/>
            </p:cNvSpPr>
            <p:nvPr/>
          </p:nvSpPr>
          <p:spPr bwMode="auto">
            <a:xfrm>
              <a:off x="1905047" y="3202120"/>
              <a:ext cx="1392889" cy="75427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 80"/>
            <p:cNvSpPr>
              <a:spLocks noChangeArrowheads="1"/>
            </p:cNvSpPr>
            <p:nvPr/>
          </p:nvSpPr>
          <p:spPr bwMode="auto">
            <a:xfrm>
              <a:off x="1929431" y="4592008"/>
              <a:ext cx="1392889" cy="75427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80"/>
            <p:cNvSpPr>
              <a:spLocks noChangeArrowheads="1"/>
            </p:cNvSpPr>
            <p:nvPr/>
          </p:nvSpPr>
          <p:spPr bwMode="auto">
            <a:xfrm>
              <a:off x="7205473" y="4482280"/>
              <a:ext cx="1402079" cy="100584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80"/>
            <p:cNvSpPr>
              <a:spLocks noChangeArrowheads="1"/>
            </p:cNvSpPr>
            <p:nvPr/>
          </p:nvSpPr>
          <p:spPr bwMode="auto">
            <a:xfrm>
              <a:off x="4636055" y="3106108"/>
              <a:ext cx="1392889" cy="993648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80"/>
            <p:cNvSpPr>
              <a:spLocks noChangeArrowheads="1"/>
            </p:cNvSpPr>
            <p:nvPr/>
          </p:nvSpPr>
          <p:spPr bwMode="auto">
            <a:xfrm>
              <a:off x="4587287" y="4799272"/>
              <a:ext cx="1392889" cy="75427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Box 81"/>
            <p:cNvSpPr txBox="1">
              <a:spLocks noChangeArrowheads="1"/>
            </p:cNvSpPr>
            <p:nvPr/>
          </p:nvSpPr>
          <p:spPr bwMode="auto">
            <a:xfrm>
              <a:off x="1912179" y="1954313"/>
              <a:ext cx="1500554" cy="56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Perceptual</a:t>
              </a:r>
              <a:br>
                <a:rPr kumimoji="0" lang="en-US" altLang="ko-KR" sz="105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goal</a:t>
              </a:r>
              <a:endParaRPr kumimoji="0" lang="en-US" altLang="ko-K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Box 81"/>
            <p:cNvSpPr txBox="1">
              <a:spLocks noChangeArrowheads="1"/>
            </p:cNvSpPr>
            <p:nvPr/>
          </p:nvSpPr>
          <p:spPr bwMode="auto">
            <a:xfrm>
              <a:off x="2032860" y="4642650"/>
              <a:ext cx="1198233" cy="56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Sensory</a:t>
              </a:r>
              <a:br>
                <a:rPr kumimoji="0" lang="en-US" altLang="ko-KR" sz="105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image</a:t>
              </a:r>
              <a:endParaRPr kumimoji="0" lang="en-US" altLang="ko-K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Box 81"/>
            <p:cNvSpPr txBox="1">
              <a:spLocks noChangeArrowheads="1"/>
            </p:cNvSpPr>
            <p:nvPr/>
          </p:nvSpPr>
          <p:spPr bwMode="auto">
            <a:xfrm>
              <a:off x="7091351" y="4563401"/>
              <a:ext cx="1651714" cy="789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Actions: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Posture</a:t>
              </a:r>
              <a:br>
                <a:rPr kumimoji="0" lang="en-US" altLang="ko-KR" sz="105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Locomotion</a:t>
              </a:r>
            </a:p>
          </p:txBody>
        </p:sp>
        <p:sp>
          <p:nvSpPr>
            <p:cNvPr id="79" name="TextBox 81"/>
            <p:cNvSpPr txBox="1">
              <a:spLocks noChangeArrowheads="1"/>
            </p:cNvSpPr>
            <p:nvPr/>
          </p:nvSpPr>
          <p:spPr bwMode="auto">
            <a:xfrm>
              <a:off x="4302500" y="4904777"/>
              <a:ext cx="1968570" cy="56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kern="0" dirty="0" err="1" smtClean="0">
                  <a:solidFill>
                    <a:srgbClr val="FFFFFF"/>
                  </a:solidFill>
                </a:rPr>
                <a:t>Sensorimotor</a:t>
              </a: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/>
              </a:r>
              <a:br>
                <a:rPr kumimoji="0" lang="en-US" altLang="ko-KR" sz="105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transformation</a:t>
              </a:r>
              <a:endParaRPr kumimoji="0" lang="en-US" altLang="ko-K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Box 3"/>
            <p:cNvSpPr txBox="1">
              <a:spLocks noChangeArrowheads="1"/>
            </p:cNvSpPr>
            <p:nvPr/>
          </p:nvSpPr>
          <p:spPr bwMode="auto">
            <a:xfrm>
              <a:off x="1750746" y="1244876"/>
              <a:ext cx="1686597" cy="379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Perception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TextBox 3"/>
            <p:cNvSpPr txBox="1">
              <a:spLocks noChangeArrowheads="1"/>
            </p:cNvSpPr>
            <p:nvPr/>
          </p:nvSpPr>
          <p:spPr bwMode="auto">
            <a:xfrm>
              <a:off x="4656211" y="1263164"/>
              <a:ext cx="1276720" cy="379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kern="0" noProof="0" dirty="0" smtClean="0">
                  <a:solidFill>
                    <a:srgbClr val="002060"/>
                  </a:solidFill>
                </a:rPr>
                <a:t>Control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TextBox 3"/>
            <p:cNvSpPr txBox="1">
              <a:spLocks noChangeArrowheads="1"/>
            </p:cNvSpPr>
            <p:nvPr/>
          </p:nvSpPr>
          <p:spPr bwMode="auto">
            <a:xfrm>
              <a:off x="7159157" y="1232685"/>
              <a:ext cx="1549972" cy="379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Actuation</a:t>
              </a: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cxnSp>
          <p:nvCxnSpPr>
            <p:cNvPr id="83" name="Straight Arrow Connector 29"/>
            <p:cNvCxnSpPr>
              <a:cxnSpLocks noChangeShapeType="1"/>
            </p:cNvCxnSpPr>
            <p:nvPr/>
          </p:nvCxnSpPr>
          <p:spPr bwMode="auto">
            <a:xfrm>
              <a:off x="3316224" y="2220664"/>
              <a:ext cx="1341120" cy="0"/>
            </a:xfrm>
            <a:prstGeom prst="straightConnector1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4" name="Straight Connector 117"/>
            <p:cNvCxnSpPr>
              <a:cxnSpLocks noChangeShapeType="1"/>
              <a:stCxn id="68" idx="3"/>
            </p:cNvCxnSpPr>
            <p:nvPr/>
          </p:nvCxnSpPr>
          <p:spPr bwMode="auto">
            <a:xfrm>
              <a:off x="3322320" y="4969143"/>
              <a:ext cx="873542" cy="774533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85" name="Straight Connector 117"/>
            <p:cNvCxnSpPr>
              <a:cxnSpLocks noChangeShapeType="1"/>
              <a:endCxn id="71" idx="1"/>
            </p:cNvCxnSpPr>
            <p:nvPr/>
          </p:nvCxnSpPr>
          <p:spPr bwMode="auto">
            <a:xfrm flipV="1">
              <a:off x="6122198" y="4985200"/>
              <a:ext cx="1083275" cy="819436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86" name="Straight Connector 117"/>
            <p:cNvCxnSpPr>
              <a:cxnSpLocks noChangeShapeType="1"/>
            </p:cNvCxnSpPr>
            <p:nvPr/>
          </p:nvCxnSpPr>
          <p:spPr bwMode="auto">
            <a:xfrm flipH="1">
              <a:off x="2237232" y="2635192"/>
              <a:ext cx="18288" cy="1993392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87" name="Straight Connector 117"/>
            <p:cNvCxnSpPr>
              <a:cxnSpLocks noChangeShapeType="1"/>
            </p:cNvCxnSpPr>
            <p:nvPr/>
          </p:nvCxnSpPr>
          <p:spPr bwMode="auto">
            <a:xfrm flipH="1">
              <a:off x="3072384" y="2604712"/>
              <a:ext cx="18288" cy="1993392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none" w="med" len="med"/>
              <a:tailEnd type="arrow"/>
            </a:ln>
          </p:spPr>
        </p:cxnSp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1999780" y="3258857"/>
              <a:ext cx="1304253" cy="789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Conceptual </a:t>
              </a:r>
              <a:br>
                <a:rPr kumimoji="0" lang="en-US" altLang="ko-KR" sz="105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gist</a:t>
              </a:r>
              <a:endParaRPr kumimoji="0" lang="en-US" altLang="ko-K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TextBox 81"/>
            <p:cNvSpPr txBox="1">
              <a:spLocks noChangeArrowheads="1"/>
            </p:cNvSpPr>
            <p:nvPr/>
          </p:nvSpPr>
          <p:spPr bwMode="auto">
            <a:xfrm>
              <a:off x="4529946" y="1948217"/>
              <a:ext cx="1544156" cy="56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Intellectual</a:t>
              </a:r>
              <a:br>
                <a:rPr kumimoji="0" lang="en-US" altLang="ko-KR" sz="105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goals</a:t>
              </a:r>
              <a:endParaRPr kumimoji="0" lang="en-US" altLang="ko-K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Box 81"/>
            <p:cNvSpPr txBox="1">
              <a:spLocks noChangeArrowheads="1"/>
            </p:cNvSpPr>
            <p:nvPr/>
          </p:nvSpPr>
          <p:spPr bwMode="auto">
            <a:xfrm>
              <a:off x="4558087" y="3222281"/>
              <a:ext cx="1573225" cy="789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Recall and </a:t>
              </a:r>
              <a:br>
                <a:rPr kumimoji="0" lang="en-US" altLang="ko-KR" sz="105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attention </a:t>
              </a:r>
              <a:br>
                <a:rPr kumimoji="0" lang="en-US" altLang="ko-KR" sz="105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algorithm</a:t>
              </a:r>
              <a:endParaRPr kumimoji="0" lang="en-US" altLang="ko-KR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80"/>
            <p:cNvSpPr>
              <a:spLocks noChangeArrowheads="1"/>
            </p:cNvSpPr>
            <p:nvPr/>
          </p:nvSpPr>
          <p:spPr bwMode="auto">
            <a:xfrm>
              <a:off x="4593383" y="4293304"/>
              <a:ext cx="1392889" cy="364126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Box 81"/>
            <p:cNvSpPr txBox="1">
              <a:spLocks noChangeArrowheads="1"/>
            </p:cNvSpPr>
            <p:nvPr/>
          </p:nvSpPr>
          <p:spPr bwMode="auto">
            <a:xfrm>
              <a:off x="4653446" y="4282985"/>
              <a:ext cx="1358114" cy="347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Emotions</a:t>
              </a:r>
              <a:endParaRPr kumimoji="0" lang="en-US" altLang="ko-KR" sz="1050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93" name="Straight Connector 117"/>
            <p:cNvCxnSpPr>
              <a:cxnSpLocks noChangeShapeType="1"/>
            </p:cNvCxnSpPr>
            <p:nvPr/>
          </p:nvCxnSpPr>
          <p:spPr bwMode="auto">
            <a:xfrm flipH="1" flipV="1">
              <a:off x="7964104" y="2622278"/>
              <a:ext cx="15239" cy="1889760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sp>
          <p:nvSpPr>
            <p:cNvPr id="94" name="Rectangle 80"/>
            <p:cNvSpPr>
              <a:spLocks noChangeArrowheads="1"/>
            </p:cNvSpPr>
            <p:nvPr/>
          </p:nvSpPr>
          <p:spPr bwMode="auto">
            <a:xfrm>
              <a:off x="7264955" y="3228028"/>
              <a:ext cx="1392889" cy="754270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Box 81"/>
            <p:cNvSpPr txBox="1">
              <a:spLocks noChangeArrowheads="1"/>
            </p:cNvSpPr>
            <p:nvPr/>
          </p:nvSpPr>
          <p:spPr bwMode="auto">
            <a:xfrm>
              <a:off x="7290846" y="3275621"/>
              <a:ext cx="1480206" cy="56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Behavioral</a:t>
              </a:r>
              <a:br>
                <a:rPr kumimoji="0" lang="en-US" altLang="ko-KR" sz="1050" kern="0" dirty="0" smtClean="0">
                  <a:solidFill>
                    <a:srgbClr val="FFFFFF"/>
                  </a:solidFill>
                </a:rPr>
              </a:br>
              <a:r>
                <a:rPr kumimoji="0" lang="en-US" altLang="ko-KR" sz="1050" kern="0" dirty="0" smtClean="0">
                  <a:solidFill>
                    <a:srgbClr val="FFFFFF"/>
                  </a:solidFill>
                </a:rPr>
                <a:t>plan</a:t>
              </a:r>
              <a:endParaRPr kumimoji="0" lang="en-US" altLang="ko-KR" sz="1050" kern="0" dirty="0">
                <a:solidFill>
                  <a:srgbClr val="FFFFFF"/>
                </a:solidFill>
              </a:endParaRPr>
            </a:p>
          </p:txBody>
        </p:sp>
        <p:cxnSp>
          <p:nvCxnSpPr>
            <p:cNvPr id="96" name="Straight Connector 117"/>
            <p:cNvCxnSpPr>
              <a:cxnSpLocks noChangeShapeType="1"/>
              <a:stCxn id="74" idx="1"/>
              <a:endCxn id="68" idx="3"/>
            </p:cNvCxnSpPr>
            <p:nvPr/>
          </p:nvCxnSpPr>
          <p:spPr bwMode="auto">
            <a:xfrm flipH="1" flipV="1">
              <a:off x="3322320" y="4969143"/>
              <a:ext cx="1264967" cy="207264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97" name="Straight Connector 117"/>
            <p:cNvCxnSpPr>
              <a:cxnSpLocks noChangeShapeType="1"/>
              <a:stCxn id="91" idx="1"/>
              <a:endCxn id="68" idx="3"/>
            </p:cNvCxnSpPr>
            <p:nvPr/>
          </p:nvCxnSpPr>
          <p:spPr bwMode="auto">
            <a:xfrm flipH="1">
              <a:off x="3322320" y="4475367"/>
              <a:ext cx="1271063" cy="493776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98" name="Straight Connector 117"/>
            <p:cNvCxnSpPr>
              <a:cxnSpLocks noChangeShapeType="1"/>
              <a:stCxn id="72" idx="1"/>
              <a:endCxn id="67" idx="3"/>
            </p:cNvCxnSpPr>
            <p:nvPr/>
          </p:nvCxnSpPr>
          <p:spPr bwMode="auto">
            <a:xfrm flipH="1" flipV="1">
              <a:off x="3297936" y="3579255"/>
              <a:ext cx="1338119" cy="23677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99" name="Straight Connector 117"/>
            <p:cNvCxnSpPr>
              <a:cxnSpLocks noChangeShapeType="1"/>
              <a:stCxn id="94" idx="1"/>
              <a:endCxn id="72" idx="3"/>
            </p:cNvCxnSpPr>
            <p:nvPr/>
          </p:nvCxnSpPr>
          <p:spPr bwMode="auto">
            <a:xfrm flipH="1" flipV="1">
              <a:off x="6028944" y="3602932"/>
              <a:ext cx="1236011" cy="2231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100" name="Straight Connector 117"/>
            <p:cNvCxnSpPr>
              <a:cxnSpLocks noChangeShapeType="1"/>
            </p:cNvCxnSpPr>
            <p:nvPr/>
          </p:nvCxnSpPr>
          <p:spPr bwMode="auto">
            <a:xfrm flipH="1" flipV="1">
              <a:off x="6006084" y="2231332"/>
              <a:ext cx="1236011" cy="2231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101" name="Straight Connector 117"/>
            <p:cNvCxnSpPr>
              <a:cxnSpLocks noChangeShapeType="1"/>
              <a:stCxn id="71" idx="1"/>
            </p:cNvCxnSpPr>
            <p:nvPr/>
          </p:nvCxnSpPr>
          <p:spPr bwMode="auto">
            <a:xfrm flipH="1" flipV="1">
              <a:off x="5983225" y="4448753"/>
              <a:ext cx="1222248" cy="536447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  <p:cxnSp>
          <p:nvCxnSpPr>
            <p:cNvPr id="102" name="Straight Connector 117"/>
            <p:cNvCxnSpPr>
              <a:cxnSpLocks noChangeShapeType="1"/>
              <a:stCxn id="71" idx="1"/>
            </p:cNvCxnSpPr>
            <p:nvPr/>
          </p:nvCxnSpPr>
          <p:spPr bwMode="auto">
            <a:xfrm flipH="1">
              <a:off x="5967664" y="4985200"/>
              <a:ext cx="1237809" cy="212638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round/>
              <a:headEnd type="arrow" w="med" len="med"/>
              <a:tailEnd/>
            </a:ln>
          </p:spPr>
        </p:cxnSp>
      </p:grpSp>
      <p:sp>
        <p:nvSpPr>
          <p:cNvPr id="105" name="TextBox 3"/>
          <p:cNvSpPr txBox="1">
            <a:spLocks noChangeArrowheads="1"/>
          </p:cNvSpPr>
          <p:nvPr/>
        </p:nvSpPr>
        <p:spPr bwMode="auto">
          <a:xfrm>
            <a:off x="1426537" y="5971256"/>
            <a:ext cx="1099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FOCALE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6" name="TextBox 3"/>
          <p:cNvSpPr txBox="1">
            <a:spLocks noChangeArrowheads="1"/>
          </p:cNvSpPr>
          <p:nvPr/>
        </p:nvSpPr>
        <p:spPr bwMode="auto">
          <a:xfrm>
            <a:off x="5396483" y="5969277"/>
            <a:ext cx="3036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Human cognition</a:t>
            </a:r>
            <a:r>
              <a:rPr kumimoji="0" lang="en-US" altLang="ko-KR" sz="20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model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모서리가 둥근 직사각형 31"/>
          <p:cNvSpPr/>
          <p:nvPr/>
        </p:nvSpPr>
        <p:spPr bwMode="auto">
          <a:xfrm>
            <a:off x="5895008" y="1995922"/>
            <a:ext cx="2349200" cy="3030456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3359072" y="1995922"/>
            <a:ext cx="2349200" cy="3030456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Cognitive Control Loop (2/2)</a:t>
            </a:r>
            <a:endParaRPr lang="ko-KR" altLang="en-US" dirty="0"/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792656" y="2026402"/>
            <a:ext cx="2349200" cy="3030456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cxnSp>
        <p:nvCxnSpPr>
          <p:cNvPr id="50" name="직선 화살표 연결선 49"/>
          <p:cNvCxnSpPr>
            <a:endCxn id="69" idx="2"/>
          </p:cNvCxnSpPr>
          <p:nvPr/>
        </p:nvCxnSpPr>
        <p:spPr>
          <a:xfrm flipV="1">
            <a:off x="1754288" y="4811503"/>
            <a:ext cx="0" cy="445756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모서리가 둥근 직사각형 58"/>
          <p:cNvSpPr/>
          <p:nvPr/>
        </p:nvSpPr>
        <p:spPr bwMode="auto">
          <a:xfrm>
            <a:off x="1142368" y="5269450"/>
            <a:ext cx="6613351" cy="576064"/>
          </a:xfrm>
          <a:prstGeom prst="roundRect">
            <a:avLst/>
          </a:prstGeom>
          <a:solidFill>
            <a:srgbClr val="0099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kern="0" dirty="0" smtClean="0">
                <a:solidFill>
                  <a:srgbClr val="FFFFFF"/>
                </a:solidFill>
                <a:latin typeface="Trebuchet MS"/>
                <a:ea typeface="+mn-ea"/>
              </a:rPr>
              <a:t>Managed resource(s)</a:t>
            </a:r>
            <a:endParaRPr kumimoji="0" lang="ko-KR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cxnSp>
        <p:nvCxnSpPr>
          <p:cNvPr id="66" name="직선 화살표 연결선 65"/>
          <p:cNvCxnSpPr/>
          <p:nvPr/>
        </p:nvCxnSpPr>
        <p:spPr>
          <a:xfrm flipV="1">
            <a:off x="1761808" y="3916833"/>
            <a:ext cx="0" cy="36004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/>
          <p:nvPr/>
        </p:nvCxnSpPr>
        <p:spPr>
          <a:xfrm>
            <a:off x="6994015" y="3089393"/>
            <a:ext cx="513" cy="2192273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>
            <a:endCxn id="39" idx="1"/>
          </p:cNvCxnSpPr>
          <p:nvPr/>
        </p:nvCxnSpPr>
        <p:spPr>
          <a:xfrm>
            <a:off x="2407830" y="2799268"/>
            <a:ext cx="3763738" cy="1047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V="1">
            <a:off x="1744000" y="3116817"/>
            <a:ext cx="0" cy="36004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3424390" y="1465143"/>
            <a:ext cx="2111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Decision making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989968" y="2538466"/>
            <a:ext cx="1633728" cy="554736"/>
          </a:xfrm>
          <a:prstGeom prst="roundRect">
            <a:avLst/>
          </a:prstGeom>
          <a:solidFill>
            <a:srgbClr val="00206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985807" y="2625630"/>
            <a:ext cx="1656184" cy="50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800" dirty="0" smtClean="0">
                <a:solidFill>
                  <a:schemeClr val="bg1"/>
                </a:solidFill>
                <a:latin typeface="Arial" charset="0"/>
              </a:rPr>
              <a:t>Compare</a:t>
            </a:r>
            <a:endParaRPr lang="ko-KR" altLang="en-US" sz="1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989968" y="4220962"/>
            <a:ext cx="1633728" cy="554736"/>
          </a:xfrm>
          <a:prstGeom prst="roundRect">
            <a:avLst/>
          </a:prstGeom>
          <a:solidFill>
            <a:srgbClr val="00206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962200" y="4307446"/>
            <a:ext cx="1584176" cy="504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800" dirty="0" smtClean="0">
                <a:solidFill>
                  <a:schemeClr val="bg1"/>
                </a:solidFill>
                <a:latin typeface="Arial" charset="0"/>
              </a:rPr>
              <a:t>Observe</a:t>
            </a:r>
            <a:endParaRPr lang="ko-KR" altLang="en-US" sz="1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6171568" y="2392162"/>
            <a:ext cx="1633728" cy="835152"/>
          </a:xfrm>
          <a:prstGeom prst="roundRect">
            <a:avLst/>
          </a:prstGeom>
          <a:solidFill>
            <a:srgbClr val="00206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260696" y="2604390"/>
            <a:ext cx="1512168" cy="46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800" dirty="0" smtClean="0">
                <a:solidFill>
                  <a:schemeClr val="bg1"/>
                </a:solidFill>
                <a:latin typeface="Arial" charset="0"/>
              </a:rPr>
              <a:t>Act</a:t>
            </a:r>
            <a:endParaRPr lang="ko-KR" altLang="en-US" sz="1800" dirty="0" smtClean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그룹 46"/>
          <p:cNvGrpSpPr/>
          <p:nvPr/>
        </p:nvGrpSpPr>
        <p:grpSpPr>
          <a:xfrm>
            <a:off x="3702688" y="3201026"/>
            <a:ext cx="1633728" cy="824415"/>
            <a:chOff x="4047744" y="2064640"/>
            <a:chExt cx="1633728" cy="824415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4047744" y="2084832"/>
              <a:ext cx="1633728" cy="560832"/>
            </a:xfrm>
            <a:prstGeom prst="round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4236344" y="2064640"/>
              <a:ext cx="1368152" cy="824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ko-KR" sz="1800" dirty="0" smtClean="0">
                  <a:solidFill>
                    <a:schemeClr val="bg1"/>
                  </a:solidFill>
                  <a:latin typeface="Arial" charset="0"/>
                </a:rPr>
                <a:t>Plan &amp; Decide</a:t>
              </a:r>
              <a:endParaRPr lang="ko-KR" altLang="en-US" sz="1800" dirty="0" smtClean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4" name="그룹 46"/>
          <p:cNvGrpSpPr/>
          <p:nvPr/>
        </p:nvGrpSpPr>
        <p:grpSpPr>
          <a:xfrm>
            <a:off x="3708784" y="4336786"/>
            <a:ext cx="1633728" cy="560832"/>
            <a:chOff x="4047744" y="2084832"/>
            <a:chExt cx="1633728" cy="560832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4047744" y="2084832"/>
              <a:ext cx="1633728" cy="560832"/>
            </a:xfrm>
            <a:prstGeom prst="round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199768" y="2186560"/>
              <a:ext cx="13681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ko-KR" sz="1800" dirty="0" smtClean="0">
                  <a:solidFill>
                    <a:schemeClr val="bg1"/>
                  </a:solidFill>
                  <a:latin typeface="Arial" charset="0"/>
                </a:rPr>
                <a:t>Reasoning</a:t>
              </a:r>
              <a:endParaRPr lang="ko-KR" altLang="en-US" sz="1800" dirty="0" smtClean="0">
                <a:solidFill>
                  <a:schemeClr val="bg1"/>
                </a:solidFill>
                <a:latin typeface="Arial" charset="0"/>
              </a:endParaRPr>
            </a:p>
          </p:txBody>
        </p:sp>
      </p:grpSp>
      <p:cxnSp>
        <p:nvCxnSpPr>
          <p:cNvPr id="48" name="직선 화살표 연결선 47"/>
          <p:cNvCxnSpPr>
            <a:stCxn id="65" idx="3"/>
            <a:endCxn id="38" idx="1"/>
          </p:cNvCxnSpPr>
          <p:nvPr/>
        </p:nvCxnSpPr>
        <p:spPr>
          <a:xfrm>
            <a:off x="2641991" y="2879546"/>
            <a:ext cx="1060697" cy="622088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38" idx="3"/>
          </p:cNvCxnSpPr>
          <p:nvPr/>
        </p:nvCxnSpPr>
        <p:spPr>
          <a:xfrm flipV="1">
            <a:off x="5336416" y="2928610"/>
            <a:ext cx="877824" cy="573024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>
            <a:endCxn id="37" idx="1"/>
          </p:cNvCxnSpPr>
          <p:nvPr/>
        </p:nvCxnSpPr>
        <p:spPr>
          <a:xfrm>
            <a:off x="2623703" y="3044138"/>
            <a:ext cx="1085081" cy="1573064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37" idx="3"/>
          </p:cNvCxnSpPr>
          <p:nvPr/>
        </p:nvCxnSpPr>
        <p:spPr>
          <a:xfrm flipV="1">
            <a:off x="5342512" y="3172450"/>
            <a:ext cx="859536" cy="1444752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3"/>
          <p:cNvSpPr txBox="1">
            <a:spLocks noChangeArrowheads="1"/>
          </p:cNvSpPr>
          <p:nvPr/>
        </p:nvSpPr>
        <p:spPr bwMode="auto">
          <a:xfrm>
            <a:off x="6427646" y="1489527"/>
            <a:ext cx="12987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Actuation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62" name="TextBox 3"/>
          <p:cNvSpPr txBox="1">
            <a:spLocks noChangeArrowheads="1"/>
          </p:cNvSpPr>
          <p:nvPr/>
        </p:nvSpPr>
        <p:spPr bwMode="auto">
          <a:xfrm>
            <a:off x="1218499" y="1440759"/>
            <a:ext cx="14269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Perception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64" name="직선 연결선 63"/>
          <p:cNvCxnSpPr/>
          <p:nvPr/>
        </p:nvCxnSpPr>
        <p:spPr>
          <a:xfrm flipV="1">
            <a:off x="3166240" y="4050274"/>
            <a:ext cx="2718816" cy="12192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 flipV="1">
            <a:off x="3184528" y="2873746"/>
            <a:ext cx="2718816" cy="12192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직사각형 74"/>
          <p:cNvSpPr/>
          <p:nvPr/>
        </p:nvSpPr>
        <p:spPr>
          <a:xfrm>
            <a:off x="3903120" y="3987818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solidFill>
                  <a:srgbClr val="0000FF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Reflective</a:t>
            </a:r>
            <a:endParaRPr lang="ko-KR" altLang="en-US" sz="1800" dirty="0">
              <a:solidFill>
                <a:srgbClr val="0000FF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3781200" y="2878346"/>
            <a:ext cx="1555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Deliberative</a:t>
            </a:r>
            <a:endParaRPr lang="ko-KR" altLang="en-US" sz="1800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3884832" y="2384570"/>
            <a:ext cx="1555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Reactive</a:t>
            </a:r>
            <a:endParaRPr lang="ko-KR" altLang="en-US" sz="1800" dirty="0">
              <a:solidFill>
                <a:srgbClr val="FF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grpSp>
        <p:nvGrpSpPr>
          <p:cNvPr id="3" name="그룹 28"/>
          <p:cNvGrpSpPr/>
          <p:nvPr/>
        </p:nvGrpSpPr>
        <p:grpSpPr>
          <a:xfrm>
            <a:off x="1008256" y="3374738"/>
            <a:ext cx="1633728" cy="649978"/>
            <a:chOff x="1816608" y="5455920"/>
            <a:chExt cx="1633728" cy="649978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1816608" y="5455920"/>
              <a:ext cx="1633728" cy="554736"/>
            </a:xfrm>
            <a:prstGeom prst="round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847512" y="5529834"/>
              <a:ext cx="1584176" cy="576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ko-KR" sz="1800" dirty="0" smtClean="0">
                  <a:solidFill>
                    <a:schemeClr val="bg1"/>
                  </a:solidFill>
                  <a:latin typeface="Arial" charset="0"/>
                </a:rPr>
                <a:t>Normalize</a:t>
              </a:r>
              <a:endParaRPr lang="ko-KR" altLang="en-US" sz="1800" dirty="0" smtClean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795646" y="2185060"/>
            <a:ext cx="7469579" cy="8312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3056584" y="2818272"/>
            <a:ext cx="2797949" cy="1728192"/>
            <a:chOff x="4766631" y="3091404"/>
            <a:chExt cx="2797949" cy="1728192"/>
          </a:xfrm>
        </p:grpSpPr>
        <p:grpSp>
          <p:nvGrpSpPr>
            <p:cNvPr id="42" name="그룹 41"/>
            <p:cNvGrpSpPr/>
            <p:nvPr/>
          </p:nvGrpSpPr>
          <p:grpSpPr>
            <a:xfrm>
              <a:off x="4766631" y="3091404"/>
              <a:ext cx="2797949" cy="1728192"/>
              <a:chOff x="2664699" y="3412037"/>
              <a:chExt cx="2797949" cy="1728192"/>
            </a:xfrm>
          </p:grpSpPr>
          <p:sp>
            <p:nvSpPr>
              <p:cNvPr id="44" name="타원 43"/>
              <p:cNvSpPr/>
              <p:nvPr/>
            </p:nvSpPr>
            <p:spPr bwMode="auto">
              <a:xfrm>
                <a:off x="2664699" y="3412037"/>
                <a:ext cx="2797949" cy="172819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endParaRPr lang="ko-KR" altLang="en-US" i="1">
                  <a:latin typeface="Arial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231636" y="3658933"/>
                <a:ext cx="15303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Reactive loop</a:t>
                </a:r>
                <a:endParaRPr lang="ko-KR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5200960" y="3835085"/>
              <a:ext cx="19123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/>
                <a:t>Problems can be solved fast</a:t>
              </a:r>
              <a:endParaRPr lang="ko-KR" altLang="en-US" sz="1600" b="1" dirty="0"/>
            </a:p>
          </p:txBody>
        </p:sp>
      </p:grpSp>
      <p:sp>
        <p:nvSpPr>
          <p:cNvPr id="85" name="자유형 84"/>
          <p:cNvSpPr/>
          <p:nvPr/>
        </p:nvSpPr>
        <p:spPr>
          <a:xfrm>
            <a:off x="0" y="1987137"/>
            <a:ext cx="8257309" cy="1943596"/>
          </a:xfrm>
          <a:custGeom>
            <a:avLst/>
            <a:gdLst>
              <a:gd name="connsiteX0" fmla="*/ 7918862 w 8257309"/>
              <a:gd name="connsiteY0" fmla="*/ 1064822 h 1943596"/>
              <a:gd name="connsiteX1" fmla="*/ 5116285 w 8257309"/>
              <a:gd name="connsiteY1" fmla="*/ 1919845 h 1943596"/>
              <a:gd name="connsiteX2" fmla="*/ 674914 w 8257309"/>
              <a:gd name="connsiteY2" fmla="*/ 922318 h 1943596"/>
              <a:gd name="connsiteX3" fmla="*/ 1066800 w 8257309"/>
              <a:gd name="connsiteY3" fmla="*/ 102920 h 1943596"/>
              <a:gd name="connsiteX4" fmla="*/ 4380015 w 8257309"/>
              <a:gd name="connsiteY4" fmla="*/ 874816 h 1943596"/>
              <a:gd name="connsiteX5" fmla="*/ 7146966 w 8257309"/>
              <a:gd name="connsiteY5" fmla="*/ 31668 h 1943596"/>
              <a:gd name="connsiteX6" fmla="*/ 7918862 w 8257309"/>
              <a:gd name="connsiteY6" fmla="*/ 1064822 h 194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7309" h="1943596">
                <a:moveTo>
                  <a:pt x="7918862" y="1064822"/>
                </a:moveTo>
                <a:cubicBezTo>
                  <a:pt x="7580415" y="1379518"/>
                  <a:pt x="6323609" y="1943596"/>
                  <a:pt x="5116285" y="1919845"/>
                </a:cubicBezTo>
                <a:cubicBezTo>
                  <a:pt x="3908961" y="1896094"/>
                  <a:pt x="1349828" y="1225139"/>
                  <a:pt x="674914" y="922318"/>
                </a:cubicBezTo>
                <a:cubicBezTo>
                  <a:pt x="0" y="619497"/>
                  <a:pt x="449283" y="110837"/>
                  <a:pt x="1066800" y="102920"/>
                </a:cubicBezTo>
                <a:cubicBezTo>
                  <a:pt x="1684317" y="95003"/>
                  <a:pt x="3366654" y="886691"/>
                  <a:pt x="4380015" y="874816"/>
                </a:cubicBezTo>
                <a:cubicBezTo>
                  <a:pt x="5393376" y="862941"/>
                  <a:pt x="6561117" y="0"/>
                  <a:pt x="7146966" y="31668"/>
                </a:cubicBezTo>
                <a:cubicBezTo>
                  <a:pt x="7732815" y="63336"/>
                  <a:pt x="8257309" y="750126"/>
                  <a:pt x="7918862" y="1064822"/>
                </a:cubicBezTo>
                <a:close/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2873828" y="3930732"/>
            <a:ext cx="3420094" cy="1021278"/>
          </a:xfrm>
          <a:prstGeom prst="rect">
            <a:avLst/>
          </a:prstGeom>
          <a:noFill/>
          <a:ln w="476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93" name="그룹 92"/>
          <p:cNvGrpSpPr/>
          <p:nvPr/>
        </p:nvGrpSpPr>
        <p:grpSpPr>
          <a:xfrm>
            <a:off x="3113982" y="2068146"/>
            <a:ext cx="2797949" cy="2005089"/>
            <a:chOff x="3113982" y="2068146"/>
            <a:chExt cx="2797949" cy="2005089"/>
          </a:xfrm>
        </p:grpSpPr>
        <p:grpSp>
          <p:nvGrpSpPr>
            <p:cNvPr id="87" name="그룹 86"/>
            <p:cNvGrpSpPr/>
            <p:nvPr/>
          </p:nvGrpSpPr>
          <p:grpSpPr>
            <a:xfrm>
              <a:off x="3113982" y="2068146"/>
              <a:ext cx="2797949" cy="2005089"/>
              <a:chOff x="4766631" y="3091403"/>
              <a:chExt cx="2797949" cy="2005089"/>
            </a:xfrm>
          </p:grpSpPr>
          <p:grpSp>
            <p:nvGrpSpPr>
              <p:cNvPr id="88" name="그룹 41"/>
              <p:cNvGrpSpPr/>
              <p:nvPr/>
            </p:nvGrpSpPr>
            <p:grpSpPr>
              <a:xfrm>
                <a:off x="4766631" y="3091403"/>
                <a:ext cx="2797949" cy="2005089"/>
                <a:chOff x="2664699" y="3412036"/>
                <a:chExt cx="2797949" cy="2005089"/>
              </a:xfrm>
            </p:grpSpPr>
            <p:sp>
              <p:nvSpPr>
                <p:cNvPr id="90" name="타원 89"/>
                <p:cNvSpPr/>
                <p:nvPr/>
              </p:nvSpPr>
              <p:spPr bwMode="auto">
                <a:xfrm>
                  <a:off x="2664699" y="3412036"/>
                  <a:ext cx="2797949" cy="2005089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rtlCol="0" anchor="ctr"/>
                <a:lstStyle/>
                <a:p>
                  <a:pPr algn="ctr" eaLnBrk="0" hangingPunct="0"/>
                  <a:endParaRPr lang="ko-KR" altLang="en-US" i="1">
                    <a:latin typeface="Arial" charset="0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3231636" y="3658933"/>
                  <a:ext cx="16867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rgbClr val="0000FF"/>
                      </a:solidFill>
                    </a:rPr>
                    <a:t>Reflective loop</a:t>
                  </a:r>
                  <a:endParaRPr lang="ko-KR" altLang="en-US" sz="1600" b="1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4987204" y="3668830"/>
                <a:ext cx="231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Complex problems</a:t>
                </a:r>
                <a:endParaRPr lang="ko-KR" altLang="en-US" sz="1600" b="1" dirty="0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3296950" y="3071105"/>
              <a:ext cx="2593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00FF"/>
                  </a:solidFill>
                </a:rPr>
                <a:t>Reasoning</a:t>
              </a:r>
              <a:r>
                <a:rPr lang="en-US" altLang="ko-KR" sz="1600" b="1" dirty="0" smtClean="0"/>
                <a:t> algorithm is necessary</a:t>
              </a:r>
              <a:endParaRPr lang="ko-KR" altLang="en-US" sz="1600" b="1" dirty="0"/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2957623" y="819257"/>
            <a:ext cx="2797949" cy="2005089"/>
            <a:chOff x="5320814" y="2909314"/>
            <a:chExt cx="2797949" cy="2005089"/>
          </a:xfrm>
        </p:grpSpPr>
        <p:sp>
          <p:nvSpPr>
            <p:cNvPr id="99" name="타원 98"/>
            <p:cNvSpPr/>
            <p:nvPr/>
          </p:nvSpPr>
          <p:spPr bwMode="auto">
            <a:xfrm>
              <a:off x="5320814" y="2909314"/>
              <a:ext cx="2797949" cy="2005089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endParaRPr lang="ko-KR" altLang="en-US" i="1"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709621" y="3274964"/>
              <a:ext cx="19737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B050"/>
                  </a:solidFill>
                </a:rPr>
                <a:t>Deliberative loop</a:t>
              </a:r>
              <a:endParaRPr lang="ko-KR" alt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529512" y="3652996"/>
              <a:ext cx="2318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/>
                <a:t>Problems defined by policy</a:t>
              </a:r>
              <a:endParaRPr lang="ko-KR" altLang="en-US" sz="1600" b="1" dirty="0"/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85" grpId="0" animBg="1"/>
      <p:bldP spid="85" grpId="1" animBg="1"/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Reasoning for the Reflective Loop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973667"/>
            <a:ext cx="8636000" cy="4678988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Reasoning algorithm is used to solve complex problems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Multiple failures cannot be solved if backup paths are failed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We propose a Fast Flow Setup (FFS) algorithm to recover multiple failures in SDN networks </a:t>
            </a:r>
          </a:p>
          <a:p>
            <a:pPr lvl="1"/>
            <a:r>
              <a:rPr lang="en-US" altLang="ko-KR" dirty="0" smtClean="0"/>
              <a:t>FFS recovers failures fast even if backup paths are failed</a:t>
            </a:r>
          </a:p>
          <a:p>
            <a:pPr lvl="1"/>
            <a:r>
              <a:rPr lang="en-US" altLang="ko-KR" dirty="0" smtClean="0"/>
              <a:t>FFS reduces load of an SDN controller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b="0" dirty="0" smtClean="0">
                <a:latin typeface="Arial" pitchFamily="34" charset="0"/>
                <a:cs typeface="Arial" pitchFamily="34" charset="0"/>
              </a:rPr>
              <a:t>Validation: Fault Management in SDN Networks</a:t>
            </a:r>
            <a:endParaRPr lang="ko-KR" alt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Software Defined Networking (SDN)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973667"/>
            <a:ext cx="8636000" cy="1013629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SDN: separation of data and control planes</a:t>
            </a:r>
          </a:p>
        </p:txBody>
      </p:sp>
      <p:sp>
        <p:nvSpPr>
          <p:cNvPr id="4" name="Cloud 4"/>
          <p:cNvSpPr>
            <a:spLocks noChangeArrowheads="1"/>
          </p:cNvSpPr>
          <p:nvPr/>
        </p:nvSpPr>
        <p:spPr bwMode="auto">
          <a:xfrm>
            <a:off x="3576634" y="3857302"/>
            <a:ext cx="4957110" cy="2127862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ko-KR" altLang="ko-KR" sz="2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3542" y="412585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218" y="5471719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9423" y="4576122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8"/>
          <p:cNvCxnSpPr>
            <a:cxnSpLocks noChangeShapeType="1"/>
            <a:stCxn id="13" idx="3"/>
            <a:endCxn id="5" idx="1"/>
          </p:cNvCxnSpPr>
          <p:nvPr/>
        </p:nvCxnSpPr>
        <p:spPr bwMode="auto">
          <a:xfrm flipV="1">
            <a:off x="4824567" y="4334607"/>
            <a:ext cx="938975" cy="6363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10"/>
          <p:cNvCxnSpPr>
            <a:cxnSpLocks noChangeShapeType="1"/>
            <a:stCxn id="13" idx="3"/>
            <a:endCxn id="6" idx="1"/>
          </p:cNvCxnSpPr>
          <p:nvPr/>
        </p:nvCxnSpPr>
        <p:spPr bwMode="auto">
          <a:xfrm>
            <a:off x="4824567" y="4970926"/>
            <a:ext cx="874651" cy="7095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13"/>
          <p:cNvCxnSpPr>
            <a:cxnSpLocks noChangeShapeType="1"/>
            <a:endCxn id="6" idx="0"/>
          </p:cNvCxnSpPr>
          <p:nvPr/>
        </p:nvCxnSpPr>
        <p:spPr bwMode="auto">
          <a:xfrm flipH="1">
            <a:off x="6188168" y="4535548"/>
            <a:ext cx="40491" cy="936171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5"/>
          <p:cNvCxnSpPr>
            <a:cxnSpLocks noChangeShapeType="1"/>
            <a:stCxn id="5" idx="3"/>
            <a:endCxn id="7" idx="1"/>
          </p:cNvCxnSpPr>
          <p:nvPr/>
        </p:nvCxnSpPr>
        <p:spPr bwMode="auto">
          <a:xfrm>
            <a:off x="6741442" y="4334607"/>
            <a:ext cx="747981" cy="45027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26"/>
          <p:cNvCxnSpPr>
            <a:cxnSpLocks noChangeShapeType="1"/>
            <a:stCxn id="6" idx="3"/>
          </p:cNvCxnSpPr>
          <p:nvPr/>
        </p:nvCxnSpPr>
        <p:spPr bwMode="auto">
          <a:xfrm flipV="1">
            <a:off x="6677118" y="4957122"/>
            <a:ext cx="888505" cy="72335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6667" y="4762169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7931809" y="5192326"/>
            <a:ext cx="1212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Switches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4163963" y="1987928"/>
            <a:ext cx="4720187" cy="1772081"/>
            <a:chOff x="1039304" y="2011680"/>
            <a:chExt cx="6846237" cy="1772081"/>
          </a:xfrm>
        </p:grpSpPr>
        <p:grpSp>
          <p:nvGrpSpPr>
            <p:cNvPr id="36" name="그룹 35"/>
            <p:cNvGrpSpPr/>
            <p:nvPr/>
          </p:nvGrpSpPr>
          <p:grpSpPr>
            <a:xfrm>
              <a:off x="1048512" y="2011680"/>
              <a:ext cx="6837029" cy="1772081"/>
              <a:chOff x="1048512" y="2011680"/>
              <a:chExt cx="6837029" cy="1772081"/>
            </a:xfrm>
          </p:grpSpPr>
          <p:sp>
            <p:nvSpPr>
              <p:cNvPr id="18" name="TextBox 24"/>
              <p:cNvSpPr txBox="1">
                <a:spLocks noChangeArrowheads="1"/>
              </p:cNvSpPr>
              <p:nvPr/>
            </p:nvSpPr>
            <p:spPr bwMode="auto">
              <a:xfrm>
                <a:off x="4631269" y="2768098"/>
                <a:ext cx="29453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Arial" pitchFamily="34" charset="0"/>
                    <a:cs typeface="Arial" pitchFamily="34" charset="0"/>
                  </a:rPr>
                  <a:t>API to the data plane</a:t>
                </a:r>
              </a:p>
              <a:p>
                <a:r>
                  <a:rPr lang="en-US" altLang="ko-KR" sz="2000" dirty="0">
                    <a:latin typeface="Arial" pitchFamily="34" charset="0"/>
                    <a:cs typeface="Arial" pitchFamily="34" charset="0"/>
                  </a:rPr>
                  <a:t>(e.g</a:t>
                </a:r>
                <a:r>
                  <a:rPr lang="en-US" altLang="ko-KR" sz="2000" dirty="0" smtClean="0">
                    <a:latin typeface="Arial" pitchFamily="34" charset="0"/>
                    <a:cs typeface="Arial" pitchFamily="34" charset="0"/>
                  </a:rPr>
                  <a:t>., </a:t>
                </a:r>
                <a:r>
                  <a:rPr lang="en-US" altLang="ko-KR" sz="2000" dirty="0" err="1" smtClean="0">
                    <a:latin typeface="Arial" pitchFamily="34" charset="0"/>
                    <a:cs typeface="Arial" pitchFamily="34" charset="0"/>
                  </a:rPr>
                  <a:t>OpenFlow</a:t>
                </a:r>
                <a:r>
                  <a:rPr lang="en-US" altLang="ko-KR" sz="200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19" name="TextBox 25"/>
              <p:cNvSpPr txBox="1">
                <a:spLocks noChangeArrowheads="1"/>
              </p:cNvSpPr>
              <p:nvPr/>
            </p:nvSpPr>
            <p:spPr bwMode="auto">
              <a:xfrm>
                <a:off x="4534943" y="2130354"/>
                <a:ext cx="33505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Logically-centralized control</a:t>
                </a:r>
              </a:p>
            </p:txBody>
          </p:sp>
          <p:grpSp>
            <p:nvGrpSpPr>
              <p:cNvPr id="26" name="그룹 25"/>
              <p:cNvGrpSpPr/>
              <p:nvPr/>
            </p:nvGrpSpPr>
            <p:grpSpPr>
              <a:xfrm>
                <a:off x="1048512" y="2011680"/>
                <a:ext cx="2687098" cy="1475232"/>
                <a:chOff x="1109472" y="1987296"/>
                <a:chExt cx="2687098" cy="1475232"/>
              </a:xfrm>
            </p:grpSpPr>
            <p:sp>
              <p:nvSpPr>
                <p:cNvPr id="24" name="직사각형 23"/>
                <p:cNvSpPr/>
                <p:nvPr/>
              </p:nvSpPr>
              <p:spPr>
                <a:xfrm>
                  <a:off x="1109472" y="1987296"/>
                  <a:ext cx="2687098" cy="14752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 smtClean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pic>
              <p:nvPicPr>
                <p:cNvPr id="25" name="그림 24" descr="brain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713353" y="2107315"/>
                  <a:ext cx="910780" cy="721189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TextBox 26"/>
            <p:cNvSpPr txBox="1"/>
            <p:nvPr/>
          </p:nvSpPr>
          <p:spPr>
            <a:xfrm>
              <a:off x="1438656" y="3145536"/>
              <a:ext cx="2038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Controller</a:t>
              </a:r>
              <a:endParaRPr lang="ko-KR" alt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1039304" y="2395174"/>
              <a:ext cx="1697302" cy="377951"/>
              <a:chOff x="1920054" y="5719757"/>
              <a:chExt cx="1557796" cy="399923"/>
            </a:xfrm>
          </p:grpSpPr>
          <p:sp>
            <p:nvSpPr>
              <p:cNvPr id="29" name="모서리가 둥근 직사각형 28"/>
              <p:cNvSpPr/>
              <p:nvPr/>
            </p:nvSpPr>
            <p:spPr>
              <a:xfrm>
                <a:off x="2018736" y="5719757"/>
                <a:ext cx="1301030" cy="399923"/>
              </a:xfrm>
              <a:prstGeom prst="roundRect">
                <a:avLst/>
              </a:prstGeom>
              <a:solidFill>
                <a:srgbClr val="00206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40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1920054" y="5720135"/>
                <a:ext cx="1557796" cy="39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ko-KR" sz="1800" dirty="0" smtClean="0">
                    <a:solidFill>
                      <a:schemeClr val="bg1"/>
                    </a:solidFill>
                    <a:latin typeface="Arial" charset="0"/>
                  </a:rPr>
                  <a:t>Routing</a:t>
                </a:r>
                <a:endParaRPr lang="ko-KR" altLang="en-US" sz="1800" dirty="0" smtClean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</p:grpSp>
      <p:cxnSp>
        <p:nvCxnSpPr>
          <p:cNvPr id="48" name="직선 연결선 47"/>
          <p:cNvCxnSpPr>
            <a:endCxn id="13" idx="0"/>
          </p:cNvCxnSpPr>
          <p:nvPr/>
        </p:nvCxnSpPr>
        <p:spPr>
          <a:xfrm flipH="1">
            <a:off x="4335617" y="3455718"/>
            <a:ext cx="666056" cy="1306451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5013549" y="3515095"/>
            <a:ext cx="1018260" cy="1993240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endCxn id="5" idx="0"/>
          </p:cNvCxnSpPr>
          <p:nvPr/>
        </p:nvCxnSpPr>
        <p:spPr>
          <a:xfrm>
            <a:off x="5001673" y="3455718"/>
            <a:ext cx="1250819" cy="670132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5037299" y="3431967"/>
            <a:ext cx="3051959" cy="1211284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그룹 66"/>
          <p:cNvGrpSpPr/>
          <p:nvPr/>
        </p:nvGrpSpPr>
        <p:grpSpPr>
          <a:xfrm>
            <a:off x="380010" y="2375064"/>
            <a:ext cx="3653642" cy="3253902"/>
            <a:chOff x="0" y="2196934"/>
            <a:chExt cx="3653642" cy="3253902"/>
          </a:xfrm>
        </p:grpSpPr>
        <p:pic>
          <p:nvPicPr>
            <p:cNvPr id="57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3066" y="5033323"/>
              <a:ext cx="977900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8" name="다이어그램 57"/>
            <p:cNvGraphicFramePr/>
            <p:nvPr/>
          </p:nvGraphicFramePr>
          <p:xfrm>
            <a:off x="0" y="2196934"/>
            <a:ext cx="3653642" cy="28484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60" name="직선 연결선 59"/>
            <p:cNvCxnSpPr>
              <a:stCxn id="57" idx="3"/>
            </p:cNvCxnSpPr>
            <p:nvPr/>
          </p:nvCxnSpPr>
          <p:spPr>
            <a:xfrm flipV="1">
              <a:off x="1720966" y="4655127"/>
              <a:ext cx="855979" cy="586953"/>
            </a:xfrm>
            <a:prstGeom prst="line">
              <a:avLst/>
            </a:prstGeom>
            <a:ln>
              <a:prstDash val="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>
              <a:stCxn id="57" idx="1"/>
            </p:cNvCxnSpPr>
            <p:nvPr/>
          </p:nvCxnSpPr>
          <p:spPr>
            <a:xfrm flipH="1" flipV="1">
              <a:off x="154379" y="4631377"/>
              <a:ext cx="588687" cy="610703"/>
            </a:xfrm>
            <a:prstGeom prst="line">
              <a:avLst/>
            </a:prstGeom>
            <a:ln>
              <a:prstDash val="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24"/>
          <p:cNvSpPr txBox="1">
            <a:spLocks noChangeArrowheads="1"/>
          </p:cNvSpPr>
          <p:nvPr/>
        </p:nvSpPr>
        <p:spPr bwMode="auto">
          <a:xfrm>
            <a:off x="308941" y="5948704"/>
            <a:ext cx="250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Traditional networks</a:t>
            </a:r>
            <a:endParaRPr lang="en-US" altLang="ko-K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24"/>
          <p:cNvSpPr txBox="1">
            <a:spLocks noChangeArrowheads="1"/>
          </p:cNvSpPr>
          <p:nvPr/>
        </p:nvSpPr>
        <p:spPr bwMode="auto">
          <a:xfrm>
            <a:off x="5389600" y="6029853"/>
            <a:ext cx="250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SDN networks</a:t>
            </a:r>
            <a:endParaRPr lang="en-US" altLang="ko-K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OpenFlow</a:t>
            </a:r>
            <a:r>
              <a:rPr lang="en-US" altLang="ko-KR" dirty="0" smtClean="0"/>
              <a:t> Flow Table Entry</a:t>
            </a:r>
            <a:endParaRPr lang="ko-KR" altLang="en-US" dirty="0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768350" y="5733493"/>
            <a:ext cx="758825" cy="530225"/>
          </a:xfrm>
          <a:prstGeom prst="rect">
            <a:avLst/>
          </a:prstGeom>
          <a:solidFill>
            <a:srgbClr val="009999">
              <a:alpha val="72000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de-DE" altLang="en-US" sz="1800" ker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876300" y="5781575"/>
            <a:ext cx="47884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400" dirty="0">
                <a:latin typeface="Calibri" pitchFamily="34" charset="0"/>
                <a:ea typeface="굴림" pitchFamily="50" charset="-127"/>
              </a:rPr>
              <a:t>Switch</a:t>
            </a:r>
          </a:p>
          <a:p>
            <a:pPr defTabSz="457200"/>
            <a:r>
              <a:rPr lang="en-US" altLang="ko-KR" sz="1400" dirty="0">
                <a:latin typeface="Calibri" pitchFamily="34" charset="0"/>
                <a:ea typeface="굴림" pitchFamily="50" charset="-127"/>
              </a:rPr>
              <a:t>Port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79650" y="5728731"/>
            <a:ext cx="758825" cy="536575"/>
          </a:xfrm>
          <a:prstGeom prst="rect">
            <a:avLst/>
          </a:prstGeom>
          <a:solidFill>
            <a:srgbClr val="009999">
              <a:alpha val="72000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de-DE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2392363" y="5798244"/>
            <a:ext cx="35291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MAC</a:t>
            </a:r>
          </a:p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src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3038475" y="5728731"/>
            <a:ext cx="758825" cy="536575"/>
          </a:xfrm>
          <a:prstGeom prst="rect">
            <a:avLst/>
          </a:prstGeom>
          <a:solidFill>
            <a:srgbClr val="009999">
              <a:alpha val="72000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de-DE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154363" y="5798244"/>
            <a:ext cx="35291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MAC</a:t>
            </a:r>
          </a:p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dst</a:t>
            </a: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3768725" y="5728731"/>
            <a:ext cx="758825" cy="536575"/>
          </a:xfrm>
          <a:prstGeom prst="rect">
            <a:avLst/>
          </a:prstGeom>
          <a:solidFill>
            <a:srgbClr val="009999">
              <a:alpha val="72000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de-DE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3956050" y="5783162"/>
            <a:ext cx="32701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400" dirty="0">
                <a:latin typeface="Calibri" pitchFamily="34" charset="0"/>
                <a:ea typeface="굴림" pitchFamily="50" charset="-127"/>
              </a:rPr>
              <a:t>Eth</a:t>
            </a:r>
          </a:p>
          <a:p>
            <a:pPr defTabSz="457200"/>
            <a:r>
              <a:rPr lang="en-US" altLang="ko-KR" sz="1400" dirty="0">
                <a:latin typeface="Calibri" pitchFamily="34" charset="0"/>
                <a:ea typeface="굴림" pitchFamily="50" charset="-127"/>
              </a:rPr>
              <a:t>type</a:t>
            </a:r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1517650" y="5728731"/>
            <a:ext cx="758825" cy="536575"/>
          </a:xfrm>
          <a:prstGeom prst="rect">
            <a:avLst/>
          </a:prstGeom>
          <a:solidFill>
            <a:srgbClr val="009999">
              <a:alpha val="72000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de-DE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13" name="Rectangle 11"/>
          <p:cNvSpPr>
            <a:spLocks/>
          </p:cNvSpPr>
          <p:nvPr/>
        </p:nvSpPr>
        <p:spPr bwMode="auto">
          <a:xfrm>
            <a:off x="1598613" y="5798244"/>
            <a:ext cx="397545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VLAN</a:t>
            </a:r>
          </a:p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ID</a:t>
            </a:r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4518025" y="5728731"/>
            <a:ext cx="758825" cy="536575"/>
          </a:xfrm>
          <a:prstGeom prst="rect">
            <a:avLst/>
          </a:prstGeom>
          <a:solidFill>
            <a:srgbClr val="009999">
              <a:alpha val="72000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de-DE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4724400" y="5780781"/>
            <a:ext cx="216982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400" dirty="0">
                <a:latin typeface="Calibri" pitchFamily="34" charset="0"/>
                <a:ea typeface="굴림" pitchFamily="50" charset="-127"/>
              </a:rPr>
              <a:t>IP</a:t>
            </a:r>
          </a:p>
          <a:p>
            <a:pPr defTabSz="457200"/>
            <a:r>
              <a:rPr lang="en-US" altLang="ko-KR" sz="1400" dirty="0" err="1">
                <a:latin typeface="Calibri" pitchFamily="34" charset="0"/>
                <a:ea typeface="굴림" pitchFamily="50" charset="-127"/>
              </a:rPr>
              <a:t>Src</a:t>
            </a:r>
            <a:endParaRPr lang="en-US" altLang="ko-KR" sz="1400" dirty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5286375" y="5728731"/>
            <a:ext cx="758825" cy="536575"/>
          </a:xfrm>
          <a:prstGeom prst="rect">
            <a:avLst/>
          </a:prstGeom>
          <a:solidFill>
            <a:srgbClr val="009999">
              <a:alpha val="72000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de-DE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>
            <a:off x="5465763" y="5780781"/>
            <a:ext cx="24006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IP</a:t>
            </a:r>
          </a:p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Dst</a:t>
            </a: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6045200" y="5728731"/>
            <a:ext cx="758825" cy="536575"/>
          </a:xfrm>
          <a:prstGeom prst="rect">
            <a:avLst/>
          </a:prstGeom>
          <a:solidFill>
            <a:srgbClr val="009999">
              <a:alpha val="72000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de-DE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>
            <a:off x="6196013" y="5780781"/>
            <a:ext cx="30809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IP</a:t>
            </a:r>
          </a:p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Prot</a:t>
            </a:r>
          </a:p>
        </p:txBody>
      </p:sp>
      <p:sp>
        <p:nvSpPr>
          <p:cNvPr id="20" name="Rectangle 18"/>
          <p:cNvSpPr>
            <a:spLocks/>
          </p:cNvSpPr>
          <p:nvPr/>
        </p:nvSpPr>
        <p:spPr bwMode="auto">
          <a:xfrm>
            <a:off x="6804025" y="5728731"/>
            <a:ext cx="758825" cy="536575"/>
          </a:xfrm>
          <a:prstGeom prst="rect">
            <a:avLst/>
          </a:prstGeom>
          <a:solidFill>
            <a:srgbClr val="009999">
              <a:alpha val="72000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de-DE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21" name="Rectangle 19"/>
          <p:cNvSpPr>
            <a:spLocks/>
          </p:cNvSpPr>
          <p:nvPr/>
        </p:nvSpPr>
        <p:spPr bwMode="auto">
          <a:xfrm>
            <a:off x="6911975" y="5780781"/>
            <a:ext cx="38311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TCP</a:t>
            </a:r>
          </a:p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sport</a:t>
            </a:r>
          </a:p>
        </p:txBody>
      </p:sp>
      <p:sp>
        <p:nvSpPr>
          <p:cNvPr id="22" name="Rectangle 20"/>
          <p:cNvSpPr>
            <a:spLocks/>
          </p:cNvSpPr>
          <p:nvPr/>
        </p:nvSpPr>
        <p:spPr bwMode="auto">
          <a:xfrm>
            <a:off x="7572375" y="5728731"/>
            <a:ext cx="758825" cy="536575"/>
          </a:xfrm>
          <a:prstGeom prst="rect">
            <a:avLst/>
          </a:prstGeom>
          <a:solidFill>
            <a:srgbClr val="009999">
              <a:alpha val="72000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de-DE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23" name="Rectangle 21"/>
          <p:cNvSpPr>
            <a:spLocks/>
          </p:cNvSpPr>
          <p:nvPr/>
        </p:nvSpPr>
        <p:spPr bwMode="auto">
          <a:xfrm>
            <a:off x="7661275" y="5780781"/>
            <a:ext cx="40716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TCP</a:t>
            </a:r>
          </a:p>
          <a:p>
            <a:pPr defTabSz="457200"/>
            <a:r>
              <a:rPr lang="en-US" altLang="ko-KR" sz="1400">
                <a:latin typeface="Calibri" pitchFamily="34" charset="0"/>
                <a:ea typeface="굴림" pitchFamily="50" charset="-127"/>
              </a:rPr>
              <a:t>dport</a:t>
            </a:r>
          </a:p>
        </p:txBody>
      </p:sp>
      <p:sp>
        <p:nvSpPr>
          <p:cNvPr id="24" name="Rectangle 22"/>
          <p:cNvSpPr>
            <a:spLocks/>
          </p:cNvSpPr>
          <p:nvPr/>
        </p:nvSpPr>
        <p:spPr bwMode="auto">
          <a:xfrm>
            <a:off x="785813" y="1622478"/>
            <a:ext cx="2325522" cy="687387"/>
          </a:xfrm>
          <a:prstGeom prst="rect">
            <a:avLst/>
          </a:prstGeom>
          <a:solidFill>
            <a:srgbClr val="009999">
              <a:alpha val="72000"/>
            </a:srgbClr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de-DE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25" name="Rectangle 23"/>
          <p:cNvSpPr>
            <a:spLocks/>
          </p:cNvSpPr>
          <p:nvPr/>
        </p:nvSpPr>
        <p:spPr bwMode="auto">
          <a:xfrm>
            <a:off x="984618" y="1791793"/>
            <a:ext cx="191533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2400" dirty="0" smtClean="0">
                <a:latin typeface="Calibri" pitchFamily="34" charset="0"/>
                <a:ea typeface="굴림" pitchFamily="50" charset="-127"/>
              </a:rPr>
              <a:t>Matching fields</a:t>
            </a:r>
            <a:endParaRPr lang="en-US" altLang="ko-KR" sz="2400" dirty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26" name="Rectangle 24"/>
          <p:cNvSpPr>
            <a:spLocks/>
          </p:cNvSpPr>
          <p:nvPr/>
        </p:nvSpPr>
        <p:spPr bwMode="auto">
          <a:xfrm>
            <a:off x="3110775" y="1622478"/>
            <a:ext cx="1446213" cy="687387"/>
          </a:xfrm>
          <a:prstGeom prst="rect">
            <a:avLst/>
          </a:prstGeom>
          <a:solidFill>
            <a:schemeClr val="tx2">
              <a:lumMod val="60000"/>
              <a:lumOff val="40000"/>
              <a:alpha val="14000"/>
            </a:schemeClr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357188" indent="-328613" defTabSz="457200">
              <a:buFontTx/>
              <a:buAutoNum type="arabicPeriod"/>
            </a:pPr>
            <a:endParaRPr lang="de-DE" altLang="ko-KR" sz="2400" dirty="0">
              <a:latin typeface="Calibri" pitchFamily="34" charset="0"/>
            </a:endParaRPr>
          </a:p>
        </p:txBody>
      </p:sp>
      <p:sp>
        <p:nvSpPr>
          <p:cNvPr id="27" name="Rectangle 25"/>
          <p:cNvSpPr>
            <a:spLocks/>
          </p:cNvSpPr>
          <p:nvPr/>
        </p:nvSpPr>
        <p:spPr bwMode="auto">
          <a:xfrm>
            <a:off x="3343202" y="1768043"/>
            <a:ext cx="80470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2400" dirty="0">
                <a:latin typeface="Calibri" pitchFamily="34" charset="0"/>
                <a:ea typeface="굴림" pitchFamily="50" charset="-127"/>
              </a:rPr>
              <a:t>Action</a:t>
            </a:r>
          </a:p>
        </p:txBody>
      </p:sp>
      <p:sp>
        <p:nvSpPr>
          <p:cNvPr id="28" name="Rectangle 26"/>
          <p:cNvSpPr>
            <a:spLocks/>
          </p:cNvSpPr>
          <p:nvPr/>
        </p:nvSpPr>
        <p:spPr bwMode="auto">
          <a:xfrm>
            <a:off x="4556988" y="1622478"/>
            <a:ext cx="1447800" cy="687387"/>
          </a:xfrm>
          <a:prstGeom prst="rect">
            <a:avLst/>
          </a:prstGeom>
          <a:solidFill>
            <a:srgbClr val="C00000">
              <a:alpha val="79000"/>
            </a:srgbClr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endParaRPr lang="de-DE" sz="2400">
              <a:latin typeface="Calibri" pitchFamily="34" charset="0"/>
            </a:endParaRPr>
          </a:p>
        </p:txBody>
      </p:sp>
      <p:sp>
        <p:nvSpPr>
          <p:cNvPr id="29" name="Rectangle 27"/>
          <p:cNvSpPr>
            <a:spLocks/>
          </p:cNvSpPr>
          <p:nvPr/>
        </p:nvSpPr>
        <p:spPr bwMode="auto">
          <a:xfrm>
            <a:off x="4723308" y="1779918"/>
            <a:ext cx="6072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2400" dirty="0">
                <a:solidFill>
                  <a:schemeClr val="bg1"/>
                </a:solidFill>
                <a:latin typeface="Calibri" pitchFamily="34" charset="0"/>
                <a:ea typeface="굴림" pitchFamily="50" charset="-127"/>
              </a:rPr>
              <a:t>Stats</a:t>
            </a:r>
          </a:p>
        </p:txBody>
      </p:sp>
      <p:sp>
        <p:nvSpPr>
          <p:cNvPr id="30" name="Rectangle 28"/>
          <p:cNvSpPr>
            <a:spLocks/>
          </p:cNvSpPr>
          <p:nvPr/>
        </p:nvSpPr>
        <p:spPr bwMode="auto">
          <a:xfrm>
            <a:off x="3083770" y="3111491"/>
            <a:ext cx="5634037" cy="1776413"/>
          </a:xfrm>
          <a:prstGeom prst="rect">
            <a:avLst/>
          </a:prstGeom>
          <a:solidFill>
            <a:schemeClr val="tx2">
              <a:lumMod val="60000"/>
              <a:lumOff val="40000"/>
              <a:alpha val="13000"/>
            </a:schemeClr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357188" indent="-328613" defTabSz="457200">
              <a:buFontTx/>
              <a:buAutoNum type="arabicPeriod"/>
            </a:pPr>
            <a:r>
              <a:rPr lang="en-US" altLang="ko-KR" sz="2400" dirty="0">
                <a:latin typeface="Calibri" pitchFamily="34" charset="0"/>
              </a:rPr>
              <a:t>Forward packet to port(s)</a:t>
            </a:r>
          </a:p>
          <a:p>
            <a:pPr marL="357188" indent="-328613" defTabSz="457200">
              <a:buFontTx/>
              <a:buAutoNum type="arabicPeriod"/>
            </a:pPr>
            <a:r>
              <a:rPr lang="en-US" altLang="ko-KR" sz="2400" dirty="0">
                <a:latin typeface="Calibri" pitchFamily="34" charset="0"/>
              </a:rPr>
              <a:t>Encapsulate and forward to controller</a:t>
            </a:r>
          </a:p>
          <a:p>
            <a:pPr marL="357188" indent="-328613" defTabSz="457200">
              <a:buFontTx/>
              <a:buAutoNum type="arabicPeriod"/>
            </a:pPr>
            <a:r>
              <a:rPr lang="en-US" altLang="ko-KR" sz="2400" dirty="0">
                <a:latin typeface="Calibri" pitchFamily="34" charset="0"/>
              </a:rPr>
              <a:t>Drop packet</a:t>
            </a:r>
          </a:p>
          <a:p>
            <a:pPr marL="357188" indent="-328613" defTabSz="457200">
              <a:buFontTx/>
              <a:buAutoNum type="arabicPeriod"/>
            </a:pPr>
            <a:r>
              <a:rPr lang="en-US" altLang="ko-KR" sz="2400" dirty="0">
                <a:latin typeface="Calibri" pitchFamily="34" charset="0"/>
              </a:rPr>
              <a:t>Send to normal processing pipeline</a:t>
            </a:r>
          </a:p>
          <a:p>
            <a:pPr marL="357188" indent="-328613" defTabSz="457200">
              <a:buFontTx/>
              <a:buAutoNum type="arabicPeriod"/>
            </a:pPr>
            <a:r>
              <a:rPr lang="en-US" altLang="ko-KR" sz="2400" dirty="0">
                <a:latin typeface="Calibri" pitchFamily="34" charset="0"/>
              </a:rPr>
              <a:t>Modify Fields</a:t>
            </a:r>
          </a:p>
        </p:txBody>
      </p:sp>
      <p:sp>
        <p:nvSpPr>
          <p:cNvPr id="31" name="Rectangle 29"/>
          <p:cNvSpPr>
            <a:spLocks/>
          </p:cNvSpPr>
          <p:nvPr/>
        </p:nvSpPr>
        <p:spPr bwMode="auto">
          <a:xfrm>
            <a:off x="916813" y="6277105"/>
            <a:ext cx="262764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800" dirty="0">
                <a:latin typeface="Calibri" pitchFamily="34" charset="0"/>
                <a:ea typeface="굴림" pitchFamily="50" charset="-127"/>
              </a:rPr>
              <a:t>+ mask what fields to match</a:t>
            </a: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785813" y="2390829"/>
            <a:ext cx="21709" cy="292931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57855" tIns="28928" rIns="57855" bIns="28928"/>
          <a:lstStyle/>
          <a:p>
            <a:endParaRPr lang="ko-KR" altLang="en-US" sz="2400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115333" y="2333616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57855" tIns="28928" rIns="57855" bIns="28928"/>
          <a:lstStyle/>
          <a:p>
            <a:endParaRPr lang="ko-KR" altLang="en-US" sz="2400"/>
          </a:p>
        </p:txBody>
      </p:sp>
      <p:grpSp>
        <p:nvGrpSpPr>
          <p:cNvPr id="48" name="그룹 47"/>
          <p:cNvGrpSpPr/>
          <p:nvPr/>
        </p:nvGrpSpPr>
        <p:grpSpPr>
          <a:xfrm>
            <a:off x="4566882" y="2560906"/>
            <a:ext cx="3044825" cy="407710"/>
            <a:chOff x="4780638" y="2537155"/>
            <a:chExt cx="3044825" cy="407710"/>
          </a:xfrm>
        </p:grpSpPr>
        <p:sp>
          <p:nvSpPr>
            <p:cNvPr id="34" name="Rectangle 32"/>
            <p:cNvSpPr>
              <a:spLocks/>
            </p:cNvSpPr>
            <p:nvPr/>
          </p:nvSpPr>
          <p:spPr bwMode="auto">
            <a:xfrm>
              <a:off x="4780638" y="2560690"/>
              <a:ext cx="3044825" cy="384175"/>
            </a:xfrm>
            <a:prstGeom prst="rect">
              <a:avLst/>
            </a:prstGeom>
            <a:solidFill>
              <a:srgbClr val="C00000">
                <a:alpha val="78000"/>
              </a:srgb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57200"/>
              <a:endParaRPr lang="de-DE" sz="2400">
                <a:latin typeface="Calibri" pitchFamily="34" charset="0"/>
              </a:endParaRPr>
            </a:p>
          </p:txBody>
        </p:sp>
        <p:sp>
          <p:nvSpPr>
            <p:cNvPr id="35" name="Rectangle 33"/>
            <p:cNvSpPr>
              <a:spLocks/>
            </p:cNvSpPr>
            <p:nvPr/>
          </p:nvSpPr>
          <p:spPr bwMode="auto">
            <a:xfrm>
              <a:off x="4852263" y="2537155"/>
              <a:ext cx="281455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57200"/>
              <a:r>
                <a:rPr lang="en-US" altLang="ko-KR" sz="2400" dirty="0">
                  <a:solidFill>
                    <a:schemeClr val="bg1"/>
                  </a:solidFill>
                  <a:latin typeface="Calibri" pitchFamily="34" charset="0"/>
                  <a:ea typeface="굴림" pitchFamily="50" charset="-127"/>
                </a:rPr>
                <a:t>Packet + byte counters</a:t>
              </a:r>
            </a:p>
          </p:txBody>
        </p:sp>
      </p:grpSp>
      <p:sp>
        <p:nvSpPr>
          <p:cNvPr id="36" name="Line 34"/>
          <p:cNvSpPr>
            <a:spLocks noChangeShapeType="1"/>
          </p:cNvSpPr>
          <p:nvPr/>
        </p:nvSpPr>
        <p:spPr bwMode="auto">
          <a:xfrm rot="10800000" flipH="1">
            <a:off x="4582934" y="2321741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57855" tIns="28928" rIns="57855" bIns="28928"/>
          <a:lstStyle/>
          <a:p>
            <a:endParaRPr lang="ko-KR" altLang="en-US" sz="2400"/>
          </a:p>
        </p:txBody>
      </p:sp>
      <p:cxnSp>
        <p:nvCxnSpPr>
          <p:cNvPr id="38" name="직선 연결선 37"/>
          <p:cNvCxnSpPr/>
          <p:nvPr/>
        </p:nvCxnSpPr>
        <p:spPr>
          <a:xfrm flipV="1">
            <a:off x="765543" y="5400116"/>
            <a:ext cx="0" cy="32961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V="1">
            <a:off x="776177" y="5602137"/>
            <a:ext cx="744279" cy="106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flipV="1">
            <a:off x="1523999" y="5403662"/>
            <a:ext cx="0" cy="32961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10094" y="5239510"/>
            <a:ext cx="19075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600" dirty="0" smtClean="0">
                <a:latin typeface="Calibri" pitchFamily="34" charset="0"/>
                <a:ea typeface="굴림" pitchFamily="50" charset="-127"/>
              </a:rPr>
              <a:t>L1</a:t>
            </a:r>
            <a:endParaRPr lang="ko-KR" altLang="en-US" sz="1400" dirty="0">
              <a:latin typeface="Calibri" pitchFamily="34" charset="0"/>
              <a:ea typeface="굴림" pitchFamily="50" charset="-127"/>
            </a:endParaRPr>
          </a:p>
        </p:txBody>
      </p:sp>
      <p:cxnSp>
        <p:nvCxnSpPr>
          <p:cNvPr id="54" name="직선 화살표 연결선 53"/>
          <p:cNvCxnSpPr/>
          <p:nvPr/>
        </p:nvCxnSpPr>
        <p:spPr>
          <a:xfrm flipV="1">
            <a:off x="1534633" y="5591504"/>
            <a:ext cx="2984204" cy="35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 flipV="1">
            <a:off x="4515292" y="5407206"/>
            <a:ext cx="0" cy="32961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 flipV="1">
            <a:off x="4525926" y="5581403"/>
            <a:ext cx="2254884" cy="65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flipV="1">
            <a:off x="6804008" y="5400117"/>
            <a:ext cx="0" cy="32961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033825" y="5296217"/>
            <a:ext cx="19075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600" dirty="0" smtClean="0">
                <a:latin typeface="Calibri" pitchFamily="34" charset="0"/>
                <a:ea typeface="굴림" pitchFamily="50" charset="-127"/>
              </a:rPr>
              <a:t>L2</a:t>
            </a:r>
            <a:endParaRPr lang="ko-KR" altLang="en-US" sz="1400" dirty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14124" y="5292856"/>
            <a:ext cx="19075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600" dirty="0" smtClean="0">
                <a:latin typeface="Calibri" pitchFamily="34" charset="0"/>
                <a:ea typeface="굴림" pitchFamily="50" charset="-127"/>
              </a:rPr>
              <a:t>L3</a:t>
            </a:r>
            <a:endParaRPr lang="ko-KR" altLang="en-US" sz="1400" dirty="0">
              <a:latin typeface="Calibri" pitchFamily="34" charset="0"/>
              <a:ea typeface="굴림" pitchFamily="50" charset="-127"/>
            </a:endParaRPr>
          </a:p>
        </p:txBody>
      </p:sp>
      <p:cxnSp>
        <p:nvCxnSpPr>
          <p:cNvPr id="52" name="직선 화살표 연결선 51"/>
          <p:cNvCxnSpPr/>
          <p:nvPr/>
        </p:nvCxnSpPr>
        <p:spPr>
          <a:xfrm flipV="1">
            <a:off x="6783112" y="5557652"/>
            <a:ext cx="1541491" cy="17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flipV="1">
            <a:off x="8340021" y="5433762"/>
            <a:ext cx="0" cy="32961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474690" y="5302752"/>
            <a:ext cx="19075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altLang="ko-KR" sz="1600" dirty="0" smtClean="0">
                <a:latin typeface="Calibri" pitchFamily="34" charset="0"/>
                <a:ea typeface="굴림" pitchFamily="50" charset="-127"/>
              </a:rPr>
              <a:t>L4</a:t>
            </a:r>
            <a:endParaRPr lang="ko-KR" altLang="en-US" sz="1400" dirty="0">
              <a:latin typeface="Calibri" pitchFamily="34" charset="0"/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0"/>
            <a:ext cx="9144000" cy="66090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5966" y="129609"/>
            <a:ext cx="2365218" cy="1470025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Table of </a:t>
            </a:r>
            <a:b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부제목 2"/>
          <p:cNvSpPr txBox="1">
            <a:spLocks/>
          </p:cNvSpPr>
          <p:nvPr/>
        </p:nvSpPr>
        <p:spPr>
          <a:xfrm>
            <a:off x="2441378" y="1888189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나눔고딕" pitchFamily="50" charset="-127"/>
                <a:cs typeface="Arial" pitchFamily="34" charset="0"/>
              </a:rPr>
              <a:t>02  Related Work</a:t>
            </a:r>
          </a:p>
        </p:txBody>
      </p:sp>
      <p:sp>
        <p:nvSpPr>
          <p:cNvPr id="23" name="부제목 2"/>
          <p:cNvSpPr txBox="1">
            <a:spLocks/>
          </p:cNvSpPr>
          <p:nvPr/>
        </p:nvSpPr>
        <p:spPr>
          <a:xfrm>
            <a:off x="5796136" y="188818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Autonomic control loop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Human cognition model</a:t>
            </a:r>
            <a:endParaRPr lang="en-US" altLang="ko-KR" sz="1100" b="1" spc="-20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2513386" y="1816181"/>
            <a:ext cx="306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5868144" y="1816181"/>
            <a:ext cx="278027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부제목 2"/>
          <p:cNvSpPr txBox="1">
            <a:spLocks/>
          </p:cNvSpPr>
          <p:nvPr/>
        </p:nvSpPr>
        <p:spPr>
          <a:xfrm>
            <a:off x="2441378" y="2679591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03  </a:t>
            </a:r>
            <a:r>
              <a:rPr kumimoji="0" lang="en-US" altLang="ko-KR" sz="1400" b="1" spc="-20" dirty="0" err="1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CogMan</a:t>
            </a:r>
            <a:endParaRPr kumimoji="0" lang="en-US" altLang="ko-KR" sz="1400" b="1" spc="-20" dirty="0" smtClean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42" name="부제목 2"/>
          <p:cNvSpPr txBox="1">
            <a:spLocks/>
          </p:cNvSpPr>
          <p:nvPr/>
        </p:nvSpPr>
        <p:spPr>
          <a:xfrm>
            <a:off x="5796136" y="2679591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Conceptual representation of </a:t>
            </a:r>
            <a:r>
              <a:rPr lang="en-US" altLang="ko-KR" sz="1100" b="1" spc="-20" dirty="0" err="1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CogMan</a:t>
            </a:r>
            <a:endParaRPr lang="en-US" altLang="ko-KR" sz="1100" b="1" spc="-20" dirty="0" smtClean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Cognitive Control loop 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Reasoning for the Reflective Loop</a:t>
            </a:r>
          </a:p>
        </p:txBody>
      </p:sp>
      <p:cxnSp>
        <p:nvCxnSpPr>
          <p:cNvPr id="44" name="직선 연결선 43"/>
          <p:cNvCxnSpPr/>
          <p:nvPr/>
        </p:nvCxnSpPr>
        <p:spPr>
          <a:xfrm>
            <a:off x="5868144" y="2607583"/>
            <a:ext cx="278027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2513386" y="2607583"/>
            <a:ext cx="306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부제목 2"/>
          <p:cNvSpPr txBox="1">
            <a:spLocks/>
          </p:cNvSpPr>
          <p:nvPr/>
        </p:nvSpPr>
        <p:spPr>
          <a:xfrm>
            <a:off x="2441378" y="609776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나눔고딕" pitchFamily="50" charset="-127"/>
                <a:cs typeface="Arial" pitchFamily="34" charset="0"/>
              </a:rPr>
              <a:t>01  Introduction</a:t>
            </a: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5796136" y="609776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Network management approaches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Research motivation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Problems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Research approach</a:t>
            </a:r>
          </a:p>
          <a:p>
            <a:pPr>
              <a:lnSpc>
                <a:spcPct val="150000"/>
              </a:lnSpc>
            </a:pPr>
            <a:endParaRPr lang="en-US" altLang="ko-KR" sz="1100" spc="-20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2513386" y="537768"/>
            <a:ext cx="306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5868144" y="537768"/>
            <a:ext cx="278027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부제목 2"/>
          <p:cNvSpPr txBox="1">
            <a:spLocks/>
          </p:cNvSpPr>
          <p:nvPr/>
        </p:nvSpPr>
        <p:spPr>
          <a:xfrm>
            <a:off x="2441378" y="3691234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나눔고딕" pitchFamily="50" charset="-127"/>
                <a:cs typeface="Arial" pitchFamily="34" charset="0"/>
              </a:rPr>
              <a:t>04  Validation</a:t>
            </a:r>
          </a:p>
        </p:txBody>
      </p:sp>
      <p:sp>
        <p:nvSpPr>
          <p:cNvPr id="53" name="부제목 2"/>
          <p:cNvSpPr txBox="1">
            <a:spLocks/>
          </p:cNvSpPr>
          <p:nvPr/>
        </p:nvSpPr>
        <p:spPr>
          <a:xfrm>
            <a:off x="5796136" y="3691234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SDN overview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Failure recovery problems in SDN 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Experiment results</a:t>
            </a:r>
          </a:p>
        </p:txBody>
      </p:sp>
      <p:cxnSp>
        <p:nvCxnSpPr>
          <p:cNvPr id="54" name="직선 연결선 53"/>
          <p:cNvCxnSpPr/>
          <p:nvPr/>
        </p:nvCxnSpPr>
        <p:spPr>
          <a:xfrm>
            <a:off x="5868144" y="3619226"/>
            <a:ext cx="278027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2513386" y="3619226"/>
            <a:ext cx="306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부제목 2"/>
          <p:cNvSpPr txBox="1">
            <a:spLocks/>
          </p:cNvSpPr>
          <p:nvPr/>
        </p:nvSpPr>
        <p:spPr>
          <a:xfrm>
            <a:off x="2434754" y="4760984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나눔고딕" pitchFamily="50" charset="-127"/>
                <a:cs typeface="Arial" pitchFamily="34" charset="0"/>
              </a:rPr>
              <a:t>05  Concluding Remarks</a:t>
            </a:r>
          </a:p>
        </p:txBody>
      </p:sp>
      <p:sp>
        <p:nvSpPr>
          <p:cNvPr id="21" name="부제목 2"/>
          <p:cNvSpPr txBox="1">
            <a:spLocks/>
          </p:cNvSpPr>
          <p:nvPr/>
        </p:nvSpPr>
        <p:spPr>
          <a:xfrm>
            <a:off x="5789512" y="4737234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Contributions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Future work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5861520" y="4665226"/>
            <a:ext cx="278027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506762" y="4665226"/>
            <a:ext cx="306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6719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Failure Recovery in SDN Networks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Traditional IP networks</a:t>
            </a:r>
          </a:p>
          <a:p>
            <a:pPr lvl="1"/>
            <a:r>
              <a:rPr lang="en-US" altLang="ko-KR" dirty="0" smtClean="0"/>
              <a:t>Distributed routing protocols reroute packets to alternative paths</a:t>
            </a:r>
          </a:p>
          <a:p>
            <a:pPr lvl="1"/>
            <a:r>
              <a:rPr lang="en-US" altLang="ko-KR" dirty="0" smtClean="0"/>
              <a:t>Manual reconfiguration </a:t>
            </a:r>
          </a:p>
          <a:p>
            <a:pPr lvl="1"/>
            <a:r>
              <a:rPr lang="en-US" altLang="ko-KR" dirty="0" smtClean="0"/>
              <a:t>Path protection (MPLS)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SDN networks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Protection</a:t>
            </a:r>
          </a:p>
          <a:p>
            <a:pPr lvl="2"/>
            <a:r>
              <a:rPr lang="en-US" altLang="ko-KR" dirty="0" smtClean="0"/>
              <a:t>Backup paths</a:t>
            </a:r>
          </a:p>
          <a:p>
            <a:pPr lvl="2"/>
            <a:r>
              <a:rPr lang="en-US" altLang="ko-KR" dirty="0" smtClean="0"/>
              <a:t>Fast failure recovery time (less than 50ms)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Restoration</a:t>
            </a:r>
          </a:p>
          <a:p>
            <a:pPr lvl="2"/>
            <a:r>
              <a:rPr lang="en-US" altLang="ko-KR" dirty="0" smtClean="0"/>
              <a:t>Redirect affected flows one by one</a:t>
            </a:r>
          </a:p>
          <a:p>
            <a:pPr lvl="2"/>
            <a:r>
              <a:rPr lang="en-US" altLang="ko-KR" dirty="0" smtClean="0"/>
              <a:t>Failure recovery time is relatively long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Restoration Example</a:t>
            </a:r>
            <a:endParaRPr lang="ko-KR" altLang="en-US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21" y="4717887"/>
            <a:ext cx="813072" cy="111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3" descr="MCj043161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5845" y="1380744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2473231" y="1013380"/>
            <a:ext cx="1215333" cy="37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Controller</a:t>
            </a:r>
            <a:endParaRPr lang="en-US" altLang="ko-KR" sz="1800" dirty="0">
              <a:ea typeface="굴림" pitchFamily="50" charset="-127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2572512" y="5108448"/>
            <a:ext cx="603797" cy="609588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연결선 43"/>
          <p:cNvCxnSpPr>
            <a:stCxn id="62" idx="3"/>
          </p:cNvCxnSpPr>
          <p:nvPr/>
        </p:nvCxnSpPr>
        <p:spPr>
          <a:xfrm>
            <a:off x="4080752" y="5722081"/>
            <a:ext cx="1521765" cy="142259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 flipV="1">
            <a:off x="2682240" y="4559796"/>
            <a:ext cx="762293" cy="365772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 flipH="1">
            <a:off x="6107145" y="5102352"/>
            <a:ext cx="394900" cy="475464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4242816" y="4547616"/>
            <a:ext cx="1713269" cy="329172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1" y="5028783"/>
            <a:ext cx="813072" cy="111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직선 연결선 48"/>
          <p:cNvCxnSpPr/>
          <p:nvPr/>
        </p:nvCxnSpPr>
        <p:spPr>
          <a:xfrm>
            <a:off x="6965341" y="4876788"/>
            <a:ext cx="1237488" cy="621804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직선 연결선 49"/>
          <p:cNvCxnSpPr>
            <a:stCxn id="48" idx="3"/>
          </p:cNvCxnSpPr>
          <p:nvPr/>
        </p:nvCxnSpPr>
        <p:spPr>
          <a:xfrm flipV="1">
            <a:off x="1042333" y="4931652"/>
            <a:ext cx="798952" cy="652540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2024533" y="5227320"/>
            <a:ext cx="336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A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3944773" y="4782312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B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3609493" y="6019800"/>
            <a:ext cx="330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C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6694069" y="508101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D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6078373" y="6135624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E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518821" y="6184392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Host 1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8266837" y="5922264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Host 2</a:t>
            </a:r>
            <a:endParaRPr lang="en-US" altLang="ko-KR" sz="1800" dirty="0">
              <a:ea typeface="굴림" pitchFamily="50" charset="-127"/>
            </a:endParaRPr>
          </a:p>
        </p:txBody>
      </p:sp>
      <p:cxnSp>
        <p:nvCxnSpPr>
          <p:cNvPr id="72" name="직선 화살표 연결선 71"/>
          <p:cNvCxnSpPr/>
          <p:nvPr/>
        </p:nvCxnSpPr>
        <p:spPr>
          <a:xfrm flipV="1">
            <a:off x="2255520" y="2840736"/>
            <a:ext cx="536448" cy="1633728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사각형 설명선 72"/>
          <p:cNvSpPr/>
          <p:nvPr/>
        </p:nvSpPr>
        <p:spPr>
          <a:xfrm>
            <a:off x="390144" y="3096768"/>
            <a:ext cx="1499616" cy="597408"/>
          </a:xfrm>
          <a:prstGeom prst="wedgeRectCallout">
            <a:avLst>
              <a:gd name="adj1" fmla="val 88882"/>
              <a:gd name="adj2" fmla="val 5524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Port down message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74" name="직선 화살표 연결선 73"/>
          <p:cNvCxnSpPr/>
          <p:nvPr/>
        </p:nvCxnSpPr>
        <p:spPr>
          <a:xfrm flipH="1" flipV="1">
            <a:off x="3357624" y="3019926"/>
            <a:ext cx="336071" cy="1287379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사각형 설명선 76"/>
          <p:cNvSpPr/>
          <p:nvPr/>
        </p:nvSpPr>
        <p:spPr>
          <a:xfrm>
            <a:off x="3797808" y="2993136"/>
            <a:ext cx="1499616" cy="597408"/>
          </a:xfrm>
          <a:prstGeom prst="wedgeRectCallout">
            <a:avLst>
              <a:gd name="adj1" fmla="val -53394"/>
              <a:gd name="adj2" fmla="val 9197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Port down message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8" name="사각형 설명선 77"/>
          <p:cNvSpPr/>
          <p:nvPr/>
        </p:nvSpPr>
        <p:spPr>
          <a:xfrm>
            <a:off x="4120896" y="853440"/>
            <a:ext cx="4876800" cy="829056"/>
          </a:xfrm>
          <a:prstGeom prst="wedgeRectCallout">
            <a:avLst>
              <a:gd name="adj1" fmla="val -55476"/>
              <a:gd name="adj2" fmla="val 8625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1. Obtain  affected flows (host1</a:t>
            </a:r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host2)</a:t>
            </a:r>
            <a:endParaRPr lang="en-US" altLang="ko-KR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2. Find an alternative path for each flow</a:t>
            </a:r>
          </a:p>
          <a:p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path: &lt;ACED&gt; </a:t>
            </a:r>
          </a:p>
        </p:txBody>
      </p:sp>
      <p:sp>
        <p:nvSpPr>
          <p:cNvPr id="79" name="사각형 설명선 78"/>
          <p:cNvSpPr/>
          <p:nvPr/>
        </p:nvSpPr>
        <p:spPr>
          <a:xfrm>
            <a:off x="4267200" y="1993392"/>
            <a:ext cx="4876800" cy="640080"/>
          </a:xfrm>
          <a:prstGeom prst="wedgeRectCallout">
            <a:avLst>
              <a:gd name="adj1" fmla="val -57226"/>
              <a:gd name="adj2" fmla="val -16691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3. set up alternative paths</a:t>
            </a:r>
          </a:p>
        </p:txBody>
      </p:sp>
      <p:cxnSp>
        <p:nvCxnSpPr>
          <p:cNvPr id="80" name="직선 화살표 연결선 79"/>
          <p:cNvCxnSpPr/>
          <p:nvPr/>
        </p:nvCxnSpPr>
        <p:spPr>
          <a:xfrm>
            <a:off x="3718560" y="2548128"/>
            <a:ext cx="2388585" cy="3029688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/>
          <p:nvPr/>
        </p:nvCxnSpPr>
        <p:spPr>
          <a:xfrm>
            <a:off x="3261360" y="2651760"/>
            <a:ext cx="419577" cy="2779752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/>
          <p:nvPr/>
        </p:nvCxnSpPr>
        <p:spPr>
          <a:xfrm flipH="1">
            <a:off x="2345913" y="2743200"/>
            <a:ext cx="531399" cy="1901928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4884" y="4720844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2852" y="5513324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8372" y="5537708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7972" y="4672076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8884" y="4428236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폭발 2 70"/>
          <p:cNvSpPr/>
          <p:nvPr/>
        </p:nvSpPr>
        <p:spPr bwMode="auto">
          <a:xfrm>
            <a:off x="2921176" y="4554064"/>
            <a:ext cx="589260" cy="360622"/>
          </a:xfrm>
          <a:prstGeom prst="irregularSeal2">
            <a:avLst/>
          </a:prstGeom>
          <a:solidFill>
            <a:srgbClr val="FF0000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i="1">
              <a:latin typeface="Arial" charset="0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1133856" y="4062984"/>
            <a:ext cx="7095744" cy="1557528"/>
            <a:chOff x="1170432" y="3867912"/>
            <a:chExt cx="7095744" cy="1557528"/>
          </a:xfrm>
        </p:grpSpPr>
        <p:sp>
          <p:nvSpPr>
            <p:cNvPr id="68" name="자유형 67"/>
            <p:cNvSpPr/>
            <p:nvPr/>
          </p:nvSpPr>
          <p:spPr>
            <a:xfrm>
              <a:off x="1170432" y="4261104"/>
              <a:ext cx="7095744" cy="1164336"/>
            </a:xfrm>
            <a:custGeom>
              <a:avLst/>
              <a:gdLst>
                <a:gd name="connsiteX0" fmla="*/ 0 w 7095744"/>
                <a:gd name="connsiteY0" fmla="*/ 896112 h 1164336"/>
                <a:gd name="connsiteX1" fmla="*/ 877824 w 7095744"/>
                <a:gd name="connsiteY1" fmla="*/ 371856 h 1164336"/>
                <a:gd name="connsiteX2" fmla="*/ 2682240 w 7095744"/>
                <a:gd name="connsiteY2" fmla="*/ 18288 h 1164336"/>
                <a:gd name="connsiteX3" fmla="*/ 5291328 w 7095744"/>
                <a:gd name="connsiteY3" fmla="*/ 481584 h 1164336"/>
                <a:gd name="connsiteX4" fmla="*/ 7095744 w 7095744"/>
                <a:gd name="connsiteY4" fmla="*/ 1164336 h 11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5744" h="1164336">
                  <a:moveTo>
                    <a:pt x="0" y="896112"/>
                  </a:moveTo>
                  <a:cubicBezTo>
                    <a:pt x="215392" y="707136"/>
                    <a:pt x="430784" y="518160"/>
                    <a:pt x="877824" y="371856"/>
                  </a:cubicBezTo>
                  <a:cubicBezTo>
                    <a:pt x="1324864" y="225552"/>
                    <a:pt x="1946656" y="0"/>
                    <a:pt x="2682240" y="18288"/>
                  </a:cubicBezTo>
                  <a:cubicBezTo>
                    <a:pt x="3417824" y="36576"/>
                    <a:pt x="4555744" y="290576"/>
                    <a:pt x="5291328" y="481584"/>
                  </a:cubicBezTo>
                  <a:cubicBezTo>
                    <a:pt x="6026912" y="672592"/>
                    <a:pt x="6561328" y="918464"/>
                    <a:pt x="7095744" y="1164336"/>
                  </a:cubicBezTo>
                </a:path>
              </a:pathLst>
            </a:custGeom>
            <a:ln w="412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4764024" y="3867912"/>
              <a:ext cx="16133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dirty="0" smtClean="0">
                  <a:ea typeface="굴림" pitchFamily="50" charset="-127"/>
                </a:rPr>
                <a:t>Working path</a:t>
              </a:r>
              <a:endParaRPr lang="en-US" altLang="ko-KR" sz="1800" dirty="0">
                <a:ea typeface="굴림" pitchFamily="50" charset="-127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1097280" y="4789424"/>
            <a:ext cx="7266432" cy="1648155"/>
            <a:chOff x="1097280" y="4789424"/>
            <a:chExt cx="7266432" cy="1648155"/>
          </a:xfrm>
        </p:grpSpPr>
        <p:sp>
          <p:nvSpPr>
            <p:cNvPr id="87" name="자유형 86"/>
            <p:cNvSpPr/>
            <p:nvPr/>
          </p:nvSpPr>
          <p:spPr>
            <a:xfrm>
              <a:off x="1097280" y="4789424"/>
              <a:ext cx="7266432" cy="1351280"/>
            </a:xfrm>
            <a:custGeom>
              <a:avLst/>
              <a:gdLst>
                <a:gd name="connsiteX0" fmla="*/ 0 w 7266432"/>
                <a:gd name="connsiteY0" fmla="*/ 928624 h 1351280"/>
                <a:gd name="connsiteX1" fmla="*/ 1085088 w 7266432"/>
                <a:gd name="connsiteY1" fmla="*/ 221488 h 1351280"/>
                <a:gd name="connsiteX2" fmla="*/ 2596896 w 7266432"/>
                <a:gd name="connsiteY2" fmla="*/ 1111504 h 1351280"/>
                <a:gd name="connsiteX3" fmla="*/ 5120640 w 7266432"/>
                <a:gd name="connsiteY3" fmla="*/ 1184656 h 1351280"/>
                <a:gd name="connsiteX4" fmla="*/ 5742432 w 7266432"/>
                <a:gd name="connsiteY4" fmla="*/ 111760 h 1351280"/>
                <a:gd name="connsiteX5" fmla="*/ 7266432 w 7266432"/>
                <a:gd name="connsiteY5" fmla="*/ 514096 h 13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6432" h="1351280">
                  <a:moveTo>
                    <a:pt x="0" y="928624"/>
                  </a:moveTo>
                  <a:cubicBezTo>
                    <a:pt x="326136" y="559816"/>
                    <a:pt x="652272" y="191008"/>
                    <a:pt x="1085088" y="221488"/>
                  </a:cubicBezTo>
                  <a:cubicBezTo>
                    <a:pt x="1517904" y="251968"/>
                    <a:pt x="1924304" y="950976"/>
                    <a:pt x="2596896" y="1111504"/>
                  </a:cubicBezTo>
                  <a:cubicBezTo>
                    <a:pt x="3269488" y="1272032"/>
                    <a:pt x="4596384" y="1351280"/>
                    <a:pt x="5120640" y="1184656"/>
                  </a:cubicBezTo>
                  <a:cubicBezTo>
                    <a:pt x="5644896" y="1018032"/>
                    <a:pt x="5384800" y="223520"/>
                    <a:pt x="5742432" y="111760"/>
                  </a:cubicBezTo>
                  <a:cubicBezTo>
                    <a:pt x="6100064" y="0"/>
                    <a:pt x="7036816" y="459232"/>
                    <a:pt x="7266432" y="514096"/>
                  </a:cubicBezTo>
                </a:path>
              </a:pathLst>
            </a:custGeom>
            <a:ln w="34925">
              <a:solidFill>
                <a:srgbClr val="00B050"/>
              </a:solidFill>
              <a:prstDash val="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4663280" y="6068247"/>
              <a:ext cx="14862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dirty="0" smtClean="0">
                  <a:ea typeface="굴림" pitchFamily="50" charset="-127"/>
                </a:rPr>
                <a:t>Backup path</a:t>
              </a:r>
              <a:endParaRPr lang="en-US" altLang="ko-KR" sz="1800" dirty="0">
                <a:ea typeface="굴림" pitchFamily="50" charset="-127"/>
              </a:endParaRPr>
            </a:p>
          </p:txBody>
        </p:sp>
      </p:grpSp>
      <p:sp>
        <p:nvSpPr>
          <p:cNvPr id="67" name="Rectangle 340"/>
          <p:cNvSpPr>
            <a:spLocks noChangeArrowheads="1"/>
          </p:cNvSpPr>
          <p:nvPr/>
        </p:nvSpPr>
        <p:spPr bwMode="auto">
          <a:xfrm>
            <a:off x="360947" y="5378367"/>
            <a:ext cx="228600" cy="15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ko-KR">
              <a:latin typeface="Calibri" pitchFamily="34" charset="0"/>
            </a:endParaRPr>
          </a:p>
        </p:txBody>
      </p:sp>
      <p:sp>
        <p:nvSpPr>
          <p:cNvPr id="75" name="Rectangle 340"/>
          <p:cNvSpPr>
            <a:spLocks noChangeArrowheads="1"/>
          </p:cNvSpPr>
          <p:nvPr/>
        </p:nvSpPr>
        <p:spPr bwMode="auto">
          <a:xfrm>
            <a:off x="332874" y="5386388"/>
            <a:ext cx="228600" cy="15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ko-KR">
              <a:latin typeface="Calibri" pitchFamily="34" charset="0"/>
            </a:endParaRPr>
          </a:p>
        </p:txBody>
      </p:sp>
      <p:cxnSp>
        <p:nvCxnSpPr>
          <p:cNvPr id="59" name="직선 화살표 연결선 58"/>
          <p:cNvCxnSpPr/>
          <p:nvPr/>
        </p:nvCxnSpPr>
        <p:spPr>
          <a:xfrm>
            <a:off x="3821502" y="2501660"/>
            <a:ext cx="2380890" cy="2156604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repeatCount="10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18 -0.03218 0.12378 -0.06435 0.18281 -0.08588 C 0.24184 -0.10741 0.27639 -0.12801 0.35399 -0.12963 C 0.43159 -0.13125 0.56597 -0.11621 0.64861 -0.0963 C 0.73125 -0.07639 0.81597 -0.02523 0.85 -0.01042 " pathEditMode="relative" ptsTypes="aaaaA">
                                      <p:cBhvr>
                                        <p:cTn id="13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785 -0.00857 0.03785 -0.00625 0.07378 -0.02269 C 0.08542 -0.02801 0.09687 -0.0338 0.10798 -0.04028 C 0.11389 -0.04375 0.11892 -0.04954 0.125 -0.05255 C 0.13698 -0.05834 0.15052 -0.05625 0.16319 -0.05787 C 0.16892 -0.06088 0.18055 -0.06783 0.18559 -0.06482 C 0.21545 -0.04769 0.21285 -0.03496 0.2316 -0.00857 C 0.25104 0.01875 0.26719 0.04467 0.29479 0.05278 C 0.3783 0.05116 0.46146 0.05555 0.54479 0.05092 C 0.55573 0.05162 0.56719 0.05694 0.5776 0.05278 C 0.60208 0.04305 0.60347 0.02083 0.61719 -0.00162 C 0.62621 -0.01644 0.63785 -0.02824 0.64618 -0.04375 C 0.65156 -0.05371 0.65798 -0.07709 0.65798 -0.07709 C 0.71753 -0.06736 0.76024 -0.06088 0.81458 -0.03496 C 0.83333 -0.01343 0.83298 -0.02477 0.83298 -0.01227 " pathEditMode="relative" ptsTypes="ffffffffffffffA">
                                      <p:cBhvr>
                                        <p:cTn id="83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7" grpId="0" animBg="1"/>
      <p:bldP spid="77" grpId="1" animBg="1"/>
      <p:bldP spid="78" grpId="0" animBg="1"/>
      <p:bldP spid="79" grpId="0" animBg="1"/>
      <p:bldP spid="71" grpId="0" animBg="1"/>
      <p:bldP spid="67" grpId="0" animBg="1"/>
      <p:bldP spid="67" grpId="1" animBg="1"/>
      <p:bldP spid="67" grpId="2" animBg="1"/>
      <p:bldP spid="75" grpId="0" animBg="1"/>
      <p:bldP spid="75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Protection Example</a:t>
            </a:r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7360" y="4571583"/>
            <a:ext cx="813072" cy="111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 descr="MCj043161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0647" y="1186314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2737264" y="758792"/>
            <a:ext cx="1215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Controller</a:t>
            </a:r>
            <a:endParaRPr lang="en-US" altLang="ko-KR" sz="1800" dirty="0">
              <a:ea typeface="굴림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316480" y="4962144"/>
            <a:ext cx="865632" cy="633984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852672" y="5559552"/>
            <a:ext cx="1520584" cy="158484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2426208" y="4523232"/>
            <a:ext cx="1036320" cy="353568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5877884" y="4828032"/>
            <a:ext cx="327844" cy="603480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4084320" y="4486656"/>
            <a:ext cx="1901952" cy="304800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82479"/>
            <a:ext cx="813072" cy="111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직선 연결선 17"/>
          <p:cNvCxnSpPr/>
          <p:nvPr/>
        </p:nvCxnSpPr>
        <p:spPr>
          <a:xfrm>
            <a:off x="6571488" y="4754880"/>
            <a:ext cx="1402080" cy="597408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7" idx="3"/>
          </p:cNvCxnSpPr>
          <p:nvPr/>
        </p:nvCxnSpPr>
        <p:spPr>
          <a:xfrm flipV="1">
            <a:off x="813072" y="4913376"/>
            <a:ext cx="954768" cy="524512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795272" y="5081016"/>
            <a:ext cx="336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A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715512" y="4636008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B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380232" y="5873496"/>
            <a:ext cx="330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C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464808" y="493471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D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849112" y="5989320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E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89560" y="6038088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Host 1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8037576" y="577596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Host 2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39" name="폭발 2 38"/>
          <p:cNvSpPr/>
          <p:nvPr/>
        </p:nvSpPr>
        <p:spPr bwMode="auto">
          <a:xfrm>
            <a:off x="2640760" y="4517488"/>
            <a:ext cx="589260" cy="360622"/>
          </a:xfrm>
          <a:prstGeom prst="irregularSeal2">
            <a:avLst/>
          </a:prstGeom>
          <a:solidFill>
            <a:srgbClr val="FF0000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i="1">
              <a:latin typeface="Arial" charset="0"/>
            </a:endParaRPr>
          </a:p>
        </p:txBody>
      </p:sp>
      <p:sp>
        <p:nvSpPr>
          <p:cNvPr id="42" name="사각형 설명선 41"/>
          <p:cNvSpPr/>
          <p:nvPr/>
        </p:nvSpPr>
        <p:spPr>
          <a:xfrm>
            <a:off x="4423932" y="2475137"/>
            <a:ext cx="4395216" cy="774192"/>
          </a:xfrm>
          <a:prstGeom prst="wedgeRectCallout">
            <a:avLst>
              <a:gd name="adj1" fmla="val -98242"/>
              <a:gd name="adj2" fmla="val 21698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1. Switch A detects port down </a:t>
            </a:r>
          </a:p>
          <a:p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2. Send packets to the backup path</a:t>
            </a:r>
          </a:p>
        </p:txBody>
      </p:sp>
      <p:pic>
        <p:nvPicPr>
          <p:cNvPr id="43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7620" y="4647692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9156" y="4281932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7508" y="5342636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8916" y="542798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6804" y="4531868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34"/>
          <p:cNvGrpSpPr/>
          <p:nvPr/>
        </p:nvGrpSpPr>
        <p:grpSpPr>
          <a:xfrm>
            <a:off x="1133856" y="4062984"/>
            <a:ext cx="7095744" cy="1557528"/>
            <a:chOff x="1170432" y="3867912"/>
            <a:chExt cx="7095744" cy="1557528"/>
          </a:xfrm>
        </p:grpSpPr>
        <p:sp>
          <p:nvSpPr>
            <p:cNvPr id="36" name="자유형 35"/>
            <p:cNvSpPr/>
            <p:nvPr/>
          </p:nvSpPr>
          <p:spPr>
            <a:xfrm>
              <a:off x="1170432" y="4261104"/>
              <a:ext cx="7095744" cy="1164336"/>
            </a:xfrm>
            <a:custGeom>
              <a:avLst/>
              <a:gdLst>
                <a:gd name="connsiteX0" fmla="*/ 0 w 7095744"/>
                <a:gd name="connsiteY0" fmla="*/ 896112 h 1164336"/>
                <a:gd name="connsiteX1" fmla="*/ 877824 w 7095744"/>
                <a:gd name="connsiteY1" fmla="*/ 371856 h 1164336"/>
                <a:gd name="connsiteX2" fmla="*/ 2682240 w 7095744"/>
                <a:gd name="connsiteY2" fmla="*/ 18288 h 1164336"/>
                <a:gd name="connsiteX3" fmla="*/ 5291328 w 7095744"/>
                <a:gd name="connsiteY3" fmla="*/ 481584 h 1164336"/>
                <a:gd name="connsiteX4" fmla="*/ 7095744 w 7095744"/>
                <a:gd name="connsiteY4" fmla="*/ 1164336 h 11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5744" h="1164336">
                  <a:moveTo>
                    <a:pt x="0" y="896112"/>
                  </a:moveTo>
                  <a:cubicBezTo>
                    <a:pt x="215392" y="707136"/>
                    <a:pt x="430784" y="518160"/>
                    <a:pt x="877824" y="371856"/>
                  </a:cubicBezTo>
                  <a:cubicBezTo>
                    <a:pt x="1324864" y="225552"/>
                    <a:pt x="1946656" y="0"/>
                    <a:pt x="2682240" y="18288"/>
                  </a:cubicBezTo>
                  <a:cubicBezTo>
                    <a:pt x="3417824" y="36576"/>
                    <a:pt x="4555744" y="290576"/>
                    <a:pt x="5291328" y="481584"/>
                  </a:cubicBezTo>
                  <a:cubicBezTo>
                    <a:pt x="6026912" y="672592"/>
                    <a:pt x="6561328" y="918464"/>
                    <a:pt x="7095744" y="1164336"/>
                  </a:cubicBezTo>
                </a:path>
              </a:pathLst>
            </a:custGeom>
            <a:ln w="41275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4764024" y="3867912"/>
              <a:ext cx="16133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dirty="0" smtClean="0">
                  <a:ea typeface="굴림" pitchFamily="50" charset="-127"/>
                </a:rPr>
                <a:t>Working path</a:t>
              </a:r>
              <a:endParaRPr lang="en-US" altLang="ko-KR" sz="1800" dirty="0">
                <a:ea typeface="굴림" pitchFamily="50" charset="-127"/>
              </a:endParaRPr>
            </a:p>
          </p:txBody>
        </p:sp>
      </p:grpSp>
      <p:grpSp>
        <p:nvGrpSpPr>
          <p:cNvPr id="4" name="그룹 40"/>
          <p:cNvGrpSpPr/>
          <p:nvPr/>
        </p:nvGrpSpPr>
        <p:grpSpPr>
          <a:xfrm>
            <a:off x="963168" y="4679696"/>
            <a:ext cx="7266432" cy="1733820"/>
            <a:chOff x="963168" y="4679696"/>
            <a:chExt cx="7266432" cy="1733820"/>
          </a:xfrm>
        </p:grpSpPr>
        <p:sp>
          <p:nvSpPr>
            <p:cNvPr id="38" name="자유형 37"/>
            <p:cNvSpPr/>
            <p:nvPr/>
          </p:nvSpPr>
          <p:spPr>
            <a:xfrm>
              <a:off x="963168" y="4679696"/>
              <a:ext cx="7266432" cy="1351280"/>
            </a:xfrm>
            <a:custGeom>
              <a:avLst/>
              <a:gdLst>
                <a:gd name="connsiteX0" fmla="*/ 0 w 7266432"/>
                <a:gd name="connsiteY0" fmla="*/ 928624 h 1351280"/>
                <a:gd name="connsiteX1" fmla="*/ 1085088 w 7266432"/>
                <a:gd name="connsiteY1" fmla="*/ 221488 h 1351280"/>
                <a:gd name="connsiteX2" fmla="*/ 2596896 w 7266432"/>
                <a:gd name="connsiteY2" fmla="*/ 1111504 h 1351280"/>
                <a:gd name="connsiteX3" fmla="*/ 5120640 w 7266432"/>
                <a:gd name="connsiteY3" fmla="*/ 1184656 h 1351280"/>
                <a:gd name="connsiteX4" fmla="*/ 5742432 w 7266432"/>
                <a:gd name="connsiteY4" fmla="*/ 111760 h 1351280"/>
                <a:gd name="connsiteX5" fmla="*/ 7266432 w 7266432"/>
                <a:gd name="connsiteY5" fmla="*/ 514096 h 13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6432" h="1351280">
                  <a:moveTo>
                    <a:pt x="0" y="928624"/>
                  </a:moveTo>
                  <a:cubicBezTo>
                    <a:pt x="326136" y="559816"/>
                    <a:pt x="652272" y="191008"/>
                    <a:pt x="1085088" y="221488"/>
                  </a:cubicBezTo>
                  <a:cubicBezTo>
                    <a:pt x="1517904" y="251968"/>
                    <a:pt x="1924304" y="950976"/>
                    <a:pt x="2596896" y="1111504"/>
                  </a:cubicBezTo>
                  <a:cubicBezTo>
                    <a:pt x="3269488" y="1272032"/>
                    <a:pt x="4596384" y="1351280"/>
                    <a:pt x="5120640" y="1184656"/>
                  </a:cubicBezTo>
                  <a:cubicBezTo>
                    <a:pt x="5644896" y="1018032"/>
                    <a:pt x="5384800" y="223520"/>
                    <a:pt x="5742432" y="111760"/>
                  </a:cubicBezTo>
                  <a:cubicBezTo>
                    <a:pt x="6100064" y="0"/>
                    <a:pt x="7036816" y="459232"/>
                    <a:pt x="7266432" y="514096"/>
                  </a:cubicBezTo>
                </a:path>
              </a:pathLst>
            </a:custGeom>
            <a:ln w="34925">
              <a:solidFill>
                <a:srgbClr val="00B050"/>
              </a:solidFill>
              <a:prstDash val="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 Box 25"/>
            <p:cNvSpPr txBox="1">
              <a:spLocks noChangeArrowheads="1"/>
            </p:cNvSpPr>
            <p:nvPr/>
          </p:nvSpPr>
          <p:spPr bwMode="auto">
            <a:xfrm>
              <a:off x="3806952" y="6044184"/>
              <a:ext cx="14862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dirty="0" smtClean="0">
                  <a:ea typeface="굴림" pitchFamily="50" charset="-127"/>
                </a:rPr>
                <a:t>Backup path</a:t>
              </a:r>
              <a:endParaRPr lang="en-US" altLang="ko-KR" sz="1800" dirty="0">
                <a:ea typeface="굴림" pitchFamily="50" charset="-127"/>
              </a:endParaRPr>
            </a:p>
          </p:txBody>
        </p:sp>
      </p:grpSp>
      <p:sp>
        <p:nvSpPr>
          <p:cNvPr id="34" name="Rectangle 340"/>
          <p:cNvSpPr>
            <a:spLocks noChangeArrowheads="1"/>
          </p:cNvSpPr>
          <p:nvPr/>
        </p:nvSpPr>
        <p:spPr bwMode="auto">
          <a:xfrm>
            <a:off x="477905" y="5420897"/>
            <a:ext cx="228600" cy="152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ko-KR">
              <a:latin typeface="Calibri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056020" y="2466473"/>
            <a:ext cx="300790" cy="18047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47" name="직선 연결선 46"/>
          <p:cNvCxnSpPr>
            <a:stCxn id="68" idx="2"/>
          </p:cNvCxnSpPr>
          <p:nvPr/>
        </p:nvCxnSpPr>
        <p:spPr>
          <a:xfrm>
            <a:off x="3198392" y="2687054"/>
            <a:ext cx="2697082" cy="1788693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직사각형 50"/>
          <p:cNvSpPr/>
          <p:nvPr/>
        </p:nvSpPr>
        <p:spPr>
          <a:xfrm>
            <a:off x="3052008" y="2438399"/>
            <a:ext cx="300790" cy="18047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52" name="직선 연결선 51"/>
          <p:cNvCxnSpPr/>
          <p:nvPr/>
        </p:nvCxnSpPr>
        <p:spPr>
          <a:xfrm>
            <a:off x="3172327" y="2606843"/>
            <a:ext cx="737936" cy="1724525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2999871" y="2518610"/>
            <a:ext cx="300790" cy="18047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 flipH="1">
            <a:off x="2129589" y="2715126"/>
            <a:ext cx="946485" cy="1856874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직사각형 61"/>
          <p:cNvSpPr/>
          <p:nvPr/>
        </p:nvSpPr>
        <p:spPr>
          <a:xfrm>
            <a:off x="1768639" y="4487780"/>
            <a:ext cx="300790" cy="18047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577516" y="5666874"/>
            <a:ext cx="264694" cy="16844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dirty="0" smtClean="0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3064040" y="2474495"/>
            <a:ext cx="300790" cy="18047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047997" y="2506580"/>
            <a:ext cx="300790" cy="18047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3043987" y="2490538"/>
            <a:ext cx="300790" cy="18047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71" name="직선 연결선 70"/>
          <p:cNvCxnSpPr/>
          <p:nvPr/>
        </p:nvCxnSpPr>
        <p:spPr>
          <a:xfrm>
            <a:off x="3332747" y="2755232"/>
            <a:ext cx="2045369" cy="267101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직선 연결선 73"/>
          <p:cNvCxnSpPr>
            <a:stCxn id="70" idx="2"/>
          </p:cNvCxnSpPr>
          <p:nvPr/>
        </p:nvCxnSpPr>
        <p:spPr>
          <a:xfrm flipH="1">
            <a:off x="3039981" y="2671012"/>
            <a:ext cx="154401" cy="2606840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직사각형 76"/>
          <p:cNvSpPr/>
          <p:nvPr/>
        </p:nvSpPr>
        <p:spPr>
          <a:xfrm>
            <a:off x="561474" y="5686926"/>
            <a:ext cx="264694" cy="16844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45791" dir="87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ko-KR" altLang="en-US" dirty="0" smtClean="0">
              <a:solidFill>
                <a:schemeClr val="tx1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80" name="사각형 설명선 79"/>
          <p:cNvSpPr/>
          <p:nvPr/>
        </p:nvSpPr>
        <p:spPr>
          <a:xfrm>
            <a:off x="4564302" y="894989"/>
            <a:ext cx="3819678" cy="774192"/>
          </a:xfrm>
          <a:prstGeom prst="wedgeRectCallout">
            <a:avLst>
              <a:gd name="adj1" fmla="val -68404"/>
              <a:gd name="adj2" fmla="val 5846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Set working and backup paths</a:t>
            </a:r>
          </a:p>
        </p:txBody>
      </p:sp>
      <p:cxnSp>
        <p:nvCxnSpPr>
          <p:cNvPr id="82" name="직선 연결선 81"/>
          <p:cNvCxnSpPr/>
          <p:nvPr/>
        </p:nvCxnSpPr>
        <p:spPr>
          <a:xfrm flipH="1">
            <a:off x="1981199" y="2711116"/>
            <a:ext cx="946485" cy="1856874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15122 -0.096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09202 -0.2645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30382 0.2930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4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07639 0.2615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1118 0.2914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3159 -0.03588 0.06597 -0.0625 0.1 -0.09306 C 0.11215 -0.10394 0.12361 -0.11667 0.13541 -0.12824 C 0.1526 -0.14537 0.13819 -0.12732 0.18159 -0.15278 C 0.18732 -0.15625 0.19149 -0.16389 0.19739 -0.16667 C 0.22448 -0.1794 0.25555 -0.18264 0.2842 -0.18611 C 0.32951 -0.18449 0.37569 -0.18472 0.421 -0.17894 C 0.47378 -0.17222 0.52604 -0.16412 0.57899 -0.15972 C 0.62743 -0.12755 0.67812 -0.09514 0.73281 -0.08959 C 0.74079 -0.08611 0.74861 -0.08218 0.75659 -0.07894 C 0.76007 -0.07755 0.76701 -0.07547 0.76701 -0.07547 " pathEditMode="relative" ptsTypes="ffffffffffA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2.22222E-6 L 0.2724 0.3034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15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-3.7037E-6 L 0.22396 0.41574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20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1.11111E-6 L 0.01458 0.40347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202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08 -0.00463 0.01268 -0.00857 0.01841 -0.01412 C 0.03907 -0.03357 0.02379 -0.025 0.0408 -0.03866 C 0.05348 -0.04884 0.06632 -0.05857 0.079 -0.06852 C 0.08681 -0.07454 0.09601 -0.07778 0.10261 -0.08588 C 0.11528 -0.10139 0.12848 -0.11644 0.14341 -0.12801 C 0.17709 -0.11505 0.19428 -0.07269 0.22362 -0.04907 C 0.23542 -0.05301 0.24341 -0.05116 0.25521 -0.04907 C 0.26962 -0.04259 0.28351 -0.03287 0.29862 -0.02986 C 0.31285 -0.02708 0.32761 -0.03194 0.34202 -0.03171 C 0.39063 -0.03079 0.43959 -0.02593 0.4882 -0.02454 C 0.49966 -0.02338 0.51129 -0.01759 0.5224 -0.02107 C 0.54445 -0.02824 0.55209 -0.05139 0.56441 -0.07199 C 0.57587 -0.09097 0.59341 -0.12384 0.60921 -0.14028 C 0.65625 -0.13542 0.69931 -0.12894 0.74462 -0.11065 C 0.75921 -0.10463 0.77396 -0.09861 0.7882 -0.0912 C 0.79462 -0.08796 0.8066 -0.07894 0.8066 -0.07894 " pathEditMode="relative" ptsTypes="ffffffffffffffffA">
                                      <p:cBhvr>
                                        <p:cTn id="133" dur="7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34" grpId="0" animBg="1"/>
      <p:bldP spid="34" grpId="1" animBg="1"/>
      <p:bldP spid="34" grpId="2" animBg="1"/>
      <p:bldP spid="44" grpId="0" animBg="1"/>
      <p:bldP spid="44" grpId="1" animBg="1"/>
      <p:bldP spid="44" grpId="2" animBg="1"/>
      <p:bldP spid="51" grpId="0" animBg="1"/>
      <p:bldP spid="51" grpId="1" animBg="1"/>
      <p:bldP spid="51" grpId="2" animBg="1"/>
      <p:bldP spid="57" grpId="0" animBg="1"/>
      <p:bldP spid="57" grpId="1" animBg="1"/>
      <p:bldP spid="57" grpId="2" animBg="1"/>
      <p:bldP spid="64" grpId="0" animBg="1"/>
      <p:bldP spid="65" grpId="0" animBg="1"/>
      <p:bldP spid="68" grpId="0" animBg="1"/>
      <p:bldP spid="70" grpId="0" animBg="1"/>
      <p:bldP spid="77" grpId="0" animBg="1"/>
      <p:bldP spid="80" grpId="0" animBg="1"/>
      <p:bldP spid="8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Problems in SDN Fault Management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Protection can recover a failure in 50ms</a:t>
            </a:r>
          </a:p>
          <a:p>
            <a:pPr lvl="1"/>
            <a:r>
              <a:rPr lang="en-US" altLang="ko-KR" dirty="0" smtClean="0"/>
              <a:t>Protection is the best solution for a single failure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Problems of the protection mechanism</a:t>
            </a:r>
          </a:p>
          <a:p>
            <a:pPr lvl="1"/>
            <a:r>
              <a:rPr lang="en-US" altLang="ko-KR" dirty="0" smtClean="0"/>
              <a:t>Extra packet exchanges are required during flow setup </a:t>
            </a:r>
          </a:p>
          <a:p>
            <a:pPr lvl="1"/>
            <a:r>
              <a:rPr lang="en-US" altLang="ko-KR" dirty="0" smtClean="0"/>
              <a:t>Protection cannot handle </a:t>
            </a:r>
            <a:r>
              <a:rPr lang="en-US" altLang="ko-KR" dirty="0" smtClean="0">
                <a:solidFill>
                  <a:srgbClr val="FF0000"/>
                </a:solidFill>
              </a:rPr>
              <a:t>multiple failures </a:t>
            </a:r>
            <a:r>
              <a:rPr lang="en-US" altLang="ko-KR" dirty="0" smtClean="0"/>
              <a:t>that affect both working and backup paths</a:t>
            </a:r>
          </a:p>
          <a:p>
            <a:pPr lvl="1"/>
            <a:r>
              <a:rPr lang="en-US" altLang="ko-KR" dirty="0" smtClean="0"/>
              <a:t>Practically, providing perfect protection to all links is difficult  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Restoration</a:t>
            </a:r>
            <a:r>
              <a:rPr lang="en-US" altLang="ko-KR" dirty="0" smtClean="0"/>
              <a:t> is an appropriate method for multiple failures</a:t>
            </a:r>
          </a:p>
          <a:p>
            <a:pPr lvl="1"/>
            <a:r>
              <a:rPr lang="en-US" altLang="ko-KR" dirty="0" smtClean="0"/>
              <a:t>Failure recovery time of restoration is longer than 200ms</a:t>
            </a:r>
          </a:p>
          <a:p>
            <a:pPr lvl="1"/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Restoration Takes Too Long?</a:t>
            </a:r>
            <a:endParaRPr lang="ko-KR" alt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60" y="4571583"/>
            <a:ext cx="813072" cy="111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 descr="MCj043161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584" y="123444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2520696" y="2575560"/>
            <a:ext cx="1215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Controller</a:t>
            </a:r>
            <a:endParaRPr lang="en-US" altLang="ko-KR" sz="1800" dirty="0">
              <a:ea typeface="굴림" pitchFamily="50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2340864" y="4986528"/>
            <a:ext cx="606184" cy="585204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803904" y="5535168"/>
            <a:ext cx="1569352" cy="182868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V="1">
            <a:off x="2462784" y="4413493"/>
            <a:ext cx="752488" cy="353579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H="1">
            <a:off x="5877884" y="4956048"/>
            <a:ext cx="394900" cy="475464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4059936" y="4328160"/>
            <a:ext cx="1877568" cy="475488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2479"/>
            <a:ext cx="813072" cy="111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직선 연결선 48"/>
          <p:cNvCxnSpPr/>
          <p:nvPr/>
        </p:nvCxnSpPr>
        <p:spPr>
          <a:xfrm>
            <a:off x="6736080" y="4730484"/>
            <a:ext cx="1237488" cy="621804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stCxn id="39" idx="3"/>
          </p:cNvCxnSpPr>
          <p:nvPr/>
        </p:nvCxnSpPr>
        <p:spPr>
          <a:xfrm flipV="1">
            <a:off x="813072" y="4852416"/>
            <a:ext cx="918192" cy="585472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795272" y="5081016"/>
            <a:ext cx="336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A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3715512" y="4636008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B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3380232" y="5873496"/>
            <a:ext cx="330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C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6464808" y="493471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D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5849112" y="5989320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E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289560" y="6038088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Host 1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8037576" y="577596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Host 2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62" name="직사각형 61"/>
          <p:cNvSpPr/>
          <p:nvPr/>
        </p:nvSpPr>
        <p:spPr bwMode="auto">
          <a:xfrm>
            <a:off x="146304" y="4394064"/>
            <a:ext cx="646176" cy="44616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ko-KR" sz="1200" dirty="0" err="1" smtClean="0">
                <a:latin typeface="Arial" charset="0"/>
              </a:rPr>
              <a:t>dst</a:t>
            </a:r>
            <a:r>
              <a:rPr lang="en-US" altLang="ko-KR" sz="1200" dirty="0" smtClean="0">
                <a:latin typeface="Arial" charset="0"/>
              </a:rPr>
              <a:t>: host2</a:t>
            </a:r>
            <a:endParaRPr lang="ko-KR" altLang="en-US" sz="2800" dirty="0">
              <a:latin typeface="Arial" charset="0"/>
            </a:endParaRPr>
          </a:p>
        </p:txBody>
      </p:sp>
      <p:cxnSp>
        <p:nvCxnSpPr>
          <p:cNvPr id="67" name="직선 화살표 연결선 66"/>
          <p:cNvCxnSpPr/>
          <p:nvPr/>
        </p:nvCxnSpPr>
        <p:spPr>
          <a:xfrm flipV="1">
            <a:off x="2255520" y="2840736"/>
            <a:ext cx="536448" cy="1633728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사각형 설명선 67"/>
          <p:cNvSpPr/>
          <p:nvPr/>
        </p:nvSpPr>
        <p:spPr>
          <a:xfrm>
            <a:off x="4535424" y="755904"/>
            <a:ext cx="4108704" cy="975360"/>
          </a:xfrm>
          <a:prstGeom prst="wedgeRectCallout">
            <a:avLst>
              <a:gd name="adj1" fmla="val -71455"/>
              <a:gd name="adj2" fmla="val 7625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controller calculate the path between host1 and host 2</a:t>
            </a:r>
            <a:b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 path= &lt;ABD&gt;</a:t>
            </a:r>
          </a:p>
        </p:txBody>
      </p:sp>
      <p:sp>
        <p:nvSpPr>
          <p:cNvPr id="69" name="사각형 설명선 68"/>
          <p:cNvSpPr/>
          <p:nvPr/>
        </p:nvSpPr>
        <p:spPr>
          <a:xfrm>
            <a:off x="4248912" y="2029968"/>
            <a:ext cx="3712464" cy="774192"/>
          </a:xfrm>
          <a:prstGeom prst="wedgeRectCallout">
            <a:avLst>
              <a:gd name="adj1" fmla="val -70476"/>
              <a:gd name="adj2" fmla="val -325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Add flow entries to A, B, and D</a:t>
            </a:r>
          </a:p>
        </p:txBody>
      </p:sp>
      <p:cxnSp>
        <p:nvCxnSpPr>
          <p:cNvPr id="70" name="직선 화살표 연결선 69"/>
          <p:cNvCxnSpPr>
            <a:endCxn id="51" idx="0"/>
          </p:cNvCxnSpPr>
          <p:nvPr/>
        </p:nvCxnSpPr>
        <p:spPr>
          <a:xfrm>
            <a:off x="3340608" y="2548128"/>
            <a:ext cx="2970010" cy="2050796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/>
          <p:nvPr/>
        </p:nvCxnSpPr>
        <p:spPr>
          <a:xfrm>
            <a:off x="3291840" y="2877312"/>
            <a:ext cx="428060" cy="1249656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 flipH="1">
            <a:off x="2414016" y="2907792"/>
            <a:ext cx="566928" cy="1664208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사각형 설명선 79"/>
          <p:cNvSpPr/>
          <p:nvPr/>
        </p:nvSpPr>
        <p:spPr>
          <a:xfrm>
            <a:off x="390144" y="3096768"/>
            <a:ext cx="1499616" cy="597408"/>
          </a:xfrm>
          <a:prstGeom prst="wedgeRectCallout">
            <a:avLst>
              <a:gd name="adj1" fmla="val 88882"/>
              <a:gd name="adj2" fmla="val 5524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Ask controller 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8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3236" y="4611116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2580" y="4160012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2164" y="5379212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8916" y="5427980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1668" y="4598924"/>
            <a:ext cx="9779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내용 개체 틀 2"/>
          <p:cNvSpPr>
            <a:spLocks noGrp="1"/>
          </p:cNvSpPr>
          <p:nvPr>
            <p:ph idx="1"/>
          </p:nvPr>
        </p:nvSpPr>
        <p:spPr>
          <a:xfrm>
            <a:off x="217424" y="729827"/>
            <a:ext cx="6219952" cy="1355005"/>
          </a:xfrm>
        </p:spPr>
        <p:txBody>
          <a:bodyPr/>
          <a:lstStyle/>
          <a:p>
            <a:r>
              <a:rPr lang="en-US" altLang="ko-KR" dirty="0" smtClean="0"/>
              <a:t>Flow setup example  </a:t>
            </a:r>
            <a:endParaRPr lang="ko-KR" alt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56059E-6 L 0.11267 -0.0027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67 -0.00278 C 0.13107 -0.00648 0.14913 -0.01156 0.16736 -0.01688 C 0.17309 -0.02058 0.17864 -0.02313 0.18472 -0.02567 C 0.19479 -0.03978 0.20573 -0.03908 0.21944 -0.04348 C 0.23663 -0.04903 0.25364 -0.05134 0.27135 -0.05412 C 0.27864 -0.05689 0.28385 -0.05944 0.2901 -0.06476 C 0.31111 -0.06383 0.32864 -0.06221 0.34878 -0.05944 C 0.36632 -0.05389 0.38559 -0.05296 0.40347 -0.05065 C 0.41927 -0.0451 0.43871 -0.04394 0.45538 -0.04186 C 0.4776 -0.03168 0.50694 -0.03238 0.52986 -0.02937 C 0.55972 -0.02128 0.54757 -0.02405 0.56614 -0.02035 C 0.58298 -0.01156 0.60503 -0.01411 0.62204 -0.01341 C 0.64218 -0.00994 0.66215 -0.00694 0.68211 -0.00278 C 0.69114 0.00555 0.67968 -0.00393 0.69409 0.00254 C 0.69566 0.00324 0.6967 0.00532 0.69809 0.00624 C 0.70833 0.01318 0.70086 0.00671 0.71145 0.01156 C 0.71823 0.01457 0.7243 0.02081 0.73142 0.0222 C 0.74514 0.02498 0.75902 0.02613 0.77274 0.02937 C 0.78784 0.03284 0.80416 0.04001 0.81944 0.04001 " pathEditMode="relative" rAng="0" ptsTypes="ffffffffffffffffffA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2" grpId="2" animBg="1"/>
      <p:bldP spid="68" grpId="0" animBg="1"/>
      <p:bldP spid="69" grpId="0" animBg="1"/>
      <p:bldP spid="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Fast Flow Setup (FFS)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973667"/>
            <a:ext cx="8480926" cy="1877817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Original flow setup requires many packet exchanges </a:t>
            </a:r>
          </a:p>
          <a:p>
            <a:pPr lvl="1"/>
            <a:r>
              <a:rPr lang="en-US" altLang="ko-KR" dirty="0" smtClean="0"/>
              <a:t>We propose a Fast Flow Setup (FFS) algorithm</a:t>
            </a:r>
          </a:p>
          <a:p>
            <a:pPr lvl="1"/>
            <a:r>
              <a:rPr lang="en-US" altLang="ko-KR" dirty="0" smtClean="0"/>
              <a:t>FFS implants path information to a flow entry</a:t>
            </a:r>
          </a:p>
          <a:p>
            <a:pPr lvl="1"/>
            <a:r>
              <a:rPr lang="en-US" altLang="ko-KR" dirty="0" smtClean="0"/>
              <a:t>Reduce the number of packet exchanges for flow setup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04672" y="2956742"/>
          <a:ext cx="7132320" cy="2530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336"/>
                <a:gridCol w="2572512"/>
                <a:gridCol w="2633472"/>
              </a:tblGrid>
              <a:tr h="301545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Original flow setup 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Fast</a:t>
                      </a:r>
                      <a:r>
                        <a:rPr lang="en-US" altLang="ko-KR" baseline="0" dirty="0" smtClean="0"/>
                        <a:t> Flow Setup (FFS)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5190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Control packet exchange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1+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2966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Delay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(1+n)*t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2* t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5190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Controller</a:t>
                      </a:r>
                      <a:r>
                        <a:rPr lang="en-US" altLang="ko-KR" baseline="0" dirty="0" smtClean="0"/>
                        <a:t> load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high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low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5190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Tasks of switches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Flow entry setup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IP</a:t>
                      </a:r>
                      <a:r>
                        <a:rPr lang="en-US" altLang="ko-KR" baseline="0" dirty="0" smtClean="0"/>
                        <a:t> header inspection, Flow entry setup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3758184" y="5885688"/>
            <a:ext cx="5385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n=number of switches in a path</a:t>
            </a:r>
          </a:p>
          <a:p>
            <a:r>
              <a:rPr lang="en-US" altLang="ko-KR" sz="1800" dirty="0" smtClean="0">
                <a:ea typeface="굴림" pitchFamily="50" charset="-127"/>
              </a:rPr>
              <a:t>t= latency between </a:t>
            </a:r>
            <a:r>
              <a:rPr lang="en-US" altLang="ko-KR" sz="1800" smtClean="0">
                <a:ea typeface="굴림" pitchFamily="50" charset="-127"/>
              </a:rPr>
              <a:t>the controller and </a:t>
            </a:r>
            <a:r>
              <a:rPr lang="en-US" altLang="ko-KR" sz="1800" dirty="0" smtClean="0">
                <a:ea typeface="굴림" pitchFamily="50" charset="-127"/>
              </a:rPr>
              <a:t>a switch</a:t>
            </a:r>
            <a:endParaRPr lang="en-US" altLang="ko-KR" sz="1800" dirty="0"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 of the FFS Algorithm</a:t>
            </a:r>
            <a:endParaRPr lang="ko-KR" altLang="en-US" dirty="0"/>
          </a:p>
        </p:txBody>
      </p:sp>
      <p:pic>
        <p:nvPicPr>
          <p:cNvPr id="35" name="Picture 17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024" y="4498824"/>
            <a:ext cx="1009256" cy="57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7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048" y="5285208"/>
            <a:ext cx="1009256" cy="57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7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272" y="4126968"/>
            <a:ext cx="1009256" cy="57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7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256" y="5431512"/>
            <a:ext cx="1009256" cy="57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7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824" y="4443960"/>
            <a:ext cx="1009256" cy="57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60" y="4571583"/>
            <a:ext cx="813072" cy="111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3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584" y="123444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2520696" y="2575560"/>
            <a:ext cx="1215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Controller</a:t>
            </a:r>
            <a:endParaRPr lang="en-US" altLang="ko-KR" sz="1800" dirty="0">
              <a:ea typeface="굴림" pitchFamily="50" charset="-127"/>
            </a:endParaRPr>
          </a:p>
        </p:txBody>
      </p:sp>
      <p:cxnSp>
        <p:nvCxnSpPr>
          <p:cNvPr id="43" name="직선 연결선 42"/>
          <p:cNvCxnSpPr>
            <a:endCxn id="36" idx="1"/>
          </p:cNvCxnSpPr>
          <p:nvPr/>
        </p:nvCxnSpPr>
        <p:spPr>
          <a:xfrm>
            <a:off x="2438400" y="5047488"/>
            <a:ext cx="508648" cy="524244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연결선 43"/>
          <p:cNvCxnSpPr>
            <a:stCxn id="36" idx="3"/>
            <a:endCxn id="38" idx="1"/>
          </p:cNvCxnSpPr>
          <p:nvPr/>
        </p:nvCxnSpPr>
        <p:spPr>
          <a:xfrm>
            <a:off x="3956304" y="5571732"/>
            <a:ext cx="1416952" cy="146304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35" idx="3"/>
            <a:endCxn id="37" idx="1"/>
          </p:cNvCxnSpPr>
          <p:nvPr/>
        </p:nvCxnSpPr>
        <p:spPr>
          <a:xfrm flipV="1">
            <a:off x="2621280" y="4413492"/>
            <a:ext cx="593992" cy="371856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직선 연결선 45"/>
          <p:cNvCxnSpPr>
            <a:endCxn id="38" idx="0"/>
          </p:cNvCxnSpPr>
          <p:nvPr/>
        </p:nvCxnSpPr>
        <p:spPr>
          <a:xfrm flipH="1">
            <a:off x="5877884" y="4956048"/>
            <a:ext cx="394900" cy="475464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endCxn id="39" idx="1"/>
          </p:cNvCxnSpPr>
          <p:nvPr/>
        </p:nvCxnSpPr>
        <p:spPr>
          <a:xfrm>
            <a:off x="4218432" y="4547616"/>
            <a:ext cx="1508392" cy="182868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2479"/>
            <a:ext cx="813072" cy="111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직선 연결선 48"/>
          <p:cNvCxnSpPr>
            <a:stCxn id="39" idx="3"/>
          </p:cNvCxnSpPr>
          <p:nvPr/>
        </p:nvCxnSpPr>
        <p:spPr>
          <a:xfrm>
            <a:off x="6736080" y="4730484"/>
            <a:ext cx="1237488" cy="621804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직선 연결선 49"/>
          <p:cNvCxnSpPr>
            <a:stCxn id="48" idx="3"/>
            <a:endCxn id="35" idx="1"/>
          </p:cNvCxnSpPr>
          <p:nvPr/>
        </p:nvCxnSpPr>
        <p:spPr>
          <a:xfrm flipV="1">
            <a:off x="813072" y="4785348"/>
            <a:ext cx="798952" cy="652540"/>
          </a:xfrm>
          <a:prstGeom prst="line">
            <a:avLst/>
          </a:prstGeom>
          <a:ln w="508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795272" y="5081016"/>
            <a:ext cx="336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A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3715512" y="4636008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B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3380232" y="5873496"/>
            <a:ext cx="330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C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6464808" y="493471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D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5849112" y="5989320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E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289560" y="6038088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Host 1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8037576" y="577596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ea typeface="굴림" pitchFamily="50" charset="-127"/>
              </a:rPr>
              <a:t>Host 2</a:t>
            </a:r>
            <a:endParaRPr lang="en-US" altLang="ko-KR" sz="1800" dirty="0">
              <a:ea typeface="굴림" pitchFamily="50" charset="-127"/>
            </a:endParaRPr>
          </a:p>
        </p:txBody>
      </p:sp>
      <p:sp>
        <p:nvSpPr>
          <p:cNvPr id="58" name="직사각형 57"/>
          <p:cNvSpPr/>
          <p:nvPr/>
        </p:nvSpPr>
        <p:spPr bwMode="auto">
          <a:xfrm>
            <a:off x="560832" y="5613264"/>
            <a:ext cx="646176" cy="44616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ko-KR" sz="1200" dirty="0" err="1" smtClean="0">
                <a:latin typeface="Arial" charset="0"/>
              </a:rPr>
              <a:t>dst</a:t>
            </a:r>
            <a:r>
              <a:rPr lang="en-US" altLang="ko-KR" sz="1200" dirty="0" smtClean="0">
                <a:latin typeface="Arial" charset="0"/>
              </a:rPr>
              <a:t>: host2</a:t>
            </a:r>
            <a:endParaRPr lang="ko-KR" altLang="en-US" sz="2800" dirty="0">
              <a:latin typeface="Arial" charset="0"/>
            </a:endParaRPr>
          </a:p>
        </p:txBody>
      </p:sp>
      <p:cxnSp>
        <p:nvCxnSpPr>
          <p:cNvPr id="59" name="직선 화살표 연결선 58"/>
          <p:cNvCxnSpPr/>
          <p:nvPr/>
        </p:nvCxnSpPr>
        <p:spPr>
          <a:xfrm flipV="1">
            <a:off x="2255520" y="2840736"/>
            <a:ext cx="536448" cy="1633728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사각형 설명선 59"/>
          <p:cNvSpPr/>
          <p:nvPr/>
        </p:nvSpPr>
        <p:spPr>
          <a:xfrm>
            <a:off x="3950208" y="804672"/>
            <a:ext cx="4632960" cy="1926336"/>
          </a:xfrm>
          <a:prstGeom prst="wedgeRectCallout">
            <a:avLst>
              <a:gd name="adj1" fmla="val -57509"/>
              <a:gd name="adj2" fmla="val -353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1. The controller calculates the path</a:t>
            </a:r>
            <a:b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between host1 and host 2</a:t>
            </a:r>
            <a:b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path= &lt;ABD&gt;</a:t>
            </a:r>
          </a:p>
          <a:p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2. Implant path &lt;BD&gt; into flow table</a:t>
            </a:r>
            <a:b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entry </a:t>
            </a:r>
          </a:p>
        </p:txBody>
      </p:sp>
      <p:cxnSp>
        <p:nvCxnSpPr>
          <p:cNvPr id="64" name="직선 화살표 연결선 63"/>
          <p:cNvCxnSpPr/>
          <p:nvPr/>
        </p:nvCxnSpPr>
        <p:spPr>
          <a:xfrm flipH="1">
            <a:off x="2414016" y="2907792"/>
            <a:ext cx="566928" cy="1664208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사각형 설명선 64"/>
          <p:cNvSpPr/>
          <p:nvPr/>
        </p:nvSpPr>
        <p:spPr>
          <a:xfrm>
            <a:off x="390144" y="3096768"/>
            <a:ext cx="1499616" cy="597408"/>
          </a:xfrm>
          <a:prstGeom prst="wedgeRectCallout">
            <a:avLst>
              <a:gd name="adj1" fmla="val 88882"/>
              <a:gd name="adj2" fmla="val 5524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Ask controller 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2852928" y="2748144"/>
            <a:ext cx="2133600" cy="753490"/>
            <a:chOff x="3255264" y="2955408"/>
            <a:chExt cx="2133600" cy="753490"/>
          </a:xfrm>
        </p:grpSpPr>
        <p:sp>
          <p:nvSpPr>
            <p:cNvPr id="66" name="직사각형 65"/>
            <p:cNvSpPr/>
            <p:nvPr/>
          </p:nvSpPr>
          <p:spPr bwMode="auto">
            <a:xfrm>
              <a:off x="3261360" y="3339456"/>
              <a:ext cx="1054608" cy="366912"/>
            </a:xfrm>
            <a:prstGeom prst="rect">
              <a:avLst/>
            </a:prstGeom>
            <a:solidFill>
              <a:srgbClr val="CCEC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200" dirty="0" err="1" smtClean="0">
                  <a:latin typeface="Arial" charset="0"/>
                </a:rPr>
                <a:t>dst</a:t>
              </a:r>
              <a:r>
                <a:rPr lang="en-US" altLang="ko-KR" sz="1200" dirty="0" smtClean="0">
                  <a:latin typeface="Arial" charset="0"/>
                </a:rPr>
                <a:t>: host2</a:t>
              </a:r>
              <a:endParaRPr lang="ko-KR" altLang="en-US" sz="2800" dirty="0">
                <a:latin typeface="Arial" charset="0"/>
              </a:endParaRPr>
            </a:p>
          </p:txBody>
        </p:sp>
        <p:sp>
          <p:nvSpPr>
            <p:cNvPr id="67" name="직사각형 66"/>
            <p:cNvSpPr/>
            <p:nvPr/>
          </p:nvSpPr>
          <p:spPr bwMode="auto">
            <a:xfrm>
              <a:off x="3255264" y="2955408"/>
              <a:ext cx="2133600" cy="366912"/>
            </a:xfrm>
            <a:prstGeom prst="rect">
              <a:avLst/>
            </a:prstGeom>
            <a:solidFill>
              <a:srgbClr val="CCEC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200" dirty="0" smtClean="0">
                  <a:latin typeface="Arial" charset="0"/>
                </a:rPr>
                <a:t>Flow entry</a:t>
              </a:r>
              <a:endParaRPr lang="ko-KR" altLang="en-US" sz="2800" dirty="0">
                <a:latin typeface="Arial" charset="0"/>
              </a:endParaRPr>
            </a:p>
          </p:txBody>
        </p:sp>
        <p:sp>
          <p:nvSpPr>
            <p:cNvPr id="68" name="직사각형 67"/>
            <p:cNvSpPr/>
            <p:nvPr/>
          </p:nvSpPr>
          <p:spPr bwMode="auto">
            <a:xfrm>
              <a:off x="4324594" y="3341986"/>
              <a:ext cx="1054608" cy="366912"/>
            </a:xfrm>
            <a:prstGeom prst="rect">
              <a:avLst/>
            </a:prstGeom>
            <a:solidFill>
              <a:srgbClr val="CCEC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200" dirty="0" smtClean="0">
                  <a:latin typeface="Arial" charset="0"/>
                </a:rPr>
                <a:t>&lt;DB&gt;</a:t>
              </a:r>
              <a:endParaRPr lang="ko-KR" altLang="en-US" sz="2800" dirty="0">
                <a:latin typeface="Arial" charset="0"/>
              </a:endParaRP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1371600" y="5433950"/>
            <a:ext cx="1426464" cy="448690"/>
            <a:chOff x="1505712" y="5714366"/>
            <a:chExt cx="1426464" cy="448690"/>
          </a:xfrm>
        </p:grpSpPr>
        <p:sp>
          <p:nvSpPr>
            <p:cNvPr id="74" name="직사각형 73"/>
            <p:cNvSpPr/>
            <p:nvPr/>
          </p:nvSpPr>
          <p:spPr bwMode="auto">
            <a:xfrm>
              <a:off x="1505712" y="5716896"/>
              <a:ext cx="646176" cy="44616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200" dirty="0" err="1" smtClean="0">
                  <a:latin typeface="Arial" charset="0"/>
                </a:rPr>
                <a:t>dst</a:t>
              </a:r>
              <a:r>
                <a:rPr lang="en-US" altLang="ko-KR" sz="1200" dirty="0" smtClean="0">
                  <a:latin typeface="Arial" charset="0"/>
                </a:rPr>
                <a:t>: host2</a:t>
              </a:r>
              <a:endParaRPr lang="ko-KR" altLang="en-US" sz="2800" dirty="0">
                <a:latin typeface="Arial" charset="0"/>
              </a:endParaRPr>
            </a:p>
          </p:txBody>
        </p:sp>
        <p:sp>
          <p:nvSpPr>
            <p:cNvPr id="75" name="직사각형 74"/>
            <p:cNvSpPr/>
            <p:nvPr/>
          </p:nvSpPr>
          <p:spPr bwMode="auto">
            <a:xfrm>
              <a:off x="2157984" y="5714366"/>
              <a:ext cx="390144" cy="44616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200" dirty="0" smtClean="0">
                  <a:latin typeface="Arial" charset="0"/>
                </a:rPr>
                <a:t>D</a:t>
              </a:r>
              <a:endParaRPr lang="ko-KR" altLang="en-US" sz="2800" dirty="0">
                <a:latin typeface="Arial" charset="0"/>
              </a:endParaRPr>
            </a:p>
          </p:txBody>
        </p:sp>
        <p:sp>
          <p:nvSpPr>
            <p:cNvPr id="76" name="직사각형 75"/>
            <p:cNvSpPr/>
            <p:nvPr/>
          </p:nvSpPr>
          <p:spPr bwMode="auto">
            <a:xfrm>
              <a:off x="2542032" y="5716896"/>
              <a:ext cx="390144" cy="44616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200" dirty="0" smtClean="0">
                  <a:latin typeface="Arial" charset="0"/>
                </a:rPr>
                <a:t>B</a:t>
              </a:r>
              <a:endParaRPr lang="ko-KR" altLang="en-US" sz="2800" dirty="0">
                <a:latin typeface="Arial" charset="0"/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4108704" y="3845424"/>
            <a:ext cx="1018032" cy="450530"/>
            <a:chOff x="4145280" y="3906384"/>
            <a:chExt cx="1018032" cy="450530"/>
          </a:xfrm>
        </p:grpSpPr>
        <p:sp>
          <p:nvSpPr>
            <p:cNvPr id="83" name="직사각형 82"/>
            <p:cNvSpPr/>
            <p:nvPr/>
          </p:nvSpPr>
          <p:spPr bwMode="auto">
            <a:xfrm>
              <a:off x="4145280" y="3906384"/>
              <a:ext cx="646176" cy="44616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200" dirty="0" err="1" smtClean="0">
                  <a:latin typeface="Arial" charset="0"/>
                </a:rPr>
                <a:t>dst</a:t>
              </a:r>
              <a:r>
                <a:rPr lang="en-US" altLang="ko-KR" sz="1200" dirty="0" smtClean="0">
                  <a:latin typeface="Arial" charset="0"/>
                </a:rPr>
                <a:t>: host2</a:t>
              </a:r>
              <a:endParaRPr lang="ko-KR" altLang="en-US" sz="2800" dirty="0">
                <a:latin typeface="Arial" charset="0"/>
              </a:endParaRPr>
            </a:p>
          </p:txBody>
        </p:sp>
        <p:sp>
          <p:nvSpPr>
            <p:cNvPr id="84" name="직사각형 83"/>
            <p:cNvSpPr/>
            <p:nvPr/>
          </p:nvSpPr>
          <p:spPr bwMode="auto">
            <a:xfrm>
              <a:off x="4773168" y="3908913"/>
              <a:ext cx="390144" cy="44800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200" dirty="0" smtClean="0">
                  <a:latin typeface="Arial" charset="0"/>
                </a:rPr>
                <a:t>D</a:t>
              </a:r>
              <a:endParaRPr lang="ko-KR" altLang="en-US" sz="2800" dirty="0">
                <a:latin typeface="Arial" charset="0"/>
              </a:endParaRPr>
            </a:p>
          </p:txBody>
        </p:sp>
      </p:grpSp>
      <p:sp>
        <p:nvSpPr>
          <p:cNvPr id="92" name="직사각형 91"/>
          <p:cNvSpPr/>
          <p:nvPr/>
        </p:nvSpPr>
        <p:spPr bwMode="auto">
          <a:xfrm>
            <a:off x="6333744" y="3997824"/>
            <a:ext cx="646176" cy="44616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ko-KR" sz="1200" dirty="0" err="1" smtClean="0">
                <a:latin typeface="Arial" charset="0"/>
              </a:rPr>
              <a:t>dst</a:t>
            </a:r>
            <a:r>
              <a:rPr lang="en-US" altLang="ko-KR" sz="1200" dirty="0" smtClean="0">
                <a:latin typeface="Arial" charset="0"/>
              </a:rPr>
              <a:t>: host2</a:t>
            </a:r>
            <a:endParaRPr lang="ko-KR" altLang="en-US" sz="2800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23959E-6 L 0.10607 -0.11101 " pathEditMode="relative" rAng="0" ptsTypes="AA">
                                      <p:cBhvr>
                                        <p:cTn id="11" dur="7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-0.05504 L -0.14775 0.14293 " pathEditMode="relative" rAng="0" ptsTypes="AA">
                                      <p:cBhvr>
                                        <p:cTn id="36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19796E-7 L 0.20608 -0.19981 " pathEditMode="relative" rAng="0" ptsTypes="AA">
                                      <p:cBhvr>
                                        <p:cTn id="50" dur="7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0333E-6 L 0.19531 0.03724 " pathEditMode="relative" rAng="0" ptsTypes="AA">
                                      <p:cBhvr>
                                        <p:cTn id="64" dur="7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0.01457 L 0.11823 0.11586 " pathEditMode="relative" rAng="0" ptsTypes="AA">
                                      <p:cBhvr>
                                        <p:cTn id="78" dur="7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60" grpId="0" animBg="1"/>
      <p:bldP spid="65" grpId="0" animBg="1"/>
      <p:bldP spid="92" grpId="0" animBg="1"/>
      <p:bldP spid="9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The Proposed SDN Fault Management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975360" y="1311656"/>
          <a:ext cx="7327392" cy="458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System Architecture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780288" y="780288"/>
            <a:ext cx="2267712" cy="12192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V="1">
            <a:off x="786384" y="902208"/>
            <a:ext cx="2237232" cy="6096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/>
        </p:nvSpPr>
        <p:spPr>
          <a:xfrm>
            <a:off x="621792" y="1109472"/>
            <a:ext cx="7315200" cy="492556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2368" y="829056"/>
            <a:ext cx="4303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Port state alarm</a:t>
            </a:r>
            <a:endParaRPr lang="ko-KR" altLang="en-US" sz="160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187952" y="1280160"/>
            <a:ext cx="2895600" cy="5913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Port state handler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206240" y="2139696"/>
            <a:ext cx="2895600" cy="5913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Alarm clustering 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1560576" y="926592"/>
            <a:ext cx="414528" cy="329184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187952" y="2987040"/>
            <a:ext cx="2895600" cy="5913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Affected flow detector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206240" y="3785616"/>
            <a:ext cx="2895600" cy="5913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Routing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236720" y="5376672"/>
            <a:ext cx="2895600" cy="5913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Flow table modifier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402080" y="1274064"/>
            <a:ext cx="2097024" cy="5913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Observe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408176" y="2157984"/>
            <a:ext cx="2097024" cy="5913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Normalize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408176" y="3011424"/>
            <a:ext cx="2097024" cy="5913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Compare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414272" y="3785616"/>
            <a:ext cx="2097024" cy="5913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Plan &amp; Decide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420368" y="4632960"/>
            <a:ext cx="2097024" cy="5913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Reasoning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26" name="직선 화살표 연결선 25"/>
          <p:cNvCxnSpPr>
            <a:stCxn id="20" idx="2"/>
            <a:endCxn id="21" idx="0"/>
          </p:cNvCxnSpPr>
          <p:nvPr/>
        </p:nvCxnSpPr>
        <p:spPr>
          <a:xfrm>
            <a:off x="2450592" y="1865376"/>
            <a:ext cx="6096" cy="29260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21" idx="2"/>
            <a:endCxn id="22" idx="0"/>
          </p:cNvCxnSpPr>
          <p:nvPr/>
        </p:nvCxnSpPr>
        <p:spPr>
          <a:xfrm>
            <a:off x="2456688" y="2749296"/>
            <a:ext cx="0" cy="26212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22" idx="2"/>
            <a:endCxn id="23" idx="0"/>
          </p:cNvCxnSpPr>
          <p:nvPr/>
        </p:nvCxnSpPr>
        <p:spPr>
          <a:xfrm>
            <a:off x="2456688" y="3602736"/>
            <a:ext cx="6096" cy="18288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20" idx="3"/>
            <a:endCxn id="15" idx="1"/>
          </p:cNvCxnSpPr>
          <p:nvPr/>
        </p:nvCxnSpPr>
        <p:spPr>
          <a:xfrm>
            <a:off x="3499104" y="1569720"/>
            <a:ext cx="688848" cy="6096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3517392" y="2441448"/>
            <a:ext cx="688848" cy="6096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3523488" y="3252216"/>
            <a:ext cx="688848" cy="6096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>
            <a:off x="3505200" y="4075176"/>
            <a:ext cx="688848" cy="6096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아래쪽 화살표 42"/>
          <p:cNvSpPr/>
          <p:nvPr/>
        </p:nvSpPr>
        <p:spPr>
          <a:xfrm>
            <a:off x="1578864" y="5772912"/>
            <a:ext cx="414528" cy="731520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9441" y="6003065"/>
            <a:ext cx="129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/>
              <a:t>Flow_mod</a:t>
            </a:r>
            <a:r>
              <a:rPr lang="en-US" altLang="ko-KR" sz="1600" dirty="0" smtClean="0"/>
              <a:t> </a:t>
            </a:r>
            <a:br>
              <a:rPr lang="en-US" altLang="ko-KR" sz="1600" dirty="0" smtClean="0"/>
            </a:br>
            <a:r>
              <a:rPr lang="en-US" altLang="ko-KR" sz="1600" dirty="0" smtClean="0"/>
              <a:t>message</a:t>
            </a:r>
            <a:endParaRPr lang="ko-KR" altLang="en-US" sz="1600" dirty="0"/>
          </a:p>
        </p:txBody>
      </p:sp>
      <p:cxnSp>
        <p:nvCxnSpPr>
          <p:cNvPr id="45" name="직선 화살표 연결선 44"/>
          <p:cNvCxnSpPr/>
          <p:nvPr/>
        </p:nvCxnSpPr>
        <p:spPr>
          <a:xfrm>
            <a:off x="3535680" y="5678424"/>
            <a:ext cx="688848" cy="6096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모서리가 둥근 직사각형 46"/>
          <p:cNvSpPr/>
          <p:nvPr/>
        </p:nvSpPr>
        <p:spPr>
          <a:xfrm>
            <a:off x="1414272" y="5370576"/>
            <a:ext cx="2097024" cy="5913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Act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48" name="직선 화살표 연결선 47"/>
          <p:cNvCxnSpPr>
            <a:stCxn id="24" idx="2"/>
            <a:endCxn id="47" idx="0"/>
          </p:cNvCxnSpPr>
          <p:nvPr/>
        </p:nvCxnSpPr>
        <p:spPr>
          <a:xfrm flipH="1">
            <a:off x="2462784" y="5224272"/>
            <a:ext cx="6096" cy="14630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모서리가 둥근 직사각형 51"/>
          <p:cNvSpPr/>
          <p:nvPr/>
        </p:nvSpPr>
        <p:spPr>
          <a:xfrm>
            <a:off x="4242816" y="4553712"/>
            <a:ext cx="2895600" cy="5913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Path encoder</a:t>
            </a:r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3511296" y="3438144"/>
            <a:ext cx="707136" cy="48768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 flipV="1">
            <a:off x="3486912" y="4206240"/>
            <a:ext cx="731520" cy="560832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>
            <a:off x="3523488" y="4910328"/>
            <a:ext cx="688848" cy="6096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endCxn id="47" idx="1"/>
          </p:cNvCxnSpPr>
          <p:nvPr/>
        </p:nvCxnSpPr>
        <p:spPr>
          <a:xfrm flipV="1">
            <a:off x="914400" y="5666232"/>
            <a:ext cx="499872" cy="304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직선 연결선 39"/>
          <p:cNvCxnSpPr>
            <a:endCxn id="22" idx="1"/>
          </p:cNvCxnSpPr>
          <p:nvPr/>
        </p:nvCxnSpPr>
        <p:spPr>
          <a:xfrm flipV="1">
            <a:off x="902208" y="3307080"/>
            <a:ext cx="505968" cy="9144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flipH="1">
            <a:off x="902208" y="3328416"/>
            <a:ext cx="12192" cy="2353056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직선 연결선 58"/>
          <p:cNvCxnSpPr>
            <a:endCxn id="23" idx="1"/>
          </p:cNvCxnSpPr>
          <p:nvPr/>
        </p:nvCxnSpPr>
        <p:spPr>
          <a:xfrm flipV="1">
            <a:off x="1085088" y="4081272"/>
            <a:ext cx="329184" cy="3048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flipH="1">
            <a:off x="1058779" y="4078224"/>
            <a:ext cx="20213" cy="1444271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flipH="1" flipV="1">
            <a:off x="3998976" y="975360"/>
            <a:ext cx="7540" cy="5365282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 Box 25"/>
          <p:cNvSpPr txBox="1">
            <a:spLocks noChangeArrowheads="1"/>
          </p:cNvSpPr>
          <p:nvPr/>
        </p:nvSpPr>
        <p:spPr bwMode="auto">
          <a:xfrm>
            <a:off x="2008632" y="6025896"/>
            <a:ext cx="20190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 dirty="0" err="1" smtClean="0">
                <a:ea typeface="굴림" pitchFamily="50" charset="-127"/>
              </a:rPr>
              <a:t>CogMan</a:t>
            </a:r>
            <a:r>
              <a:rPr lang="en-US" altLang="ko-KR" sz="1600" b="1" dirty="0" smtClean="0">
                <a:ea typeface="굴림" pitchFamily="50" charset="-127"/>
              </a:rPr>
              <a:t> processes</a:t>
            </a:r>
            <a:endParaRPr lang="en-US" altLang="ko-KR" sz="1600" b="1" dirty="0">
              <a:ea typeface="굴림" pitchFamily="50" charset="-127"/>
            </a:endParaRPr>
          </a:p>
        </p:txBody>
      </p:sp>
      <p:sp>
        <p:nvSpPr>
          <p:cNvPr id="70" name="Text Box 25"/>
          <p:cNvSpPr txBox="1">
            <a:spLocks noChangeArrowheads="1"/>
          </p:cNvSpPr>
          <p:nvPr/>
        </p:nvSpPr>
        <p:spPr bwMode="auto">
          <a:xfrm>
            <a:off x="4282440" y="6031992"/>
            <a:ext cx="40110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ea typeface="굴림" pitchFamily="50" charset="-127"/>
              </a:rPr>
              <a:t>Functions for actual fault management</a:t>
            </a:r>
            <a:endParaRPr lang="en-US" altLang="ko-KR" sz="1600" b="1" dirty="0">
              <a:ea typeface="굴림" pitchFamily="50" charset="-127"/>
            </a:endParaRPr>
          </a:p>
        </p:txBody>
      </p:sp>
      <p:cxnSp>
        <p:nvCxnSpPr>
          <p:cNvPr id="73" name="직선 화살표 연결선 72"/>
          <p:cNvCxnSpPr/>
          <p:nvPr/>
        </p:nvCxnSpPr>
        <p:spPr>
          <a:xfrm>
            <a:off x="1058779" y="5510463"/>
            <a:ext cx="351482" cy="737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Prototype Implementation</a:t>
            </a:r>
            <a:endParaRPr lang="ko-KR" altLang="en-US" dirty="0"/>
          </a:p>
        </p:txBody>
      </p:sp>
      <p:sp>
        <p:nvSpPr>
          <p:cNvPr id="59" name="직사각형 58"/>
          <p:cNvSpPr/>
          <p:nvPr/>
        </p:nvSpPr>
        <p:spPr bwMode="auto">
          <a:xfrm>
            <a:off x="293787" y="2852936"/>
            <a:ext cx="4464496" cy="64807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ko-KR" sz="1400" dirty="0" smtClean="0">
                <a:latin typeface="Arial" charset="0"/>
              </a:rPr>
              <a:t>Floodlight Controller</a:t>
            </a:r>
            <a:endParaRPr lang="ko-KR" altLang="en-US" sz="1400" dirty="0" smtClean="0">
              <a:latin typeface="Arial" charset="0"/>
            </a:endParaRPr>
          </a:p>
        </p:txBody>
      </p:sp>
      <p:sp>
        <p:nvSpPr>
          <p:cNvPr id="100" name="직사각형 99"/>
          <p:cNvSpPr/>
          <p:nvPr/>
        </p:nvSpPr>
        <p:spPr bwMode="auto">
          <a:xfrm>
            <a:off x="755576" y="764704"/>
            <a:ext cx="864096" cy="1800200"/>
          </a:xfrm>
          <a:prstGeom prst="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ko-KR" sz="1400" dirty="0" err="1" smtClean="0">
                <a:latin typeface="Arial" charset="0"/>
              </a:rPr>
              <a:t>CogMan</a:t>
            </a:r>
            <a:endParaRPr lang="ko-KR" altLang="en-US" sz="1400" dirty="0" smtClean="0">
              <a:latin typeface="Arial" charset="0"/>
            </a:endParaRPr>
          </a:p>
        </p:txBody>
      </p:sp>
      <p:cxnSp>
        <p:nvCxnSpPr>
          <p:cNvPr id="120" name="직선 연결선 119"/>
          <p:cNvCxnSpPr>
            <a:stCxn id="127" idx="4"/>
            <a:endCxn id="76" idx="0"/>
          </p:cNvCxnSpPr>
          <p:nvPr/>
        </p:nvCxnSpPr>
        <p:spPr>
          <a:xfrm>
            <a:off x="935596" y="4581128"/>
            <a:ext cx="0" cy="576064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직선 연결선 120"/>
          <p:cNvCxnSpPr>
            <a:stCxn id="127" idx="6"/>
            <a:endCxn id="133" idx="2"/>
          </p:cNvCxnSpPr>
          <p:nvPr/>
        </p:nvCxnSpPr>
        <p:spPr>
          <a:xfrm>
            <a:off x="1187624" y="4329100"/>
            <a:ext cx="886172" cy="108012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 flipH="1">
            <a:off x="1115616" y="4528170"/>
            <a:ext cx="949711" cy="773038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직선 연결선 122"/>
          <p:cNvCxnSpPr>
            <a:stCxn id="130" idx="5"/>
            <a:endCxn id="140" idx="1"/>
          </p:cNvCxnSpPr>
          <p:nvPr/>
        </p:nvCxnSpPr>
        <p:spPr>
          <a:xfrm>
            <a:off x="1023503" y="5547059"/>
            <a:ext cx="1914389" cy="108673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직선 연결선 123"/>
          <p:cNvCxnSpPr>
            <a:stCxn id="119" idx="2"/>
            <a:endCxn id="139" idx="6"/>
          </p:cNvCxnSpPr>
          <p:nvPr/>
        </p:nvCxnSpPr>
        <p:spPr>
          <a:xfrm flipH="1">
            <a:off x="3225924" y="5074151"/>
            <a:ext cx="1044116" cy="587097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직선 연결선 124"/>
          <p:cNvCxnSpPr>
            <a:stCxn id="133" idx="6"/>
            <a:endCxn id="136" idx="2"/>
          </p:cNvCxnSpPr>
          <p:nvPr/>
        </p:nvCxnSpPr>
        <p:spPr>
          <a:xfrm>
            <a:off x="2361828" y="4437112"/>
            <a:ext cx="792088" cy="72008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그룹 73"/>
          <p:cNvGrpSpPr/>
          <p:nvPr/>
        </p:nvGrpSpPr>
        <p:grpSpPr>
          <a:xfrm>
            <a:off x="683568" y="4077072"/>
            <a:ext cx="504056" cy="504056"/>
            <a:chOff x="683568" y="4077072"/>
            <a:chExt cx="504056" cy="504056"/>
          </a:xfrm>
        </p:grpSpPr>
        <p:sp>
          <p:nvSpPr>
            <p:cNvPr id="127" name="타원 126"/>
            <p:cNvSpPr/>
            <p:nvPr/>
          </p:nvSpPr>
          <p:spPr>
            <a:xfrm>
              <a:off x="683568" y="4077072"/>
              <a:ext cx="504056" cy="50405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5576" y="4149080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S1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53" name="직선 연결선 152"/>
          <p:cNvCxnSpPr>
            <a:stCxn id="119" idx="0"/>
            <a:endCxn id="136" idx="6"/>
          </p:cNvCxnSpPr>
          <p:nvPr/>
        </p:nvCxnSpPr>
        <p:spPr>
          <a:xfrm flipH="1" flipV="1">
            <a:off x="3441948" y="4509120"/>
            <a:ext cx="828092" cy="288032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직사각형 169"/>
          <p:cNvSpPr/>
          <p:nvPr/>
        </p:nvSpPr>
        <p:spPr>
          <a:xfrm>
            <a:off x="4882108" y="3861048"/>
            <a:ext cx="2088232" cy="2088232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882108" y="3861048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latin typeface="Arial" pitchFamily="34" charset="0"/>
                <a:cs typeface="Arial" pitchFamily="34" charset="0"/>
              </a:rPr>
              <a:t>OpenFlow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network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Topology        construction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Fault injection</a:t>
            </a:r>
          </a:p>
          <a:p>
            <a:pPr>
              <a:buFont typeface="Arial" pitchFamily="34" charset="0"/>
              <a:buChar char="•"/>
            </a:pPr>
            <a:endParaRPr lang="ko-KR" alt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직사각형 173"/>
          <p:cNvSpPr/>
          <p:nvPr/>
        </p:nvSpPr>
        <p:spPr bwMode="auto">
          <a:xfrm>
            <a:off x="3635896" y="764704"/>
            <a:ext cx="936104" cy="1800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ko-KR" sz="1400" dirty="0" smtClean="0">
                <a:latin typeface="Arial" charset="0"/>
              </a:rPr>
              <a:t>MAPE</a:t>
            </a:r>
            <a:endParaRPr lang="ko-KR" altLang="en-US" sz="1400" dirty="0" smtClean="0">
              <a:latin typeface="Arial" charset="0"/>
            </a:endParaRPr>
          </a:p>
        </p:txBody>
      </p:sp>
      <p:sp>
        <p:nvSpPr>
          <p:cNvPr id="175" name="직사각형 174"/>
          <p:cNvSpPr/>
          <p:nvPr/>
        </p:nvSpPr>
        <p:spPr>
          <a:xfrm>
            <a:off x="4882108" y="764704"/>
            <a:ext cx="2088232" cy="1800200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860032" y="764704"/>
            <a:ext cx="2210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Management module</a:t>
            </a:r>
          </a:p>
          <a:p>
            <a:pPr lvl="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Protection</a:t>
            </a:r>
          </a:p>
          <a:p>
            <a:pPr lvl="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FFS algorithm</a:t>
            </a:r>
          </a:p>
          <a:p>
            <a:pPr lvl="0">
              <a:buFont typeface="Arial" pitchFamily="34" charset="0"/>
              <a:buChar char="•"/>
            </a:pPr>
            <a:r>
              <a:rPr lang="en-US" altLang="ko-KR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CogMan</a:t>
            </a:r>
            <a:r>
              <a:rPr lang="en-US" altLang="ko-K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FOCALE</a:t>
            </a:r>
          </a:p>
          <a:p>
            <a:pPr lvl="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MAPE</a:t>
            </a:r>
          </a:p>
          <a:p>
            <a:pPr lvl="0">
              <a:buFont typeface="Arial" pitchFamily="34" charset="0"/>
              <a:buChar char="•"/>
            </a:pPr>
            <a:endParaRPr lang="en-US" altLang="ko-KR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4893940" y="2809503"/>
            <a:ext cx="2088232" cy="720080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882108" y="29969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Controller</a:t>
            </a:r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core</a:t>
            </a:r>
            <a:endParaRPr lang="ko-KR" alt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직사각형 59"/>
          <p:cNvSpPr/>
          <p:nvPr/>
        </p:nvSpPr>
        <p:spPr bwMode="auto">
          <a:xfrm>
            <a:off x="2195736" y="764704"/>
            <a:ext cx="936104" cy="18002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ko-KR" sz="1400" dirty="0" smtClean="0">
                <a:latin typeface="Arial" charset="0"/>
              </a:rPr>
              <a:t>FOCALE</a:t>
            </a:r>
            <a:endParaRPr lang="ko-KR" altLang="en-US" sz="1400" dirty="0" smtClean="0">
              <a:latin typeface="Arial" charset="0"/>
            </a:endParaRPr>
          </a:p>
        </p:txBody>
      </p:sp>
      <p:cxnSp>
        <p:nvCxnSpPr>
          <p:cNvPr id="62" name="직선 화살표 연결선 61"/>
          <p:cNvCxnSpPr/>
          <p:nvPr/>
        </p:nvCxnSpPr>
        <p:spPr>
          <a:xfrm flipV="1">
            <a:off x="1187624" y="2564904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 flipV="1">
            <a:off x="2699792" y="2564904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/>
          <p:nvPr/>
        </p:nvCxnSpPr>
        <p:spPr>
          <a:xfrm flipV="1">
            <a:off x="4067944" y="2564904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>
            <a:stCxn id="137" idx="2"/>
            <a:endCxn id="140" idx="0"/>
          </p:cNvCxnSpPr>
          <p:nvPr/>
        </p:nvCxnSpPr>
        <p:spPr>
          <a:xfrm flipH="1">
            <a:off x="3117912" y="4626714"/>
            <a:ext cx="216024" cy="890518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직선 연결선 96"/>
          <p:cNvCxnSpPr>
            <a:stCxn id="133" idx="4"/>
            <a:endCxn id="139" idx="1"/>
          </p:cNvCxnSpPr>
          <p:nvPr/>
        </p:nvCxnSpPr>
        <p:spPr>
          <a:xfrm>
            <a:off x="2217812" y="4581128"/>
            <a:ext cx="762261" cy="978285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직선 화살표 연결선 100"/>
          <p:cNvCxnSpPr>
            <a:endCxn id="59" idx="2"/>
          </p:cNvCxnSpPr>
          <p:nvPr/>
        </p:nvCxnSpPr>
        <p:spPr>
          <a:xfrm flipV="1">
            <a:off x="1115616" y="3501008"/>
            <a:ext cx="1410419" cy="64807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화살표 연결선 102"/>
          <p:cNvCxnSpPr>
            <a:stCxn id="90" idx="0"/>
          </p:cNvCxnSpPr>
          <p:nvPr/>
        </p:nvCxnSpPr>
        <p:spPr>
          <a:xfrm flipV="1">
            <a:off x="2231740" y="3501008"/>
            <a:ext cx="308223" cy="7200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화살표 연결선 104"/>
          <p:cNvCxnSpPr>
            <a:stCxn id="76" idx="0"/>
          </p:cNvCxnSpPr>
          <p:nvPr/>
        </p:nvCxnSpPr>
        <p:spPr>
          <a:xfrm flipV="1">
            <a:off x="935596" y="3501009"/>
            <a:ext cx="1520240" cy="165618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/>
          <p:cNvCxnSpPr>
            <a:endCxn id="59" idx="2"/>
          </p:cNvCxnSpPr>
          <p:nvPr/>
        </p:nvCxnSpPr>
        <p:spPr>
          <a:xfrm flipH="1" flipV="1">
            <a:off x="2526035" y="3501008"/>
            <a:ext cx="605805" cy="86409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/>
          <p:cNvCxnSpPr>
            <a:stCxn id="96" idx="1"/>
            <a:endCxn id="59" idx="2"/>
          </p:cNvCxnSpPr>
          <p:nvPr/>
        </p:nvCxnSpPr>
        <p:spPr>
          <a:xfrm flipH="1" flipV="1">
            <a:off x="2526035" y="3501008"/>
            <a:ext cx="1759742" cy="129795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화살표 연결선 128"/>
          <p:cNvCxnSpPr>
            <a:stCxn id="87" idx="0"/>
            <a:endCxn id="59" idx="2"/>
          </p:cNvCxnSpPr>
          <p:nvPr/>
        </p:nvCxnSpPr>
        <p:spPr>
          <a:xfrm flipH="1" flipV="1">
            <a:off x="2526035" y="3501008"/>
            <a:ext cx="497793" cy="194421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268760"/>
            <a:ext cx="936104" cy="11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077072"/>
            <a:ext cx="936104" cy="11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74"/>
          <p:cNvGrpSpPr/>
          <p:nvPr/>
        </p:nvGrpSpPr>
        <p:grpSpPr>
          <a:xfrm>
            <a:off x="683568" y="5157192"/>
            <a:ext cx="504056" cy="504056"/>
            <a:chOff x="683568" y="4077072"/>
            <a:chExt cx="504056" cy="504056"/>
          </a:xfrm>
        </p:grpSpPr>
        <p:sp>
          <p:nvSpPr>
            <p:cNvPr id="76" name="타원 75"/>
            <p:cNvSpPr/>
            <p:nvPr/>
          </p:nvSpPr>
          <p:spPr>
            <a:xfrm>
              <a:off x="683568" y="4077072"/>
              <a:ext cx="504056" cy="50405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7001" y="4168130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S2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2771800" y="5445224"/>
            <a:ext cx="504056" cy="504056"/>
            <a:chOff x="683568" y="4077072"/>
            <a:chExt cx="504056" cy="504056"/>
          </a:xfrm>
        </p:grpSpPr>
        <p:sp>
          <p:nvSpPr>
            <p:cNvPr id="87" name="타원 86"/>
            <p:cNvSpPr/>
            <p:nvPr/>
          </p:nvSpPr>
          <p:spPr>
            <a:xfrm>
              <a:off x="683568" y="4077072"/>
              <a:ext cx="504056" cy="50405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36526" y="4177655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S5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그룹 88"/>
          <p:cNvGrpSpPr/>
          <p:nvPr/>
        </p:nvGrpSpPr>
        <p:grpSpPr>
          <a:xfrm>
            <a:off x="1979712" y="4221088"/>
            <a:ext cx="504056" cy="504056"/>
            <a:chOff x="683568" y="4077072"/>
            <a:chExt cx="504056" cy="504056"/>
          </a:xfrm>
        </p:grpSpPr>
        <p:sp>
          <p:nvSpPr>
            <p:cNvPr id="90" name="타원 89"/>
            <p:cNvSpPr/>
            <p:nvPr/>
          </p:nvSpPr>
          <p:spPr>
            <a:xfrm>
              <a:off x="683568" y="4077072"/>
              <a:ext cx="504056" cy="50405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36526" y="4158605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S3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그룹 91"/>
          <p:cNvGrpSpPr/>
          <p:nvPr/>
        </p:nvGrpSpPr>
        <p:grpSpPr>
          <a:xfrm>
            <a:off x="3059832" y="4293096"/>
            <a:ext cx="504056" cy="504056"/>
            <a:chOff x="683568" y="4077072"/>
            <a:chExt cx="504056" cy="504056"/>
          </a:xfrm>
        </p:grpSpPr>
        <p:sp>
          <p:nvSpPr>
            <p:cNvPr id="93" name="타원 92"/>
            <p:cNvSpPr/>
            <p:nvPr/>
          </p:nvSpPr>
          <p:spPr>
            <a:xfrm>
              <a:off x="683568" y="4077072"/>
              <a:ext cx="504056" cy="50405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27001" y="4177655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S4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그룹 94"/>
          <p:cNvGrpSpPr/>
          <p:nvPr/>
        </p:nvGrpSpPr>
        <p:grpSpPr>
          <a:xfrm>
            <a:off x="4211960" y="4725144"/>
            <a:ext cx="504056" cy="504056"/>
            <a:chOff x="683568" y="4077072"/>
            <a:chExt cx="504056" cy="504056"/>
          </a:xfrm>
        </p:grpSpPr>
        <p:sp>
          <p:nvSpPr>
            <p:cNvPr id="96" name="타원 95"/>
            <p:cNvSpPr/>
            <p:nvPr/>
          </p:nvSpPr>
          <p:spPr>
            <a:xfrm>
              <a:off x="683568" y="4077072"/>
              <a:ext cx="504056" cy="50405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36526" y="4168130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itchFamily="34" charset="0"/>
                  <a:cs typeface="Arial" pitchFamily="34" charset="0"/>
                </a:rPr>
                <a:t>S6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6021288"/>
            <a:ext cx="432047" cy="39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445224"/>
            <a:ext cx="432047" cy="39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432047" cy="39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661248"/>
            <a:ext cx="432047" cy="39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" name="TextBox 238"/>
          <p:cNvSpPr txBox="1"/>
          <p:nvPr/>
        </p:nvSpPr>
        <p:spPr>
          <a:xfrm>
            <a:off x="0" y="443711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Host 1</a:t>
            </a: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0" name="직선 연결선 239"/>
          <p:cNvCxnSpPr>
            <a:stCxn id="234" idx="3"/>
            <a:endCxn id="127" idx="1"/>
          </p:cNvCxnSpPr>
          <p:nvPr/>
        </p:nvCxnSpPr>
        <p:spPr>
          <a:xfrm flipV="1">
            <a:off x="611559" y="4150889"/>
            <a:ext cx="145826" cy="53895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4211960" y="587727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Host n</a:t>
            </a: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5" name="직선 연결선 244"/>
          <p:cNvCxnSpPr>
            <a:stCxn id="76" idx="3"/>
          </p:cNvCxnSpPr>
          <p:nvPr/>
        </p:nvCxnSpPr>
        <p:spPr>
          <a:xfrm flipH="1">
            <a:off x="683568" y="5587431"/>
            <a:ext cx="73817" cy="73817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직선 연결선 249"/>
          <p:cNvCxnSpPr>
            <a:endCxn id="87" idx="4"/>
          </p:cNvCxnSpPr>
          <p:nvPr/>
        </p:nvCxnSpPr>
        <p:spPr>
          <a:xfrm flipV="1">
            <a:off x="2987824" y="5949280"/>
            <a:ext cx="36004" cy="144016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직선 연결선 252"/>
          <p:cNvCxnSpPr>
            <a:stCxn id="233" idx="0"/>
            <a:endCxn id="96" idx="4"/>
          </p:cNvCxnSpPr>
          <p:nvPr/>
        </p:nvCxnSpPr>
        <p:spPr>
          <a:xfrm flipH="1" flipV="1">
            <a:off x="4463988" y="5229200"/>
            <a:ext cx="36004" cy="216024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8" name="TextBox 257"/>
          <p:cNvSpPr txBox="1"/>
          <p:nvPr/>
        </p:nvSpPr>
        <p:spPr>
          <a:xfrm rot="5129945">
            <a:off x="-320297" y="544608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…</a:t>
            </a:r>
            <a:endParaRPr lang="ko-KR" alt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 rot="250942">
            <a:off x="1490381" y="571840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…</a:t>
            </a:r>
            <a:endParaRPr lang="ko-KR" alt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 rot="19671226">
            <a:off x="3477464" y="5564216"/>
            <a:ext cx="85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…</a:t>
            </a:r>
            <a:endParaRPr lang="ko-KR" alt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이등변 삼각형 260"/>
          <p:cNvSpPr/>
          <p:nvPr/>
        </p:nvSpPr>
        <p:spPr bwMode="auto">
          <a:xfrm rot="5400000">
            <a:off x="6480212" y="4401108"/>
            <a:ext cx="2088232" cy="1008112"/>
          </a:xfrm>
          <a:prstGeom prst="triangle">
            <a:avLst>
              <a:gd name="adj" fmla="val 49023"/>
            </a:avLst>
          </a:prstGeom>
          <a:solidFill>
            <a:srgbClr val="FDD1F5"/>
          </a:solidFill>
          <a:ln w="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sz="1800" dirty="0" smtClean="0">
              <a:latin typeface="Arial" charset="0"/>
            </a:endParaRPr>
          </a:p>
        </p:txBody>
      </p:sp>
      <p:sp>
        <p:nvSpPr>
          <p:cNvPr id="262" name="이등변 삼각형 261"/>
          <p:cNvSpPr/>
          <p:nvPr/>
        </p:nvSpPr>
        <p:spPr bwMode="auto">
          <a:xfrm rot="5400000">
            <a:off x="6084168" y="1700808"/>
            <a:ext cx="2808312" cy="936104"/>
          </a:xfrm>
          <a:prstGeom prst="triangle">
            <a:avLst>
              <a:gd name="adj" fmla="val 49023"/>
            </a:avLst>
          </a:prstGeom>
          <a:solidFill>
            <a:srgbClr val="FDD1F5"/>
          </a:solidFill>
          <a:ln w="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sz="1800" dirty="0" smtClean="0"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2924944"/>
            <a:ext cx="1008112" cy="70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8" name="직선 화살표 연결선 167"/>
          <p:cNvCxnSpPr>
            <a:endCxn id="1026" idx="2"/>
          </p:cNvCxnSpPr>
          <p:nvPr/>
        </p:nvCxnSpPr>
        <p:spPr>
          <a:xfrm flipH="1" flipV="1">
            <a:off x="8424428" y="2465201"/>
            <a:ext cx="36004" cy="60375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직선 화살표 연결선 264"/>
          <p:cNvCxnSpPr>
            <a:stCxn id="135" idx="0"/>
          </p:cNvCxnSpPr>
          <p:nvPr/>
        </p:nvCxnSpPr>
        <p:spPr>
          <a:xfrm flipH="1" flipV="1">
            <a:off x="8460432" y="3429001"/>
            <a:ext cx="36004" cy="64807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폭발 2 68"/>
          <p:cNvSpPr/>
          <p:nvPr/>
        </p:nvSpPr>
        <p:spPr bwMode="auto">
          <a:xfrm>
            <a:off x="2189656" y="4761328"/>
            <a:ext cx="589260" cy="360622"/>
          </a:xfrm>
          <a:prstGeom prst="irregularSeal2">
            <a:avLst/>
          </a:prstGeom>
          <a:solidFill>
            <a:srgbClr val="FF0000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i="1">
              <a:latin typeface="Arial" charset="0"/>
            </a:endParaRPr>
          </a:p>
        </p:txBody>
      </p:sp>
      <p:sp>
        <p:nvSpPr>
          <p:cNvPr id="70" name="폭발 2 69"/>
          <p:cNvSpPr/>
          <p:nvPr/>
        </p:nvSpPr>
        <p:spPr bwMode="auto">
          <a:xfrm>
            <a:off x="1380155" y="4664346"/>
            <a:ext cx="589260" cy="360622"/>
          </a:xfrm>
          <a:prstGeom prst="irregularSeal2">
            <a:avLst/>
          </a:prstGeom>
          <a:solidFill>
            <a:srgbClr val="FF0000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i="1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Recovery Time (Single Failure)</a:t>
            </a:r>
            <a:endParaRPr lang="ko-KR" alt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666028" y="1478535"/>
          <a:ext cx="4000500" cy="3009900"/>
        </p:xfrm>
        <a:graphic>
          <a:graphicData uri="http://schemas.openxmlformats.org/presentationml/2006/ole">
            <p:oleObj spid="_x0000_s1028" name="Acrobat Document" r:id="rId3" imgW="4001058" imgH="3010320" progId="Acrobat.Document.11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73790" y="1464482"/>
          <a:ext cx="4000500" cy="3009900"/>
        </p:xfrm>
        <a:graphic>
          <a:graphicData uri="http://schemas.openxmlformats.org/presentationml/2006/ole">
            <p:oleObj spid="_x0000_s1029" name="Acrobat Document" r:id="rId4" imgW="4001058" imgH="3010320" progId="Acrobat.Document.11">
              <p:embed/>
            </p:oleObj>
          </a:graphicData>
        </a:graphic>
      </p:graphicFrame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331657" y="4495447"/>
            <a:ext cx="2495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err="1" smtClean="0">
                <a:ea typeface="굴림" pitchFamily="50" charset="-127"/>
              </a:rPr>
              <a:t>CogMan</a:t>
            </a:r>
            <a:r>
              <a:rPr lang="en-US" altLang="ko-KR" sz="1800" b="1" dirty="0" smtClean="0">
                <a:ea typeface="굴림" pitchFamily="50" charset="-127"/>
              </a:rPr>
              <a:t> (protection)</a:t>
            </a:r>
            <a:endParaRPr lang="en-US" altLang="ko-KR" sz="1800" b="1" dirty="0">
              <a:ea typeface="굴림" pitchFamily="50" charset="-127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6024556" y="4489180"/>
            <a:ext cx="1445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ea typeface="굴림" pitchFamily="50" charset="-127"/>
              </a:rPr>
              <a:t>Restoration</a:t>
            </a:r>
            <a:endParaRPr lang="en-US" altLang="ko-KR" sz="1800" b="1" dirty="0">
              <a:ea typeface="굴림" pitchFamily="50" charset="-127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2626982" y="1024092"/>
            <a:ext cx="3633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ea typeface="굴림" pitchFamily="50" charset="-127"/>
              </a:rPr>
              <a:t>Number of affected flows = 10</a:t>
            </a:r>
            <a:endParaRPr lang="en-US" altLang="ko-KR" sz="1800" b="1" dirty="0"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Recovery Time (Multiple Failures)</a:t>
            </a:r>
            <a:endParaRPr lang="ko-KR" alt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29514" y="704131"/>
          <a:ext cx="5644134" cy="4246539"/>
        </p:xfrm>
        <a:graphic>
          <a:graphicData uri="http://schemas.openxmlformats.org/presentationml/2006/ole">
            <p:oleObj spid="_x0000_s2050" name="Acrobat Document" r:id="rId3" imgW="4001058" imgH="3010320" progId="Acrobat.Document.11">
              <p:embed/>
            </p:oleObj>
          </a:graphicData>
        </a:graphic>
      </p:graphicFrame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2549116" y="5763543"/>
            <a:ext cx="57059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ea typeface="굴림" pitchFamily="50" charset="-127"/>
              </a:rPr>
              <a:t>Minimum: recovery time of the first affected flow</a:t>
            </a:r>
          </a:p>
          <a:p>
            <a:r>
              <a:rPr lang="en-US" altLang="ko-KR" sz="1800" b="1" dirty="0" smtClean="0">
                <a:ea typeface="굴림" pitchFamily="50" charset="-127"/>
              </a:rPr>
              <a:t>Maximum: recovery time of the last affected flow</a:t>
            </a:r>
            <a:endParaRPr lang="en-US" altLang="ko-KR" sz="1800" b="1" dirty="0">
              <a:ea typeface="굴림" pitchFamily="50" charset="-127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2499636" y="4906540"/>
            <a:ext cx="4580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err="1" smtClean="0">
                <a:ea typeface="굴림" pitchFamily="50" charset="-127"/>
              </a:rPr>
              <a:t>CogMan</a:t>
            </a:r>
            <a:r>
              <a:rPr lang="en-US" altLang="ko-KR" sz="1800" b="1" dirty="0" smtClean="0">
                <a:ea typeface="굴림" pitchFamily="50" charset="-127"/>
              </a:rPr>
              <a:t> (FFS) vs. FOCALE (restoration)</a:t>
            </a:r>
            <a:endParaRPr lang="en-US" altLang="ko-KR" sz="1800" b="1" dirty="0"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Packet Exchange Ratio </a:t>
            </a:r>
            <a:endParaRPr lang="ko-KR" alt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4637" y="1801040"/>
          <a:ext cx="4585636" cy="3450145"/>
        </p:xfrm>
        <a:graphic>
          <a:graphicData uri="http://schemas.openxmlformats.org/presentationml/2006/ole">
            <p:oleObj spid="_x0000_s3074" name="Acrobat Document" r:id="rId3" imgW="4001058" imgH="3010320" progId="Acrobat.Document.11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447472" y="1731264"/>
          <a:ext cx="4696528" cy="3533578"/>
        </p:xfrm>
        <a:graphic>
          <a:graphicData uri="http://schemas.openxmlformats.org/presentationml/2006/ole">
            <p:oleObj spid="_x0000_s3075" name="Acrobat Document" r:id="rId4" imgW="4001058" imgH="3010320" progId="Acrobat.Document.11">
              <p:embed/>
            </p:oleObj>
          </a:graphicData>
        </a:graphic>
      </p:graphicFrame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1310801" y="6001832"/>
            <a:ext cx="6224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ea typeface="굴림" pitchFamily="50" charset="-127"/>
              </a:rPr>
              <a:t>Packet exchanges between the controller and switches</a:t>
            </a:r>
            <a:endParaRPr lang="en-US" altLang="ko-KR" sz="1800" b="1" dirty="0">
              <a:ea typeface="굴림" pitchFamily="50" charset="-127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354917" y="5263895"/>
            <a:ext cx="26087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ea typeface="굴림" pitchFamily="50" charset="-127"/>
              </a:rPr>
              <a:t>Packet exchange ratio</a:t>
            </a:r>
            <a:endParaRPr lang="en-US" altLang="ko-KR" sz="1800" b="1" dirty="0">
              <a:ea typeface="굴림" pitchFamily="50" charset="-127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6115412" y="5247853"/>
            <a:ext cx="17565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ea typeface="굴림" pitchFamily="50" charset="-127"/>
              </a:rPr>
              <a:t>Traffic volume</a:t>
            </a:r>
            <a:endParaRPr lang="en-US" altLang="ko-KR" sz="1800" b="1" dirty="0">
              <a:ea typeface="굴림" pitchFamily="50" charset="-127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2793237" y="1095344"/>
            <a:ext cx="3633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ea typeface="굴림" pitchFamily="50" charset="-127"/>
              </a:rPr>
              <a:t>Number of affected flows = 50</a:t>
            </a:r>
            <a:endParaRPr lang="en-US" altLang="ko-KR" sz="1800" b="1" dirty="0">
              <a:ea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Packet Exchanges for Flow Setup</a:t>
            </a:r>
            <a:endParaRPr lang="ko-KR" altLang="en-US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14087" y="1691440"/>
          <a:ext cx="4000500" cy="3009900"/>
        </p:xfrm>
        <a:graphic>
          <a:graphicData uri="http://schemas.openxmlformats.org/presentationml/2006/ole">
            <p:oleObj spid="_x0000_s4100" name="Acrobat Document" r:id="rId3" imgW="4001058" imgH="3010320" progId="Acrobat.Document.11">
              <p:embed/>
            </p:oleObj>
          </a:graphicData>
        </a:graphic>
      </p:graphicFrame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36003" y="5869485"/>
            <a:ext cx="86079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ea typeface="굴림" pitchFamily="50" charset="-127"/>
              </a:rPr>
              <a:t>Number of packet exchanges required to set up flow (normal vs. protection)</a:t>
            </a:r>
            <a:endParaRPr lang="en-US" altLang="ko-KR" sz="1800" b="1" dirty="0">
              <a:ea typeface="굴림" pitchFamily="50" charset="-127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701236" y="4788648"/>
            <a:ext cx="3418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ea typeface="굴림" pitchFamily="50" charset="-127"/>
              </a:rPr>
              <a:t>Number of packet exchanges</a:t>
            </a:r>
            <a:endParaRPr lang="en-US" altLang="ko-KR" sz="1800" b="1" dirty="0">
              <a:ea typeface="굴림" pitchFamily="50" charset="-127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4914509" y="4789050"/>
            <a:ext cx="3900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b="1" dirty="0" smtClean="0">
                <a:ea typeface="굴림" pitchFamily="50" charset="-127"/>
              </a:rPr>
              <a:t>Analytic and measured difference</a:t>
            </a:r>
            <a:endParaRPr lang="en-US" altLang="ko-KR" sz="1800" b="1" dirty="0">
              <a:ea typeface="굴림" pitchFamily="50" charset="-127"/>
            </a:endParaRPr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4839657" y="1665018"/>
          <a:ext cx="4000500" cy="3009900"/>
        </p:xfrm>
        <a:graphic>
          <a:graphicData uri="http://schemas.openxmlformats.org/presentationml/2006/ole">
            <p:oleObj spid="_x0000_s4106" name="Acrobat Document" r:id="rId4" imgW="4001058" imgH="3010320" progId="Acrobat.Document.11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Concluding Remarks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54000" y="765312"/>
            <a:ext cx="8636000" cy="5744817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Autonomic network management technologies are required to solve complex problems</a:t>
            </a:r>
          </a:p>
          <a:p>
            <a:endParaRPr lang="en-US" altLang="ko-KR" sz="2400" dirty="0" smtClean="0"/>
          </a:p>
          <a:p>
            <a:endParaRPr lang="en-US" altLang="ko-KR" sz="1050" dirty="0" smtClean="0"/>
          </a:p>
          <a:p>
            <a:r>
              <a:rPr lang="en-US" altLang="ko-KR" sz="2400" dirty="0" smtClean="0"/>
              <a:t>Autonomic network management architecture based on the cognition model is proposed</a:t>
            </a:r>
          </a:p>
          <a:p>
            <a:endParaRPr lang="en-US" altLang="ko-KR" sz="2400" dirty="0" smtClean="0"/>
          </a:p>
          <a:p>
            <a:r>
              <a:rPr lang="en-US" altLang="ko-KR" sz="2400" smtClean="0"/>
              <a:t>FFS is </a:t>
            </a:r>
            <a:r>
              <a:rPr lang="en-US" altLang="ko-KR" sz="2400" dirty="0" smtClean="0"/>
              <a:t>proposed for fast recovery of multiple failures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The algorithm and architecture are validated by conducting experiments in an SDN network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Contributions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000" dirty="0" smtClean="0"/>
              <a:t>The problems of network management approaches are described</a:t>
            </a:r>
          </a:p>
          <a:p>
            <a:pPr lvl="0"/>
            <a:endParaRPr lang="en-US" altLang="ko-KR" sz="2000" dirty="0" smtClean="0"/>
          </a:p>
          <a:p>
            <a:r>
              <a:rPr lang="en-US" altLang="ko-KR" sz="2000" dirty="0" smtClean="0"/>
              <a:t>By applying </a:t>
            </a:r>
            <a:r>
              <a:rPr lang="en-US" altLang="ko-KR" sz="2000" dirty="0" smtClean="0">
                <a:solidFill>
                  <a:srgbClr val="FF0000"/>
                </a:solidFill>
              </a:rPr>
              <a:t>a human cognition model </a:t>
            </a:r>
            <a:r>
              <a:rPr lang="en-US" altLang="ko-KR" sz="2000" dirty="0" smtClean="0"/>
              <a:t>to FOCALE control loop, we propose </a:t>
            </a:r>
            <a:r>
              <a:rPr lang="en-US" altLang="ko-KR" sz="2000" dirty="0" err="1" smtClean="0"/>
              <a:t>CogMan</a:t>
            </a:r>
            <a:r>
              <a:rPr lang="en-US" altLang="ko-KR" sz="2000" dirty="0" smtClean="0"/>
              <a:t> which is able to handle </a:t>
            </a:r>
            <a:r>
              <a:rPr lang="en-US" altLang="ko-KR" sz="2000" dirty="0" smtClean="0">
                <a:solidFill>
                  <a:srgbClr val="FF0000"/>
                </a:solidFill>
              </a:rPr>
              <a:t>complex problems</a:t>
            </a:r>
            <a:endParaRPr lang="en-US" altLang="ko-KR" sz="2000" dirty="0" smtClean="0"/>
          </a:p>
          <a:p>
            <a:pPr lvl="0">
              <a:buNone/>
            </a:pPr>
            <a:endParaRPr lang="en-US" altLang="ko-KR" sz="2000" dirty="0" smtClean="0"/>
          </a:p>
          <a:p>
            <a:pPr lvl="0"/>
            <a:r>
              <a:rPr lang="en-US" altLang="ko-KR" sz="2000" dirty="0" smtClean="0"/>
              <a:t>A novel failure recovery mechanism, which can be used instead of restoration, is described for fast failure recovery in SDN networks</a:t>
            </a:r>
          </a:p>
          <a:p>
            <a:pPr lvl="0"/>
            <a:endParaRPr lang="en-US" altLang="ko-KR" sz="2000" dirty="0" smtClean="0"/>
          </a:p>
          <a:p>
            <a:pPr lvl="0"/>
            <a:r>
              <a:rPr lang="en-US" altLang="ko-KR" sz="2000" dirty="0" smtClean="0"/>
              <a:t>A complete monitoring, analysis, and recovery cycle of managing fault in SDN networks is described. This thesis shows that the proposed methods recover various failure cases by conducting experiments in our </a:t>
            </a:r>
            <a:r>
              <a:rPr lang="en-US" altLang="ko-KR" sz="2000" dirty="0" err="1" smtClean="0"/>
              <a:t>testbed</a:t>
            </a:r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Future 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Validation of the proposed methods in a large-scale </a:t>
            </a:r>
            <a:r>
              <a:rPr lang="en-US" altLang="ko-KR" sz="2400" dirty="0" err="1" smtClean="0"/>
              <a:t>testbed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Combination of protection and FFS for recovery from multiple failures in 50ms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Applying </a:t>
            </a:r>
            <a:r>
              <a:rPr lang="en-US" altLang="ko-KR" sz="2400" dirty="0" err="1" smtClean="0"/>
              <a:t>CogMan</a:t>
            </a:r>
            <a:r>
              <a:rPr lang="en-US" altLang="ko-KR" sz="2400" dirty="0" smtClean="0"/>
              <a:t> to other management cases</a:t>
            </a:r>
            <a:r>
              <a:rPr lang="en-US" altLang="ko-KR" sz="2000" dirty="0" smtClean="0"/>
              <a:t> </a:t>
            </a:r>
          </a:p>
          <a:p>
            <a:pPr lvl="1"/>
            <a:r>
              <a:rPr lang="en-US" altLang="ko-KR" sz="2000" dirty="0" smtClean="0"/>
              <a:t>E.g., Quality of Service (</a:t>
            </a:r>
            <a:r>
              <a:rPr lang="en-US" altLang="ko-KR" sz="2000" dirty="0" err="1" smtClean="0"/>
              <a:t>QoS</a:t>
            </a:r>
            <a:r>
              <a:rPr lang="en-US" altLang="ko-KR" sz="2000" dirty="0" smtClean="0"/>
              <a:t>) management of video streaming services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Feasibility test for replacing the current flow setup algorithm</a:t>
            </a:r>
          </a:p>
          <a:p>
            <a:endParaRPr lang="en-US" altLang="ko-KR" sz="2400" dirty="0" smtClean="0"/>
          </a:p>
          <a:p>
            <a:pPr lvl="1"/>
            <a:endParaRPr lang="en-US" altLang="ko-KR" sz="2000" dirty="0" smtClean="0"/>
          </a:p>
          <a:p>
            <a:pPr lvl="1"/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64" y="6526"/>
            <a:ext cx="9168064" cy="685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4384" y="5844731"/>
            <a:ext cx="8636000" cy="6460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바쁘신  와중에도 시간 내주셔서 감사합니다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24595" y="1942489"/>
            <a:ext cx="8636000" cy="6460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Q&amp;A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제목 1"/>
          <p:cNvSpPr>
            <a:spLocks noGrp="1"/>
          </p:cNvSpPr>
          <p:nvPr>
            <p:ph type="title"/>
          </p:nvPr>
        </p:nvSpPr>
        <p:spPr>
          <a:xfrm>
            <a:off x="0" y="-3175"/>
            <a:ext cx="8215313" cy="623888"/>
          </a:xfrm>
          <a:solidFill>
            <a:srgbClr val="000099">
              <a:alpha val="90195"/>
            </a:srgbClr>
          </a:solidFill>
        </p:spPr>
        <p:txBody>
          <a:bodyPr/>
          <a:lstStyle/>
          <a:p>
            <a:r>
              <a:rPr lang="en-US" altLang="ko-KR" smtClean="0"/>
              <a:t>Publications (1/2)</a:t>
            </a:r>
            <a:endParaRPr smtClean="0"/>
          </a:p>
        </p:txBody>
      </p:sp>
      <p:sp>
        <p:nvSpPr>
          <p:cNvPr id="53250" name="내용 개체 틀 2"/>
          <p:cNvSpPr>
            <a:spLocks noGrp="1"/>
          </p:cNvSpPr>
          <p:nvPr>
            <p:ph idx="1"/>
          </p:nvPr>
        </p:nvSpPr>
        <p:spPr bwMode="auto">
          <a:xfrm>
            <a:off x="254000" y="746125"/>
            <a:ext cx="8636000" cy="5484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ko-KR" sz="1600" dirty="0" smtClean="0"/>
              <a:t>International Journal/Magazine Papers (2)</a:t>
            </a:r>
          </a:p>
          <a:p>
            <a:pPr lvl="1"/>
            <a:r>
              <a:rPr lang="en-US" altLang="ko-KR" sz="1200" dirty="0" err="1" smtClean="0"/>
              <a:t>Sungsu</a:t>
            </a:r>
            <a:r>
              <a:rPr lang="en-US" altLang="ko-KR" sz="1200" dirty="0" smtClean="0"/>
              <a:t> Kim, Joon-Myung Kang, Sin-</a:t>
            </a:r>
            <a:r>
              <a:rPr lang="en-US" altLang="ko-KR" sz="1200" dirty="0" err="1" smtClean="0"/>
              <a:t>seok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Seo</a:t>
            </a:r>
            <a:r>
              <a:rPr lang="en-US" altLang="ko-KR" sz="1200" dirty="0" smtClean="0"/>
              <a:t>, and James Won-Ki Hong, “ A Cognitive Model based Approach for Autonomic Fault Management in </a:t>
            </a:r>
            <a:r>
              <a:rPr lang="en-US" altLang="ko-KR" sz="1200" dirty="0" err="1" smtClean="0"/>
              <a:t>OpenFlow</a:t>
            </a:r>
            <a:r>
              <a:rPr lang="en-US" altLang="ko-KR" sz="1200" dirty="0" smtClean="0"/>
              <a:t> Networks,” International Journal of Network Management (IJNM), (submitted) (SCIE).</a:t>
            </a:r>
          </a:p>
          <a:p>
            <a:pPr lvl="1"/>
            <a:r>
              <a:rPr lang="en-US" altLang="ko-KR" sz="1200" dirty="0" err="1" smtClean="0"/>
              <a:t>Taesang</a:t>
            </a:r>
            <a:r>
              <a:rPr lang="en-US" altLang="ko-KR" sz="1200" dirty="0" smtClean="0"/>
              <a:t> Choi, Tae-Ho Lee, </a:t>
            </a:r>
            <a:r>
              <a:rPr lang="en-US" altLang="ko-KR" sz="1200" dirty="0" err="1" smtClean="0"/>
              <a:t>Nodir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Kodirov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Jaegi</a:t>
            </a:r>
            <a:r>
              <a:rPr lang="en-US" altLang="ko-KR" sz="1200" dirty="0" smtClean="0"/>
              <a:t> Lee, </a:t>
            </a:r>
            <a:r>
              <a:rPr lang="en-US" altLang="ko-KR" sz="1200" dirty="0" err="1" smtClean="0"/>
              <a:t>Doyeon</a:t>
            </a:r>
            <a:r>
              <a:rPr lang="en-US" altLang="ko-KR" sz="1200" dirty="0" smtClean="0"/>
              <a:t> Kim, Joon-Myung Kang, </a:t>
            </a:r>
            <a:r>
              <a:rPr lang="en-US" altLang="ko-KR" sz="1200" dirty="0" err="1" smtClean="0"/>
              <a:t>Sungsu</a:t>
            </a:r>
            <a:r>
              <a:rPr lang="en-US" altLang="ko-KR" sz="1200" dirty="0" smtClean="0"/>
              <a:t> Kim, John Strassner, and James Won-Ki Hong, “</a:t>
            </a:r>
            <a:r>
              <a:rPr lang="en-US" altLang="ko-KR" sz="1200" dirty="0" err="1" smtClean="0"/>
              <a:t>HiMang</a:t>
            </a:r>
            <a:r>
              <a:rPr lang="en-US" altLang="ko-KR" sz="1200" dirty="0" smtClean="0"/>
              <a:t>: Highly Manageable Network and Service Architecture for New Generation”, Journal of Communications and Networks, vol. 13, no. 6, pp. 547-551, Dec. 30, 2011. (SCI) </a:t>
            </a:r>
          </a:p>
          <a:p>
            <a:r>
              <a:rPr lang="en-US" altLang="ko-KR" sz="1600" dirty="0" smtClean="0"/>
              <a:t>International Conference/Workshop Papers (9)</a:t>
            </a:r>
          </a:p>
          <a:p>
            <a:pPr lvl="1"/>
            <a:r>
              <a:rPr lang="en-US" altLang="ko-KR" sz="1200" dirty="0" err="1" smtClean="0"/>
              <a:t>Sungsu</a:t>
            </a:r>
            <a:r>
              <a:rPr lang="en-US" altLang="ko-KR" sz="1200" dirty="0" smtClean="0"/>
              <a:t> Kim, Sin-</a:t>
            </a:r>
            <a:r>
              <a:rPr lang="en-US" altLang="ko-KR" sz="1200" dirty="0" err="1" smtClean="0"/>
              <a:t>seok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Seo</a:t>
            </a:r>
            <a:r>
              <a:rPr lang="en-US" altLang="ko-KR" sz="1200" dirty="0" smtClean="0"/>
              <a:t>, Joon-Myung Kang, Guy </a:t>
            </a:r>
            <a:r>
              <a:rPr lang="en-US" altLang="ko-KR" sz="1200" dirty="0" err="1" smtClean="0"/>
              <a:t>Pujolle</a:t>
            </a:r>
            <a:r>
              <a:rPr lang="en-US" altLang="ko-KR" sz="1200" dirty="0" smtClean="0"/>
              <a:t>, and James Won-Ki Hong, “Autonomic Resource Allocation for Video Streaming Services in Content Delivery Networks,” Global Information Infrastructure and Networking Symposium (GIIS 2012), </a:t>
            </a:r>
            <a:r>
              <a:rPr lang="en-US" altLang="ko-KR" sz="1200" dirty="0" err="1" smtClean="0"/>
              <a:t>Chroni</a:t>
            </a:r>
            <a:r>
              <a:rPr lang="en-US" altLang="ko-KR" sz="1200" dirty="0" smtClean="0"/>
              <a:t>, Venezuela, Dec. 2012.</a:t>
            </a:r>
          </a:p>
          <a:p>
            <a:pPr lvl="1"/>
            <a:r>
              <a:rPr lang="en-US" altLang="ko-KR" sz="1200" dirty="0" err="1" smtClean="0"/>
              <a:t>Sungsu</a:t>
            </a:r>
            <a:r>
              <a:rPr lang="en-US" altLang="ko-KR" sz="1200" dirty="0" smtClean="0"/>
              <a:t> Kim, Sin-</a:t>
            </a:r>
            <a:r>
              <a:rPr lang="en-US" altLang="ko-KR" sz="1200" dirty="0" err="1" smtClean="0"/>
              <a:t>seok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Seo</a:t>
            </a:r>
            <a:r>
              <a:rPr lang="en-US" altLang="ko-KR" sz="1200" dirty="0" smtClean="0"/>
              <a:t>, Joon-Myung Kang, and James Won-Ki Hong, “ Autonomic Fault Management based on Cognitive Control Loops,” 2012 IEEE/IFIP International Workshop on Management of the Future Internet (</a:t>
            </a:r>
            <a:r>
              <a:rPr lang="en-US" altLang="ko-KR" sz="1200" dirty="0" err="1" smtClean="0"/>
              <a:t>ManFI</a:t>
            </a:r>
            <a:r>
              <a:rPr lang="en-US" altLang="ko-KR" sz="1200" dirty="0" smtClean="0"/>
              <a:t> 2012), Maui, Hawaii, USA, April 20, 2012, pp. 1104-1110.</a:t>
            </a:r>
          </a:p>
          <a:p>
            <a:pPr lvl="1"/>
            <a:r>
              <a:rPr lang="en-US" altLang="ko-KR" sz="1200" dirty="0" err="1" smtClean="0"/>
              <a:t>Sungsu</a:t>
            </a:r>
            <a:r>
              <a:rPr lang="en-US" altLang="ko-KR" sz="1200" dirty="0" smtClean="0"/>
              <a:t> Kim, John Strassner, and James Won-Ki Hong, “Semantic Overlay Network for Peer-to-Peer Hybrid Information Search and Retrieval,” 12th IFIP/IEEE International Symposium on Integrated Network Management (IM 2011), Dublin, Ireland, May 23-27, 2011, pp. 430-437.</a:t>
            </a:r>
          </a:p>
          <a:p>
            <a:pPr lvl="1"/>
            <a:r>
              <a:rPr lang="en-US" altLang="ko-KR" sz="1200" dirty="0" smtClean="0"/>
              <a:t>Arum Kwon, Joon-Myung Kang, Sin-</a:t>
            </a:r>
            <a:r>
              <a:rPr lang="en-US" altLang="ko-KR" sz="1200" dirty="0" err="1" smtClean="0"/>
              <a:t>seok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Seo</a:t>
            </a:r>
            <a:r>
              <a:rPr lang="en-US" altLang="ko-KR" sz="1200" dirty="0" smtClean="0"/>
              <a:t>, Sung-Su Kim, Jae Yoon Chung, John Strassner, and James Won-Ki Hong, “The Design of a Quality of Experience Model for Providing High Quality Multimedia Services,” Lecture Notes in Computer Science, Vol. 6473, </a:t>
            </a:r>
            <a:r>
              <a:rPr lang="en-US" altLang="ko-KR" sz="1200" dirty="0" err="1" smtClean="0"/>
              <a:t>Modelling</a:t>
            </a:r>
            <a:r>
              <a:rPr lang="en-US" altLang="ko-KR" sz="1200" dirty="0" smtClean="0"/>
              <a:t> Autonomic Communication Environments, 5th International Workshop on </a:t>
            </a:r>
            <a:r>
              <a:rPr lang="en-US" altLang="ko-KR" sz="1200" dirty="0" err="1" smtClean="0"/>
              <a:t>Modelling</a:t>
            </a:r>
            <a:r>
              <a:rPr lang="en-US" altLang="ko-KR" sz="1200" dirty="0" smtClean="0"/>
              <a:t> Autonomic Communication Environments (MACE 2010), Niagara Falls, Canada, Oct. 28, 2010, pp. 24-36. </a:t>
            </a:r>
          </a:p>
          <a:p>
            <a:pPr lvl="1"/>
            <a:r>
              <a:rPr lang="en-US" altLang="ko-KR" sz="1200" dirty="0" smtClean="0"/>
              <a:t>Sin-</a:t>
            </a:r>
            <a:r>
              <a:rPr lang="en-US" altLang="ko-KR" sz="1200" dirty="0" err="1" smtClean="0"/>
              <a:t>seok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Seo</a:t>
            </a:r>
            <a:r>
              <a:rPr lang="en-US" altLang="ko-KR" sz="1200" dirty="0" smtClean="0"/>
              <a:t>, Sung-Su Kim, Nazim Agoulmine, and James Won-Ki Hong, “On Achieving Self-Organization in Mobile </a:t>
            </a:r>
            <a:r>
              <a:rPr lang="en-US" altLang="ko-KR" sz="1200" dirty="0" err="1" smtClean="0"/>
              <a:t>WiMAX</a:t>
            </a:r>
            <a:r>
              <a:rPr lang="en-US" altLang="ko-KR" sz="1200" dirty="0" smtClean="0"/>
              <a:t> Network,” the 5th IEEE/IFIP International Workshop on Broadband Convergence Networks (</a:t>
            </a:r>
            <a:r>
              <a:rPr lang="en-US" altLang="ko-KR" sz="1200" dirty="0" err="1" smtClean="0"/>
              <a:t>BcN</a:t>
            </a:r>
            <a:r>
              <a:rPr lang="en-US" altLang="ko-KR" sz="1200" dirty="0" smtClean="0"/>
              <a:t> 2010), Osaka, Japan, Apr. 19, 2010, pp. 43-50.</a:t>
            </a:r>
          </a:p>
          <a:p>
            <a:pPr lvl="1"/>
            <a:r>
              <a:rPr lang="en-US" altLang="ko-KR" sz="1200" dirty="0" smtClean="0"/>
              <a:t>Sung-Su Kim, Young J. Won, John Strassner, and James Won-Ki Hong, “Manageability of the Internet: Management with New Functionality,” the 12th IEEE/IFIP Network Operations and Management Symposium (NOMS 2010), Osaka, Japan, Apr. 19-23, 2010.</a:t>
            </a:r>
          </a:p>
          <a:p>
            <a:pPr lvl="1"/>
            <a:endParaRPr lang="en-US" altLang="ko-KR" sz="1200" dirty="0" smtClean="0"/>
          </a:p>
          <a:p>
            <a:pPr lvl="1"/>
            <a:endParaRPr lang="en-US" altLang="ko-KR" sz="1200" dirty="0" smtClean="0"/>
          </a:p>
          <a:p>
            <a:pPr lvl="1"/>
            <a:endParaRPr lang="en-US" altLang="ko-KR" sz="1200" dirty="0" smtClean="0"/>
          </a:p>
          <a:p>
            <a:endParaRPr lang="ko-KR" alt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자유형 51"/>
          <p:cNvSpPr/>
          <p:nvPr/>
        </p:nvSpPr>
        <p:spPr>
          <a:xfrm>
            <a:off x="759460" y="2019300"/>
            <a:ext cx="1572260" cy="2621280"/>
          </a:xfrm>
          <a:custGeom>
            <a:avLst/>
            <a:gdLst>
              <a:gd name="connsiteX0" fmla="*/ 734060 w 1572260"/>
              <a:gd name="connsiteY0" fmla="*/ 2621280 h 2621280"/>
              <a:gd name="connsiteX1" fmla="*/ 139700 w 1572260"/>
              <a:gd name="connsiteY1" fmla="*/ 1196340 h 2621280"/>
              <a:gd name="connsiteX2" fmla="*/ 1572260 w 1572260"/>
              <a:gd name="connsiteY2" fmla="*/ 0 h 262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2260" h="2621280">
                <a:moveTo>
                  <a:pt x="734060" y="2621280"/>
                </a:moveTo>
                <a:cubicBezTo>
                  <a:pt x="367030" y="2127250"/>
                  <a:pt x="0" y="1633220"/>
                  <a:pt x="139700" y="1196340"/>
                </a:cubicBezTo>
                <a:cubicBezTo>
                  <a:pt x="279400" y="759460"/>
                  <a:pt x="1325880" y="203200"/>
                  <a:pt x="1572260" y="0"/>
                </a:cubicBezTo>
              </a:path>
            </a:pathLst>
          </a:custGeom>
          <a:ln w="3175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Network Management Approaches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3538736" cy="5380055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Traditional approach</a:t>
            </a:r>
            <a:endParaRPr lang="ko-KR" altLang="en-US" sz="2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2339752" y="1340768"/>
            <a:ext cx="1584176" cy="1600200"/>
            <a:chOff x="2339752" y="1484784"/>
            <a:chExt cx="1440160" cy="1600200"/>
          </a:xfrm>
        </p:grpSpPr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>
              <a:off x="2339752" y="1484784"/>
              <a:ext cx="1440160" cy="1600200"/>
            </a:xfrm>
            <a:prstGeom prst="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kern="0" smtClean="0">
                <a:solidFill>
                  <a:srgbClr val="002060"/>
                </a:solidFill>
              </a:endParaRPr>
            </a:p>
          </p:txBody>
        </p:sp>
        <p:pic>
          <p:nvPicPr>
            <p:cNvPr id="6" name="Picture 2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6601" y="1865784"/>
              <a:ext cx="1017479" cy="91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214"/>
          <p:cNvGrpSpPr>
            <a:grpSpLocks/>
          </p:cNvGrpSpPr>
          <p:nvPr/>
        </p:nvGrpSpPr>
        <p:grpSpPr bwMode="auto">
          <a:xfrm>
            <a:off x="1043608" y="4509120"/>
            <a:ext cx="2520280" cy="895681"/>
            <a:chOff x="5067" y="3446"/>
            <a:chExt cx="739" cy="567"/>
          </a:xfrm>
        </p:grpSpPr>
        <p:pic>
          <p:nvPicPr>
            <p:cNvPr id="9" name="Picture 21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67" y="3446"/>
              <a:ext cx="739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" name="Group 216"/>
            <p:cNvGrpSpPr>
              <a:grpSpLocks/>
            </p:cNvGrpSpPr>
            <p:nvPr/>
          </p:nvGrpSpPr>
          <p:grpSpPr bwMode="auto">
            <a:xfrm>
              <a:off x="5176" y="3602"/>
              <a:ext cx="561" cy="314"/>
              <a:chOff x="5176" y="3602"/>
              <a:chExt cx="561" cy="314"/>
            </a:xfrm>
          </p:grpSpPr>
          <p:sp>
            <p:nvSpPr>
              <p:cNvPr id="11" name="Freeform 217"/>
              <p:cNvSpPr>
                <a:spLocks/>
              </p:cNvSpPr>
              <p:nvPr/>
            </p:nvSpPr>
            <p:spPr bwMode="auto">
              <a:xfrm>
                <a:off x="5306" y="3680"/>
                <a:ext cx="305" cy="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4" y="0"/>
                  </a:cxn>
                  <a:cxn ang="0">
                    <a:pos x="118" y="140"/>
                  </a:cxn>
                  <a:cxn ang="0">
                    <a:pos x="8" y="18"/>
                  </a:cxn>
                </a:cxnLst>
                <a:rect l="0" t="0" r="r" b="b"/>
                <a:pathLst>
                  <a:path w="245" h="141">
                    <a:moveTo>
                      <a:pt x="0" y="0"/>
                    </a:moveTo>
                    <a:lnTo>
                      <a:pt x="244" y="0"/>
                    </a:lnTo>
                    <a:lnTo>
                      <a:pt x="118" y="140"/>
                    </a:lnTo>
                    <a:lnTo>
                      <a:pt x="8" y="18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" name="Picture 218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34" y="3785"/>
                <a:ext cx="23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219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76" y="3602"/>
                <a:ext cx="23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220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05" y="3602"/>
                <a:ext cx="23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cxnSp>
        <p:nvCxnSpPr>
          <p:cNvPr id="35" name="직선 화살표 연결선 34"/>
          <p:cNvCxnSpPr>
            <a:stCxn id="5" idx="2"/>
          </p:cNvCxnSpPr>
          <p:nvPr/>
        </p:nvCxnSpPr>
        <p:spPr>
          <a:xfrm flipH="1">
            <a:off x="2699792" y="2940968"/>
            <a:ext cx="432048" cy="1640160"/>
          </a:xfrm>
          <a:prstGeom prst="straightConnector1">
            <a:avLst/>
          </a:prstGeom>
          <a:ln w="3175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239"/>
          <p:cNvSpPr>
            <a:spLocks noChangeArrowheads="1"/>
          </p:cNvSpPr>
          <p:nvPr/>
        </p:nvSpPr>
        <p:spPr bwMode="auto">
          <a:xfrm>
            <a:off x="1058088" y="5457416"/>
            <a:ext cx="2376264" cy="31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0951" tIns="39682" rIns="80951" bIns="39682">
            <a:spAutoFit/>
          </a:bodyPr>
          <a:lstStyle/>
          <a:p>
            <a:pPr marL="0" marR="0" lvl="0" indent="0" algn="ctr" defTabSz="701675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굴림" pitchFamily="50" charset="-127"/>
              </a:rPr>
              <a:t>Managed network</a:t>
            </a:r>
          </a:p>
        </p:txBody>
      </p:sp>
      <p:sp>
        <p:nvSpPr>
          <p:cNvPr id="39" name="Rectangle 239"/>
          <p:cNvSpPr>
            <a:spLocks noChangeArrowheads="1"/>
          </p:cNvSpPr>
          <p:nvPr/>
        </p:nvSpPr>
        <p:spPr bwMode="auto">
          <a:xfrm>
            <a:off x="1979712" y="2636912"/>
            <a:ext cx="2376264" cy="31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0951" tIns="39682" rIns="80951" bIns="39682">
            <a:spAutoFit/>
          </a:bodyPr>
          <a:lstStyle/>
          <a:p>
            <a:pPr marL="0" marR="0" lvl="0" indent="0" algn="ctr" defTabSz="701675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굴림" pitchFamily="50" charset="-127"/>
              </a:rPr>
              <a:t>Administrator</a:t>
            </a:r>
          </a:p>
        </p:txBody>
      </p:sp>
      <p:sp>
        <p:nvSpPr>
          <p:cNvPr id="51" name="모서리가 둥근 직사각형 50"/>
          <p:cNvSpPr/>
          <p:nvPr/>
        </p:nvSpPr>
        <p:spPr>
          <a:xfrm>
            <a:off x="190500" y="3352800"/>
            <a:ext cx="2057400" cy="124968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Monitoring data</a:t>
            </a:r>
            <a:r>
              <a:rPr lang="en-US" altLang="ko-KR" sz="16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Port up/down state,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Number of packet in/out,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Network alarms</a:t>
            </a:r>
            <a:endParaRPr lang="ko-KR" altLang="en-US" sz="16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2103120" y="2933700"/>
            <a:ext cx="1790700" cy="5181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Commands for reconfiguration</a:t>
            </a:r>
            <a:endParaRPr lang="ko-KR" altLang="en-US" sz="24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22" name="그룹 121"/>
          <p:cNvGrpSpPr/>
          <p:nvPr/>
        </p:nvGrpSpPr>
        <p:grpSpPr>
          <a:xfrm>
            <a:off x="4860032" y="776580"/>
            <a:ext cx="4045074" cy="5380055"/>
            <a:chOff x="4860032" y="776580"/>
            <a:chExt cx="4045074" cy="5380055"/>
          </a:xfrm>
        </p:grpSpPr>
        <p:sp>
          <p:nvSpPr>
            <p:cNvPr id="4" name="내용 개체 틀 2"/>
            <p:cNvSpPr txBox="1">
              <a:spLocks/>
            </p:cNvSpPr>
            <p:nvPr/>
          </p:nvSpPr>
          <p:spPr>
            <a:xfrm>
              <a:off x="4860032" y="776580"/>
              <a:ext cx="3816424" cy="5380055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defTabSz="914400" eaLnBrk="0" hangingPunct="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lang="en-US" altLang="ko-KR" sz="2400" b="1" dirty="0" smtClean="0">
                  <a:solidFill>
                    <a:srgbClr val="000099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Autonomic approach</a:t>
              </a:r>
              <a:endParaRPr lang="ko-KR" altLang="en-US" sz="2400" b="1" dirty="0">
                <a:solidFill>
                  <a:srgbClr val="000099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grpSp>
          <p:nvGrpSpPr>
            <p:cNvPr id="121" name="그룹 120"/>
            <p:cNvGrpSpPr/>
            <p:nvPr/>
          </p:nvGrpSpPr>
          <p:grpSpPr>
            <a:xfrm>
              <a:off x="5076056" y="1284419"/>
              <a:ext cx="3829050" cy="4632285"/>
              <a:chOff x="5076056" y="1284419"/>
              <a:chExt cx="3829050" cy="4632285"/>
            </a:xfrm>
          </p:grpSpPr>
          <p:pic>
            <p:nvPicPr>
              <p:cNvPr id="41" name="Picture 21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52120" y="4737021"/>
                <a:ext cx="273630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0" name="Group 216"/>
              <p:cNvGrpSpPr>
                <a:grpSpLocks/>
              </p:cNvGrpSpPr>
              <p:nvPr/>
            </p:nvGrpSpPr>
            <p:grpSpPr bwMode="auto">
              <a:xfrm>
                <a:off x="6055716" y="4974762"/>
                <a:ext cx="2077221" cy="478529"/>
                <a:chOff x="5176" y="3602"/>
                <a:chExt cx="561" cy="314"/>
              </a:xfrm>
            </p:grpSpPr>
            <p:sp>
              <p:nvSpPr>
                <p:cNvPr id="43" name="Freeform 217"/>
                <p:cNvSpPr>
                  <a:spLocks/>
                </p:cNvSpPr>
                <p:nvPr/>
              </p:nvSpPr>
              <p:spPr bwMode="auto">
                <a:xfrm>
                  <a:off x="5306" y="3680"/>
                  <a:ext cx="305" cy="1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4" y="0"/>
                    </a:cxn>
                    <a:cxn ang="0">
                      <a:pos x="118" y="14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245" h="141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118" y="140"/>
                      </a:lnTo>
                      <a:lnTo>
                        <a:pt x="8" y="18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44" name="Picture 218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334" y="3785"/>
                  <a:ext cx="232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5" name="Picture 219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176" y="3602"/>
                  <a:ext cx="232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" name="Picture 220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505" y="3602"/>
                  <a:ext cx="232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56" name="Rectangle 17"/>
              <p:cNvSpPr>
                <a:spLocks noChangeArrowheads="1"/>
              </p:cNvSpPr>
              <p:nvPr/>
            </p:nvSpPr>
            <p:spPr bwMode="auto">
              <a:xfrm>
                <a:off x="5076056" y="1319286"/>
                <a:ext cx="3829050" cy="2457068"/>
              </a:xfrm>
              <a:prstGeom prst="rect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kern="0" smtClean="0">
                  <a:solidFill>
                    <a:srgbClr val="FFFFFF"/>
                  </a:solidFill>
                  <a:latin typeface="Trebuchet MS"/>
                  <a:ea typeface="+mn-ea"/>
                </a:endParaRPr>
              </a:p>
            </p:txBody>
          </p:sp>
          <p:sp>
            <p:nvSpPr>
              <p:cNvPr id="71" name="Text Box 32"/>
              <p:cNvSpPr txBox="1">
                <a:spLocks noChangeArrowheads="1"/>
              </p:cNvSpPr>
              <p:nvPr/>
            </p:nvSpPr>
            <p:spPr bwMode="auto">
              <a:xfrm>
                <a:off x="5723372" y="1284419"/>
                <a:ext cx="2735044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2000" b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Autonomic Network </a:t>
                </a:r>
                <a:br>
                  <a:rPr kumimoji="0" lang="en-US" altLang="ko-KR" sz="2000" b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</a:br>
                <a:r>
                  <a:rPr kumimoji="0" lang="en-US" altLang="ko-KR" sz="2000" b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Management System</a:t>
                </a:r>
              </a:p>
            </p:txBody>
          </p:sp>
          <p:cxnSp>
            <p:nvCxnSpPr>
              <p:cNvPr id="75" name="직선 화살표 연결선 74"/>
              <p:cNvCxnSpPr/>
              <p:nvPr/>
            </p:nvCxnSpPr>
            <p:spPr>
              <a:xfrm flipH="1" flipV="1">
                <a:off x="6056416" y="3693226"/>
                <a:ext cx="387795" cy="1115803"/>
              </a:xfrm>
              <a:prstGeom prst="straightConnector1">
                <a:avLst/>
              </a:prstGeom>
              <a:ln w="31750"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직선 화살표 연결선 76"/>
              <p:cNvCxnSpPr/>
              <p:nvPr/>
            </p:nvCxnSpPr>
            <p:spPr>
              <a:xfrm flipH="1">
                <a:off x="7740354" y="3633849"/>
                <a:ext cx="263615" cy="1175179"/>
              </a:xfrm>
              <a:prstGeom prst="straightConnector1">
                <a:avLst/>
              </a:prstGeom>
              <a:ln w="31750"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Rectangle 239"/>
              <p:cNvSpPr>
                <a:spLocks noChangeArrowheads="1"/>
              </p:cNvSpPr>
              <p:nvPr/>
            </p:nvSpPr>
            <p:spPr bwMode="auto">
              <a:xfrm>
                <a:off x="5868144" y="5601116"/>
                <a:ext cx="2376264" cy="315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0951" tIns="39682" rIns="80951" bIns="39682">
                <a:spAutoFit/>
              </a:bodyPr>
              <a:lstStyle/>
              <a:p>
                <a:pPr marL="0" marR="0" lvl="0" indent="0" algn="ctr" defTabSz="701675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itchFamily="34" charset="0"/>
                    <a:ea typeface="굴림" pitchFamily="50" charset="-127"/>
                  </a:rPr>
                  <a:t>Managed network</a:t>
                </a:r>
              </a:p>
            </p:txBody>
          </p:sp>
          <p:grpSp>
            <p:nvGrpSpPr>
              <p:cNvPr id="95" name="그룹 94"/>
              <p:cNvGrpSpPr/>
              <p:nvPr/>
            </p:nvGrpSpPr>
            <p:grpSpPr>
              <a:xfrm>
                <a:off x="5239433" y="2220685"/>
                <a:ext cx="1633728" cy="380010"/>
                <a:chOff x="5191932" y="2268187"/>
                <a:chExt cx="1633728" cy="380010"/>
              </a:xfrm>
            </p:grpSpPr>
            <p:sp>
              <p:nvSpPr>
                <p:cNvPr id="60" name="모서리가 둥근 직사각형 59"/>
                <p:cNvSpPr/>
                <p:nvPr/>
              </p:nvSpPr>
              <p:spPr>
                <a:xfrm>
                  <a:off x="5191932" y="2268187"/>
                  <a:ext cx="1633728" cy="380010"/>
                </a:xfrm>
                <a:prstGeom prst="roundRect">
                  <a:avLst/>
                </a:prstGeom>
                <a:solidFill>
                  <a:srgbClr val="00206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latinLnBrk="0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240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1" name="직사각형 60"/>
                <p:cNvSpPr/>
                <p:nvPr/>
              </p:nvSpPr>
              <p:spPr>
                <a:xfrm>
                  <a:off x="5197932" y="2309001"/>
                  <a:ext cx="1511626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en-US" altLang="ko-KR" sz="1400" dirty="0" smtClean="0">
                      <a:solidFill>
                        <a:schemeClr val="bg1"/>
                      </a:solidFill>
                      <a:latin typeface="Arial" charset="0"/>
                    </a:rPr>
                    <a:t>Decision making</a:t>
                  </a:r>
                  <a:endParaRPr lang="ko-KR" altLang="en-US" sz="1400" dirty="0" smtClean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cxnSp>
            <p:nvCxnSpPr>
              <p:cNvPr id="64" name="Straight Arrow Connector 29"/>
              <p:cNvCxnSpPr>
                <a:cxnSpLocks noChangeShapeType="1"/>
              </p:cNvCxnSpPr>
              <p:nvPr/>
            </p:nvCxnSpPr>
            <p:spPr bwMode="auto">
              <a:xfrm>
                <a:off x="6878821" y="2315667"/>
                <a:ext cx="329936" cy="9917"/>
              </a:xfrm>
              <a:prstGeom prst="straightConnector1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 type="arrow" w="med" len="med"/>
                <a:tailEnd type="arrow" w="med" len="med"/>
              </a:ln>
            </p:spPr>
          </p:cxnSp>
          <p:grpSp>
            <p:nvGrpSpPr>
              <p:cNvPr id="96" name="그룹 95"/>
              <p:cNvGrpSpPr/>
              <p:nvPr/>
            </p:nvGrpSpPr>
            <p:grpSpPr>
              <a:xfrm>
                <a:off x="5213704" y="3301340"/>
                <a:ext cx="1633728" cy="342405"/>
                <a:chOff x="5213704" y="3301340"/>
                <a:chExt cx="1633728" cy="342405"/>
              </a:xfrm>
            </p:grpSpPr>
            <p:sp>
              <p:nvSpPr>
                <p:cNvPr id="62" name="모서리가 둥근 직사각형 61"/>
                <p:cNvSpPr/>
                <p:nvPr/>
              </p:nvSpPr>
              <p:spPr>
                <a:xfrm>
                  <a:off x="5213704" y="3301340"/>
                  <a:ext cx="1633728" cy="342405"/>
                </a:xfrm>
                <a:prstGeom prst="roundRect">
                  <a:avLst/>
                </a:prstGeom>
                <a:solidFill>
                  <a:srgbClr val="00206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latinLnBrk="0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240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" name="직사각형 85"/>
                <p:cNvSpPr/>
                <p:nvPr/>
              </p:nvSpPr>
              <p:spPr>
                <a:xfrm>
                  <a:off x="5300851" y="3314442"/>
                  <a:ext cx="151216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en-US" altLang="ko-KR" sz="1400" dirty="0" smtClean="0">
                      <a:solidFill>
                        <a:schemeClr val="bg1"/>
                      </a:solidFill>
                      <a:latin typeface="Arial" charset="0"/>
                    </a:rPr>
                    <a:t>Monitor</a:t>
                  </a:r>
                  <a:endParaRPr lang="ko-KR" altLang="en-US" sz="1400" dirty="0" smtClean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90" name="그룹 89"/>
              <p:cNvGrpSpPr/>
              <p:nvPr/>
            </p:nvGrpSpPr>
            <p:grpSpPr>
              <a:xfrm>
                <a:off x="7189027" y="2054431"/>
                <a:ext cx="1349330" cy="617518"/>
                <a:chOff x="7379034" y="2458190"/>
                <a:chExt cx="1349330" cy="748147"/>
              </a:xfrm>
            </p:grpSpPr>
            <p:sp>
              <p:nvSpPr>
                <p:cNvPr id="88" name="원통 87"/>
                <p:cNvSpPr/>
                <p:nvPr/>
              </p:nvSpPr>
              <p:spPr>
                <a:xfrm>
                  <a:off x="7398327" y="2458190"/>
                  <a:ext cx="1246909" cy="748147"/>
                </a:xfrm>
                <a:prstGeom prst="can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dirty="0" smtClean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endParaRPr>
                </a:p>
              </p:txBody>
            </p:sp>
            <p:sp>
              <p:nvSpPr>
                <p:cNvPr id="89" name="직사각형 88"/>
                <p:cNvSpPr/>
                <p:nvPr/>
              </p:nvSpPr>
              <p:spPr>
                <a:xfrm>
                  <a:off x="7379034" y="2590047"/>
                  <a:ext cx="1349330" cy="5150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en-US" altLang="ko-KR" sz="1400" dirty="0" smtClean="0">
                      <a:solidFill>
                        <a:schemeClr val="bg1"/>
                      </a:solidFill>
                      <a:latin typeface="Arial" charset="0"/>
                    </a:rPr>
                    <a:t>Policy repository</a:t>
                  </a:r>
                  <a:endParaRPr lang="ko-KR" altLang="en-US" sz="1400" dirty="0" smtClean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97" name="그룹 96"/>
              <p:cNvGrpSpPr/>
              <p:nvPr/>
            </p:nvGrpSpPr>
            <p:grpSpPr>
              <a:xfrm>
                <a:off x="5235475" y="2776846"/>
                <a:ext cx="1633728" cy="342405"/>
                <a:chOff x="5213704" y="3301340"/>
                <a:chExt cx="1633728" cy="342405"/>
              </a:xfrm>
            </p:grpSpPr>
            <p:sp>
              <p:nvSpPr>
                <p:cNvPr id="98" name="모서리가 둥근 직사각형 97"/>
                <p:cNvSpPr/>
                <p:nvPr/>
              </p:nvSpPr>
              <p:spPr>
                <a:xfrm>
                  <a:off x="5213704" y="3301340"/>
                  <a:ext cx="1633728" cy="342405"/>
                </a:xfrm>
                <a:prstGeom prst="roundRect">
                  <a:avLst/>
                </a:prstGeom>
                <a:solidFill>
                  <a:srgbClr val="00206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latinLnBrk="0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240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" name="직사각형 98"/>
                <p:cNvSpPr/>
                <p:nvPr/>
              </p:nvSpPr>
              <p:spPr>
                <a:xfrm>
                  <a:off x="5300851" y="3314442"/>
                  <a:ext cx="151216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en-US" altLang="ko-KR" sz="1400" dirty="0" smtClean="0">
                      <a:solidFill>
                        <a:schemeClr val="bg1"/>
                      </a:solidFill>
                      <a:latin typeface="Arial" charset="0"/>
                    </a:rPr>
                    <a:t>Analyze</a:t>
                  </a:r>
                  <a:endParaRPr lang="ko-KR" altLang="en-US" sz="1400" dirty="0" smtClean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cxnSp>
            <p:nvCxnSpPr>
              <p:cNvPr id="101" name="Straight Arrow Connector 29"/>
              <p:cNvCxnSpPr>
                <a:cxnSpLocks noChangeShapeType="1"/>
              </p:cNvCxnSpPr>
              <p:nvPr/>
            </p:nvCxnSpPr>
            <p:spPr bwMode="auto">
              <a:xfrm flipV="1">
                <a:off x="6068292" y="3123212"/>
                <a:ext cx="0" cy="225630"/>
              </a:xfrm>
              <a:prstGeom prst="straightConnector1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 type="none" w="med" len="med"/>
                <a:tailEnd type="arrow" w="med" len="med"/>
              </a:ln>
            </p:spPr>
          </p:cxnSp>
          <p:cxnSp>
            <p:nvCxnSpPr>
              <p:cNvPr id="108" name="Straight Arrow Connector 29"/>
              <p:cNvCxnSpPr>
                <a:cxnSpLocks noChangeShapeType="1"/>
              </p:cNvCxnSpPr>
              <p:nvPr/>
            </p:nvCxnSpPr>
            <p:spPr bwMode="auto">
              <a:xfrm flipV="1">
                <a:off x="6054437" y="2574968"/>
                <a:ext cx="0" cy="225630"/>
              </a:xfrm>
              <a:prstGeom prst="straightConnector1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 type="none" w="med" len="med"/>
                <a:tailEnd type="arrow" w="med" len="med"/>
              </a:ln>
            </p:spPr>
          </p:cxnSp>
          <p:grpSp>
            <p:nvGrpSpPr>
              <p:cNvPr id="109" name="그룹 108"/>
              <p:cNvGrpSpPr/>
              <p:nvPr/>
            </p:nvGrpSpPr>
            <p:grpSpPr>
              <a:xfrm>
                <a:off x="7109798" y="3261755"/>
                <a:ext cx="1633728" cy="342405"/>
                <a:chOff x="5213704" y="3301340"/>
                <a:chExt cx="1633728" cy="342405"/>
              </a:xfrm>
            </p:grpSpPr>
            <p:sp>
              <p:nvSpPr>
                <p:cNvPr id="110" name="모서리가 둥근 직사각형 109"/>
                <p:cNvSpPr/>
                <p:nvPr/>
              </p:nvSpPr>
              <p:spPr>
                <a:xfrm>
                  <a:off x="5213704" y="3301340"/>
                  <a:ext cx="1633728" cy="342405"/>
                </a:xfrm>
                <a:prstGeom prst="roundRect">
                  <a:avLst/>
                </a:prstGeom>
                <a:solidFill>
                  <a:srgbClr val="00206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auto" latinLnBrk="0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2400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1" name="직사각형 110"/>
                <p:cNvSpPr/>
                <p:nvPr/>
              </p:nvSpPr>
              <p:spPr>
                <a:xfrm>
                  <a:off x="5300851" y="3314442"/>
                  <a:ext cx="151216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en-US" altLang="ko-KR" sz="1400" dirty="0" smtClean="0">
                      <a:solidFill>
                        <a:schemeClr val="bg1"/>
                      </a:solidFill>
                      <a:latin typeface="Arial" charset="0"/>
                    </a:rPr>
                    <a:t>Execute</a:t>
                  </a:r>
                  <a:endParaRPr lang="ko-KR" altLang="en-US" sz="1400" dirty="0" smtClean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cxnSp>
            <p:nvCxnSpPr>
              <p:cNvPr id="112" name="Straight Arrow Connector 29"/>
              <p:cNvCxnSpPr>
                <a:cxnSpLocks noChangeShapeType="1"/>
                <a:stCxn id="60" idx="3"/>
                <a:endCxn id="111" idx="0"/>
              </p:cNvCxnSpPr>
              <p:nvPr/>
            </p:nvCxnSpPr>
            <p:spPr bwMode="auto">
              <a:xfrm>
                <a:off x="6873161" y="2410690"/>
                <a:ext cx="1079868" cy="864167"/>
              </a:xfrm>
              <a:prstGeom prst="straightConnector1">
                <a:avLst/>
              </a:prstGeom>
              <a:noFill/>
              <a:ln w="19050" algn="ctr">
                <a:solidFill>
                  <a:srgbClr val="002060"/>
                </a:solidFill>
                <a:round/>
                <a:headEnd type="none" w="med" len="med"/>
                <a:tailEnd type="arrow" w="med" len="med"/>
              </a:ln>
            </p:spPr>
          </p:cxnSp>
        </p:grpSp>
      </p:grpSp>
      <p:sp>
        <p:nvSpPr>
          <p:cNvPr id="54" name="모서리가 둥근 직사각형 53"/>
          <p:cNvSpPr/>
          <p:nvPr/>
        </p:nvSpPr>
        <p:spPr>
          <a:xfrm>
            <a:off x="5401788" y="4526479"/>
            <a:ext cx="2057400" cy="124968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Monitoring data</a:t>
            </a:r>
            <a:r>
              <a:rPr lang="en-US" altLang="ko-KR" sz="16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Port up/down state,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Number of packet in/out,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Network alarms</a:t>
            </a:r>
            <a:endParaRPr lang="ko-KR" altLang="en-US" sz="16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7163295" y="3715493"/>
            <a:ext cx="1790700" cy="5181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Commands for reconfiguration</a:t>
            </a:r>
            <a:endParaRPr lang="ko-KR" altLang="en-US" sz="24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C -0.02223 -0.02939 -0.04445 -0.05856 -0.0224 -0.10671 C -0.00035 -0.15486 0.10642 -0.26041 0.13246 -0.28889 " pathEditMode="relative" rAng="0" ptsTypes="aaA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0342 0.204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1295E-7 L -0.03889 -0.2102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0342 0.204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3" grpId="0" animBg="1"/>
      <p:bldP spid="53" grpId="1" animBg="1"/>
      <p:bldP spid="54" grpId="0" animBg="1"/>
      <p:bldP spid="54" grpId="2" animBg="1"/>
      <p:bldP spid="54" grpId="3" animBg="1"/>
      <p:bldP spid="57" grpId="0" animBg="1"/>
      <p:bldP spid="5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제목 1"/>
          <p:cNvSpPr>
            <a:spLocks noGrp="1"/>
          </p:cNvSpPr>
          <p:nvPr>
            <p:ph type="title"/>
          </p:nvPr>
        </p:nvSpPr>
        <p:spPr>
          <a:xfrm>
            <a:off x="0" y="-3175"/>
            <a:ext cx="8215313" cy="623888"/>
          </a:xfrm>
          <a:solidFill>
            <a:srgbClr val="000099">
              <a:alpha val="90195"/>
            </a:srgbClr>
          </a:solidFill>
        </p:spPr>
        <p:txBody>
          <a:bodyPr/>
          <a:lstStyle/>
          <a:p>
            <a:r>
              <a:rPr lang="en-US" altLang="ko-KR" smtClean="0"/>
              <a:t>Publications (2/2)</a:t>
            </a:r>
            <a:endParaRPr smtClean="0"/>
          </a:p>
        </p:txBody>
      </p:sp>
      <p:sp>
        <p:nvSpPr>
          <p:cNvPr id="54274" name="내용 개체 틀 2"/>
          <p:cNvSpPr>
            <a:spLocks noGrp="1"/>
          </p:cNvSpPr>
          <p:nvPr>
            <p:ph idx="1"/>
          </p:nvPr>
        </p:nvSpPr>
        <p:spPr bwMode="auto">
          <a:xfrm>
            <a:off x="254000" y="676275"/>
            <a:ext cx="8636000" cy="55546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ko-KR" sz="1200" dirty="0" smtClean="0"/>
          </a:p>
          <a:p>
            <a:pPr lvl="1"/>
            <a:r>
              <a:rPr lang="en-US" altLang="ko-KR" sz="1200" dirty="0" smtClean="0"/>
              <a:t>John Strassner, </a:t>
            </a:r>
            <a:r>
              <a:rPr lang="en-US" altLang="ko-KR" sz="1200" dirty="0" err="1" smtClean="0"/>
              <a:t>SungSu</a:t>
            </a:r>
            <a:r>
              <a:rPr lang="en-US" altLang="ko-KR" sz="1200" dirty="0" smtClean="0"/>
              <a:t> Kim, and James Won-Ki Hong, “Using Semantics to Learn About Routing Data for Improved Network Management in the Future Internet,” the 1st IEEE/IFIP International Workshop on Knowledge Management for Future Services and Networks, Osaka, Japan, Apr. 23, 2010.</a:t>
            </a:r>
          </a:p>
          <a:p>
            <a:pPr lvl="1"/>
            <a:r>
              <a:rPr lang="en-US" altLang="ko-KR" sz="1200" dirty="0" smtClean="0"/>
              <a:t>John Strassner, Sung-Su Kim, James Won-Ki Hong, “Semantic Routing for Improved Network Management in the Future Internet,” Recent Trends in Wireless and Mobile Networks (</a:t>
            </a:r>
            <a:r>
              <a:rPr lang="en-US" altLang="ko-KR" sz="1200" dirty="0" err="1" smtClean="0"/>
              <a:t>WiMo</a:t>
            </a:r>
            <a:r>
              <a:rPr lang="en-US" altLang="ko-KR" sz="1200" dirty="0" smtClean="0"/>
              <a:t>), 2010.</a:t>
            </a:r>
          </a:p>
          <a:p>
            <a:pPr lvl="1"/>
            <a:r>
              <a:rPr lang="en-US" altLang="ko-KR" sz="1200" dirty="0" smtClean="0"/>
              <a:t>Sung-Su Kim, Young J. Won, Mi-Jung Choi, James W. Hong, and John Strassner, “Towards Management of the Future Internet,” IFIP/IEEE Workshop on Management of the Future Internet (conjunction with IM 2009), New York, USA, June 5, 2009, pp. 1-6.</a:t>
            </a:r>
          </a:p>
          <a:p>
            <a:r>
              <a:rPr lang="en-US" altLang="ko-KR" sz="1600" dirty="0" smtClean="0"/>
              <a:t>Domestic Journal / Conference Papers (6)</a:t>
            </a:r>
          </a:p>
          <a:p>
            <a:endParaRPr lang="en-US" altLang="ko-KR" sz="1600" dirty="0" smtClean="0"/>
          </a:p>
          <a:p>
            <a:pPr>
              <a:buFont typeface="Wingdings" pitchFamily="2" charset="2"/>
              <a:buNone/>
            </a:pPr>
            <a:endParaRPr lang="en-US" altLang="ko-KR" sz="1600" dirty="0" smtClean="0"/>
          </a:p>
          <a:p>
            <a:endParaRPr lang="ko-KR" alt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Appendix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다이어그램 5"/>
          <p:cNvGraphicFramePr/>
          <p:nvPr/>
        </p:nvGraphicFramePr>
        <p:xfrm>
          <a:off x="-828600" y="548680"/>
          <a:ext cx="10764688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다이어그램 6"/>
          <p:cNvGraphicFramePr/>
          <p:nvPr/>
        </p:nvGraphicFramePr>
        <p:xfrm>
          <a:off x="1403648" y="1124744"/>
          <a:ext cx="47525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17245" y="4295775"/>
            <a:ext cx="3099435" cy="1564005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Knowledge Representation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Knowledge Representation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63589"/>
            <a:ext cx="8229600" cy="3817539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Information model</a:t>
            </a:r>
          </a:p>
          <a:p>
            <a:pPr lvl="1"/>
            <a:r>
              <a:rPr lang="en-US" altLang="ko-KR" dirty="0" smtClean="0"/>
              <a:t>A representation of concepts and relationships, constraints, rules, and operations to specify data semantics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grpSp>
        <p:nvGrpSpPr>
          <p:cNvPr id="4" name="그룹 10"/>
          <p:cNvGrpSpPr/>
          <p:nvPr/>
        </p:nvGrpSpPr>
        <p:grpSpPr>
          <a:xfrm>
            <a:off x="899592" y="1052736"/>
            <a:ext cx="6936432" cy="1316112"/>
            <a:chOff x="1043608" y="1480592"/>
            <a:chExt cx="6936432" cy="1316112"/>
          </a:xfrm>
        </p:grpSpPr>
        <p:graphicFrame>
          <p:nvGraphicFramePr>
            <p:cNvPr id="7" name="다이어그램 6"/>
            <p:cNvGraphicFramePr/>
            <p:nvPr/>
          </p:nvGraphicFramePr>
          <p:xfrm>
            <a:off x="1043608" y="1916832"/>
            <a:ext cx="6936432" cy="8798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534965" y="1480592"/>
              <a:ext cx="7920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/>
                <a:t>Data</a:t>
              </a:r>
              <a:endParaRPr lang="en-GB" sz="2000" dirty="0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724796" y="1493292"/>
              <a:ext cx="15841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/>
                <a:t>Information</a:t>
              </a:r>
              <a:endParaRPr lang="en-GB" sz="2000" dirty="0"/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6253584" y="1484784"/>
              <a:ext cx="15841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000" dirty="0" smtClean="0"/>
                <a:t>Knowledge</a:t>
              </a:r>
              <a:endParaRPr lang="en-GB" sz="2000" dirty="0"/>
            </a:p>
          </p:txBody>
        </p:sp>
      </p:grp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755576" y="4437112"/>
          <a:ext cx="792088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Feature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DEN-</a:t>
                      </a:r>
                      <a:r>
                        <a:rPr lang="en-US" altLang="ko-KR" dirty="0" err="1" smtClean="0"/>
                        <a:t>ng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SID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CIM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Patterns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Many more used that</a:t>
                      </a:r>
                      <a:r>
                        <a:rPr lang="en-US" altLang="ko-KR" sz="1600" baseline="0" dirty="0" smtClean="0"/>
                        <a:t> SID</a:t>
                      </a:r>
                      <a:endParaRPr lang="ko-KR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Not</a:t>
                      </a:r>
                      <a:r>
                        <a:rPr lang="en-US" altLang="ko-KR" sz="1600" baseline="0" dirty="0" smtClean="0"/>
                        <a:t> used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Policy model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DEN-</a:t>
                      </a:r>
                      <a:r>
                        <a:rPr lang="en-US" altLang="ko-KR" sz="1600" dirty="0" err="1" smtClean="0"/>
                        <a:t>ng</a:t>
                      </a:r>
                      <a:r>
                        <a:rPr lang="en-US" altLang="ko-KR" sz="1600" baseline="0" dirty="0" smtClean="0"/>
                        <a:t> v6.6.4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DEN-</a:t>
                      </a:r>
                      <a:r>
                        <a:rPr lang="en-US" altLang="ko-KR" sz="1600" dirty="0" err="1" smtClean="0"/>
                        <a:t>ng</a:t>
                      </a:r>
                      <a:r>
                        <a:rPr lang="en-US" altLang="ko-KR" sz="1600" dirty="0" smtClean="0"/>
                        <a:t> v3.5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Simple IETF model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ECA model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YES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YES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NO</a:t>
                      </a:r>
                      <a:endParaRPr lang="ko-KR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Metadata</a:t>
                      </a:r>
                      <a:r>
                        <a:rPr lang="en-US" altLang="ko-KR" sz="1600" baseline="0" dirty="0" smtClean="0"/>
                        <a:t> model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YES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NO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NO</a:t>
                      </a:r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Policy Continuum </a:t>
            </a:r>
            <a:endParaRPr lang="ko-KR" altLang="en-US" dirty="0"/>
          </a:p>
        </p:txBody>
      </p:sp>
      <p:cxnSp>
        <p:nvCxnSpPr>
          <p:cNvPr id="4" name="직선 화살표 연결선 3"/>
          <p:cNvCxnSpPr/>
          <p:nvPr/>
        </p:nvCxnSpPr>
        <p:spPr>
          <a:xfrm rot="10800000">
            <a:off x="323528" y="1628800"/>
            <a:ext cx="8568952" cy="1588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rot="10800000">
            <a:off x="395536" y="3140968"/>
            <a:ext cx="8568952" cy="1588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 bwMode="auto">
          <a:xfrm>
            <a:off x="6516216" y="764704"/>
            <a:ext cx="216024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000" kern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Business View</a:t>
            </a:r>
            <a:endParaRPr kumimoji="0" lang="ko-KR" altLang="en-US" sz="20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8438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John gets a gold service</a:t>
            </a:r>
            <a:endParaRPr lang="ko-KR" alt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16479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Unique ID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216479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Subscribe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216479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SLA</a:t>
            </a:r>
          </a:p>
        </p:txBody>
      </p:sp>
      <p:cxnSp>
        <p:nvCxnSpPr>
          <p:cNvPr id="14" name="직선 화살표 연결선 13"/>
          <p:cNvCxnSpPr/>
          <p:nvPr/>
        </p:nvCxnSpPr>
        <p:spPr>
          <a:xfrm flipV="1">
            <a:off x="899592" y="1340768"/>
            <a:ext cx="396044" cy="76360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H="1" flipV="1">
            <a:off x="2123728" y="1340768"/>
            <a:ext cx="360040" cy="83560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16200000" flipV="1">
            <a:off x="3326104" y="1362528"/>
            <a:ext cx="763600" cy="72008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7585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Gold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95936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Silver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8024" y="25649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Bronze</a:t>
            </a:r>
          </a:p>
        </p:txBody>
      </p:sp>
      <p:cxnSp>
        <p:nvCxnSpPr>
          <p:cNvPr id="29" name="직선 화살표 연결선 28"/>
          <p:cNvCxnSpPr/>
          <p:nvPr/>
        </p:nvCxnSpPr>
        <p:spPr>
          <a:xfrm rot="5400000" flipH="1" flipV="1">
            <a:off x="409780" y="3414756"/>
            <a:ext cx="1123640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rot="5400000" flipH="1" flipV="1">
            <a:off x="1885944" y="3450760"/>
            <a:ext cx="1195648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 bwMode="auto">
          <a:xfrm>
            <a:off x="6516216" y="2132856"/>
            <a:ext cx="216024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000" kern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Network/System View</a:t>
            </a:r>
            <a:endParaRPr kumimoji="0" lang="ko-KR" altLang="en-US" sz="20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520" y="4293096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SRC/DST</a:t>
            </a:r>
          </a:p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IP Address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07704" y="4274403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Device configuration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 rot="5400000" flipH="1" flipV="1">
            <a:off x="3816710" y="3465004"/>
            <a:ext cx="1079326" cy="79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23928" y="4235445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DiffServ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, bandwidth  configuration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직사각형 39"/>
          <p:cNvSpPr/>
          <p:nvPr/>
        </p:nvSpPr>
        <p:spPr bwMode="auto">
          <a:xfrm>
            <a:off x="6516216" y="3717032"/>
            <a:ext cx="216024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000" kern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Device View</a:t>
            </a:r>
            <a:endParaRPr kumimoji="0" lang="ko-KR" altLang="en-US" sz="2000" kern="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3" grpId="0"/>
      <p:bldP spid="26" grpId="0"/>
      <p:bldP spid="27" grpId="0"/>
      <p:bldP spid="33" grpId="0" animBg="1"/>
      <p:bldP spid="34" grpId="0"/>
      <p:bldP spid="35" grpId="0"/>
      <p:bldP spid="39" grpId="0"/>
      <p:bldP spid="4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Model based Translation Layer</a:t>
            </a:r>
            <a:endParaRPr lang="ko-KR" altLang="en-US" dirty="0"/>
          </a:p>
        </p:txBody>
      </p:sp>
      <p:cxnSp>
        <p:nvCxnSpPr>
          <p:cNvPr id="5" name="직선 화살표 연결선 4"/>
          <p:cNvCxnSpPr/>
          <p:nvPr/>
        </p:nvCxnSpPr>
        <p:spPr>
          <a:xfrm flipH="1">
            <a:off x="249932" y="2278968"/>
            <a:ext cx="5835824" cy="36004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 flipH="1" flipV="1">
            <a:off x="249932" y="3971156"/>
            <a:ext cx="5834236" cy="1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 bwMode="auto">
          <a:xfrm>
            <a:off x="2123728" y="2170956"/>
            <a:ext cx="3384376" cy="86409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/>
            <a:r>
              <a:rPr lang="en-US" altLang="ko-KR" sz="2400" dirty="0" smtClean="0">
                <a:latin typeface="Arial" charset="0"/>
              </a:rPr>
              <a:t>MBTL</a:t>
            </a:r>
            <a:endParaRPr lang="ko-KR" altLang="en-US" sz="2400" dirty="0" smtClean="0">
              <a:latin typeface="Arial" charset="0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249932" y="802804"/>
            <a:ext cx="5835824" cy="1589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 flipV="1">
            <a:off x="249138" y="5987380"/>
            <a:ext cx="5836618" cy="159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rot="5400000" flipH="1" flipV="1">
            <a:off x="-2342356" y="3395092"/>
            <a:ext cx="5184576" cy="1588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rot="5400000" flipH="1" flipV="1">
            <a:off x="3492674" y="3394298"/>
            <a:ext cx="5184576" cy="1588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 bwMode="auto">
          <a:xfrm>
            <a:off x="249932" y="874812"/>
            <a:ext cx="1944216" cy="2964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DEN-</a:t>
            </a:r>
            <a:r>
              <a:rPr kumimoji="0" lang="en-US" altLang="ko-KR" sz="2400" kern="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ng</a:t>
            </a:r>
            <a:endParaRPr kumimoji="0" lang="ko-KR" altLang="en-US" sz="2400" kern="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249932" y="2458988"/>
            <a:ext cx="1944216" cy="2964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Intermediate</a:t>
            </a:r>
            <a:endParaRPr kumimoji="0" lang="ko-KR" altLang="en-US" sz="2400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249932" y="4043164"/>
            <a:ext cx="1944216" cy="2964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Cisco</a:t>
            </a:r>
            <a:endParaRPr kumimoji="0" lang="ko-KR" altLang="en-US" sz="2400" kern="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49932" y="4331196"/>
            <a:ext cx="1944216" cy="2964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Juniper</a:t>
            </a:r>
            <a:endParaRPr kumimoji="0" lang="ko-KR" altLang="en-US" sz="2400" kern="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255265" y="4619228"/>
            <a:ext cx="1944216" cy="2964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Nortel</a:t>
            </a:r>
            <a:endParaRPr kumimoji="0" lang="ko-KR" altLang="en-US" sz="2400" kern="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2123728" y="4187180"/>
            <a:ext cx="3384376" cy="86409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/>
            <a:r>
              <a:rPr lang="en-US" altLang="ko-KR" sz="2400" dirty="0" smtClean="0">
                <a:latin typeface="Arial" charset="0"/>
              </a:rPr>
              <a:t>Managed Resources</a:t>
            </a:r>
            <a:endParaRPr lang="ko-KR" altLang="en-US" sz="2400" dirty="0" smtClean="0">
              <a:latin typeface="Arial" charset="0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2320702" y="3035052"/>
            <a:ext cx="360040" cy="144016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sz="1400" dirty="0">
              <a:latin typeface="Arial" charset="0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2987824" y="4043164"/>
            <a:ext cx="360040" cy="144016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sz="1400" dirty="0">
              <a:latin typeface="Arial" charset="0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3936504" y="3035052"/>
            <a:ext cx="360040" cy="144016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sz="1400" dirty="0">
              <a:latin typeface="Arial" charset="0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4700017" y="4043164"/>
            <a:ext cx="360040" cy="144016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sz="1400" dirty="0">
              <a:latin typeface="Arial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 rot="5400000">
            <a:off x="2665884" y="3539108"/>
            <a:ext cx="100811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rot="5400000">
            <a:off x="1979712" y="3683124"/>
            <a:ext cx="100811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rot="5400000">
            <a:off x="3605039" y="3683124"/>
            <a:ext cx="100811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rot="5400000">
            <a:off x="4368552" y="3539108"/>
            <a:ext cx="100811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619672" y="325107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CLI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타원 38"/>
          <p:cNvSpPr/>
          <p:nvPr/>
        </p:nvSpPr>
        <p:spPr bwMode="auto">
          <a:xfrm>
            <a:off x="1619672" y="2747020"/>
            <a:ext cx="1944216" cy="172819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i="1">
              <a:latin typeface="Arial" charset="0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3720480" y="2675012"/>
            <a:ext cx="1944216" cy="172819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i="1"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04048" y="325107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SNMP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직선 화살표 연결선 41"/>
          <p:cNvCxnSpPr/>
          <p:nvPr/>
        </p:nvCxnSpPr>
        <p:spPr>
          <a:xfrm rot="5400000" flipH="1" flipV="1">
            <a:off x="3851920" y="1738908"/>
            <a:ext cx="864096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rot="16200000" flipH="1">
            <a:off x="2808598" y="1774118"/>
            <a:ext cx="792088" cy="15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71789" y="14127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Vendor-neutral commands/data 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직사각형 43"/>
          <p:cNvSpPr/>
          <p:nvPr/>
        </p:nvSpPr>
        <p:spPr bwMode="auto">
          <a:xfrm>
            <a:off x="6588224" y="836712"/>
            <a:ext cx="2088232" cy="100811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/>
            <a:r>
              <a:rPr lang="en-US" altLang="ko-KR" sz="1400" dirty="0" smtClean="0">
                <a:latin typeface="Arial" charset="0"/>
              </a:rPr>
              <a:t>Event </a:t>
            </a:r>
            <a:r>
              <a:rPr lang="en-US" altLang="ko-KR" sz="1400" dirty="0" err="1" smtClean="0">
                <a:latin typeface="Arial" charset="0"/>
              </a:rPr>
              <a:t>ev</a:t>
            </a:r>
            <a:r>
              <a:rPr lang="en-US" altLang="ko-KR" sz="1400" dirty="0" smtClean="0">
                <a:latin typeface="Arial" charset="0"/>
              </a:rPr>
              <a:t>= new Event();</a:t>
            </a:r>
          </a:p>
          <a:p>
            <a:pPr algn="ctr" eaLnBrk="0" hangingPunct="0"/>
            <a:r>
              <a:rPr lang="en-US" altLang="ko-KR" sz="1400" dirty="0" err="1" smtClean="0">
                <a:latin typeface="Arial" charset="0"/>
              </a:rPr>
              <a:t>ev</a:t>
            </a:r>
            <a:r>
              <a:rPr lang="en-US" altLang="ko-KR" sz="1400" dirty="0" smtClean="0">
                <a:latin typeface="Arial" charset="0"/>
              </a:rPr>
              <a:t>. Type</a:t>
            </a:r>
          </a:p>
          <a:p>
            <a:pPr algn="ctr" eaLnBrk="0" hangingPunct="0"/>
            <a:r>
              <a:rPr lang="en-US" altLang="ko-KR" sz="1400" dirty="0" err="1" smtClean="0">
                <a:latin typeface="Arial" charset="0"/>
              </a:rPr>
              <a:t>ev</a:t>
            </a:r>
            <a:r>
              <a:rPr lang="en-US" altLang="ko-KR" sz="1400" dirty="0" smtClean="0">
                <a:latin typeface="Arial" charset="0"/>
              </a:rPr>
              <a:t>. Problem</a:t>
            </a:r>
            <a:endParaRPr lang="ko-KR" altLang="en-US" sz="1400" dirty="0" smtClean="0">
              <a:latin typeface="Arial" charset="0"/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6372200" y="2780928"/>
            <a:ext cx="2520280" cy="100811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/>
            <a:r>
              <a:rPr lang="en-US" altLang="ko-KR" sz="1400" dirty="0" smtClean="0">
                <a:latin typeface="Arial" charset="0"/>
              </a:rPr>
              <a:t>Event {</a:t>
            </a:r>
          </a:p>
          <a:p>
            <a:pPr algn="ctr" eaLnBrk="0" hangingPunct="0"/>
            <a:r>
              <a:rPr lang="en-US" altLang="ko-KR" sz="1400" dirty="0" smtClean="0">
                <a:latin typeface="Arial" charset="0"/>
              </a:rPr>
              <a:t>Source=IP address;</a:t>
            </a:r>
          </a:p>
          <a:p>
            <a:pPr algn="ctr" eaLnBrk="0" hangingPunct="0"/>
            <a:r>
              <a:rPr lang="en-US" altLang="ko-KR" sz="1400" dirty="0" smtClean="0">
                <a:latin typeface="Arial" charset="0"/>
              </a:rPr>
              <a:t>Problem=</a:t>
            </a:r>
            <a:r>
              <a:rPr lang="en-US" altLang="ko-KR" sz="1400" dirty="0" err="1" smtClean="0">
                <a:latin typeface="Arial" charset="0"/>
              </a:rPr>
              <a:t>egp_neighbor_loss</a:t>
            </a:r>
            <a:r>
              <a:rPr lang="en-US" altLang="ko-KR" sz="1400" dirty="0" smtClean="0">
                <a:latin typeface="Arial" charset="0"/>
              </a:rPr>
              <a:t>}</a:t>
            </a:r>
            <a:endParaRPr lang="ko-KR" altLang="en-US" sz="1400" dirty="0" smtClean="0">
              <a:latin typeface="Arial" charset="0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6588224" y="4797152"/>
            <a:ext cx="2088232" cy="100811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/>
            <a:r>
              <a:rPr lang="en-US" altLang="ko-KR" sz="1400" dirty="0" smtClean="0">
                <a:latin typeface="Arial" charset="0"/>
              </a:rPr>
              <a:t>Trap name:  </a:t>
            </a:r>
            <a:br>
              <a:rPr lang="en-US" altLang="ko-KR" sz="1400" dirty="0" smtClean="0">
                <a:latin typeface="Arial" charset="0"/>
              </a:rPr>
            </a:br>
            <a:r>
              <a:rPr lang="en-US" altLang="ko-KR" sz="1400" dirty="0" err="1" smtClean="0">
                <a:latin typeface="Arial" charset="0"/>
              </a:rPr>
              <a:t>egpNeighborLoss</a:t>
            </a:r>
            <a:endParaRPr lang="ko-KR" altLang="en-US" sz="1400" dirty="0" smtClean="0"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80212" y="585047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Raw data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왼쪽 화살표 50"/>
          <p:cNvSpPr/>
          <p:nvPr/>
        </p:nvSpPr>
        <p:spPr bwMode="auto">
          <a:xfrm rot="5400000">
            <a:off x="7297166" y="4077072"/>
            <a:ext cx="720080" cy="43204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i="1">
              <a:latin typeface="Arial" charset="0"/>
            </a:endParaRPr>
          </a:p>
        </p:txBody>
      </p:sp>
      <p:sp>
        <p:nvSpPr>
          <p:cNvPr id="52" name="왼쪽 화살표 51"/>
          <p:cNvSpPr/>
          <p:nvPr/>
        </p:nvSpPr>
        <p:spPr bwMode="auto">
          <a:xfrm rot="5400000">
            <a:off x="7308304" y="2122440"/>
            <a:ext cx="720080" cy="43204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endParaRPr lang="ko-KR" altLang="en-US" i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49" grpId="0"/>
      <p:bldP spid="51" grpId="0" animBg="1"/>
      <p:bldP spid="5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내용 개체 틀 2"/>
          <p:cNvSpPr>
            <a:spLocks noGrp="1"/>
          </p:cNvSpPr>
          <p:nvPr>
            <p:ph idx="1"/>
          </p:nvPr>
        </p:nvSpPr>
        <p:spPr>
          <a:xfrm>
            <a:off x="457200" y="763589"/>
            <a:ext cx="8229600" cy="5380055"/>
          </a:xfrm>
        </p:spPr>
        <p:txBody>
          <a:bodyPr/>
          <a:lstStyle/>
          <a:p>
            <a:r>
              <a:rPr lang="en-US" altLang="ko-KR" dirty="0" smtClean="0"/>
              <a:t>OODA loop [Boyd, ‘95]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Control Loop (2/3)</a:t>
            </a:r>
            <a:endParaRPr lang="ko-KR" altLang="en-US" dirty="0"/>
          </a:p>
        </p:txBody>
      </p:sp>
      <p:sp>
        <p:nvSpPr>
          <p:cNvPr id="4" name="Rounded Rectangle 70"/>
          <p:cNvSpPr/>
          <p:nvPr/>
        </p:nvSpPr>
        <p:spPr>
          <a:xfrm>
            <a:off x="7452320" y="2060848"/>
            <a:ext cx="1230951" cy="2965937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ounded Rectangle 69"/>
          <p:cNvSpPr/>
          <p:nvPr/>
        </p:nvSpPr>
        <p:spPr>
          <a:xfrm>
            <a:off x="5553193" y="2060847"/>
            <a:ext cx="1723309" cy="2965937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ounded Rectangle 68"/>
          <p:cNvSpPr/>
          <p:nvPr/>
        </p:nvSpPr>
        <p:spPr>
          <a:xfrm>
            <a:off x="2856902" y="2060846"/>
            <a:ext cx="2508740" cy="3505199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ounded Rectangle 67"/>
          <p:cNvSpPr/>
          <p:nvPr/>
        </p:nvSpPr>
        <p:spPr>
          <a:xfrm>
            <a:off x="383333" y="2060846"/>
            <a:ext cx="2368062" cy="3001108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8" name="Straight Connector 123"/>
          <p:cNvCxnSpPr>
            <a:cxnSpLocks noChangeShapeType="1"/>
          </p:cNvCxnSpPr>
          <p:nvPr/>
        </p:nvCxnSpPr>
        <p:spPr bwMode="auto">
          <a:xfrm rot="10800000">
            <a:off x="4902946" y="3449909"/>
            <a:ext cx="3095625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9" name="Straight Connector 120"/>
          <p:cNvCxnSpPr>
            <a:cxnSpLocks noChangeShapeType="1"/>
          </p:cNvCxnSpPr>
          <p:nvPr/>
        </p:nvCxnSpPr>
        <p:spPr bwMode="auto">
          <a:xfrm rot="10800000" flipV="1">
            <a:off x="1813671" y="3459434"/>
            <a:ext cx="1558925" cy="3175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10" name="Straight Connector 94"/>
          <p:cNvCxnSpPr>
            <a:cxnSpLocks noChangeShapeType="1"/>
          </p:cNvCxnSpPr>
          <p:nvPr/>
        </p:nvCxnSpPr>
        <p:spPr bwMode="auto">
          <a:xfrm rot="5400000">
            <a:off x="7211171" y="5261246"/>
            <a:ext cx="1163638" cy="14287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11" name="Straight Arrow Connector 79"/>
          <p:cNvCxnSpPr>
            <a:cxnSpLocks noChangeShapeType="1"/>
          </p:cNvCxnSpPr>
          <p:nvPr/>
        </p:nvCxnSpPr>
        <p:spPr bwMode="auto">
          <a:xfrm flipV="1">
            <a:off x="7073058" y="4330971"/>
            <a:ext cx="631825" cy="20638"/>
          </a:xfrm>
          <a:prstGeom prst="straightConnector1">
            <a:avLst/>
          </a:prstGeom>
          <a:noFill/>
          <a:ln w="31750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12" name="Rounded Rectangle 27"/>
          <p:cNvSpPr/>
          <p:nvPr/>
        </p:nvSpPr>
        <p:spPr bwMode="auto">
          <a:xfrm>
            <a:off x="2982071" y="3222896"/>
            <a:ext cx="2268537" cy="2251075"/>
          </a:xfrm>
          <a:prstGeom prst="roundRect">
            <a:avLst/>
          </a:prstGeom>
          <a:solidFill>
            <a:srgbClr val="BBE0E3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050083" y="2078309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Observe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629771" y="2098946"/>
            <a:ext cx="881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Orient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941171" y="2119584"/>
            <a:ext cx="985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Decide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7706471" y="2140221"/>
            <a:ext cx="554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Act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53246" y="3869009"/>
            <a:ext cx="1346200" cy="958850"/>
            <a:chOff x="712177" y="3710354"/>
            <a:chExt cx="1345223" cy="958361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712177" y="3710354"/>
              <a:ext cx="1345223" cy="958361"/>
            </a:xfrm>
            <a:prstGeom prst="ellipse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770978" y="4023947"/>
              <a:ext cx="12394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Observations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4274296" y="4043634"/>
            <a:ext cx="862012" cy="527050"/>
            <a:chOff x="1354016" y="5205046"/>
            <a:chExt cx="861646" cy="527539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1354016" y="5205046"/>
              <a:ext cx="861646" cy="527539"/>
            </a:xfrm>
            <a:prstGeom prst="ellipse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1373509" y="5268760"/>
              <a:ext cx="8226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Analyses &amp;</a:t>
              </a:r>
              <a:br>
                <a:rPr kumimoji="0" lang="en-US" altLang="ko-K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</a:br>
              <a:r>
                <a:rPr kumimoji="0" lang="en-US" altLang="ko-K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Synthesis</a:t>
              </a:r>
            </a:p>
          </p:txBody>
        </p:sp>
      </p:grp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3685333" y="3337196"/>
            <a:ext cx="808038" cy="492125"/>
            <a:chOff x="1362807" y="5275385"/>
            <a:chExt cx="808894" cy="492368"/>
          </a:xfrm>
        </p:grpSpPr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1362807" y="5275385"/>
              <a:ext cx="808894" cy="492368"/>
            </a:xfrm>
            <a:prstGeom prst="ellipse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64397" y="5305563"/>
              <a:ext cx="805715" cy="4320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Cultural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Traditions</a:t>
              </a:r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3072558" y="4043634"/>
            <a:ext cx="809625" cy="492125"/>
            <a:chOff x="1362807" y="5275385"/>
            <a:chExt cx="808894" cy="492368"/>
          </a:xfrm>
        </p:grpSpPr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1362807" y="5275385"/>
              <a:ext cx="808894" cy="492368"/>
            </a:xfrm>
            <a:prstGeom prst="ellipse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9905" y="5305562"/>
              <a:ext cx="694697" cy="4161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Genetic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Heritage</a:t>
              </a:r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3072558" y="4846909"/>
            <a:ext cx="860425" cy="492125"/>
            <a:chOff x="1337492" y="5275385"/>
            <a:chExt cx="859531" cy="492368"/>
          </a:xfrm>
        </p:grpSpPr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1362807" y="5275385"/>
              <a:ext cx="808894" cy="492368"/>
            </a:xfrm>
            <a:prstGeom prst="ellipse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37492" y="5305562"/>
              <a:ext cx="859531" cy="4161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New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Information</a:t>
              </a:r>
            </a:p>
          </p:txBody>
        </p:sp>
      </p:grpSp>
      <p:grpSp>
        <p:nvGrpSpPr>
          <p:cNvPr id="29" name="Group 24"/>
          <p:cNvGrpSpPr>
            <a:grpSpLocks/>
          </p:cNvGrpSpPr>
          <p:nvPr/>
        </p:nvGrpSpPr>
        <p:grpSpPr bwMode="auto">
          <a:xfrm>
            <a:off x="4274296" y="4846909"/>
            <a:ext cx="862012" cy="492125"/>
            <a:chOff x="1336694" y="5275385"/>
            <a:chExt cx="861134" cy="492368"/>
          </a:xfrm>
        </p:grpSpPr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1362807" y="5275385"/>
              <a:ext cx="808894" cy="492368"/>
            </a:xfrm>
            <a:prstGeom prst="ellipse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36694" y="5305562"/>
              <a:ext cx="861134" cy="4161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Previous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Experience</a:t>
              </a:r>
            </a:p>
          </p:txBody>
        </p:sp>
      </p:grpSp>
      <p:cxnSp>
        <p:nvCxnSpPr>
          <p:cNvPr id="35" name="Straight Arrow Connector 29"/>
          <p:cNvCxnSpPr>
            <a:cxnSpLocks noChangeShapeType="1"/>
          </p:cNvCxnSpPr>
          <p:nvPr/>
        </p:nvCxnSpPr>
        <p:spPr bwMode="auto">
          <a:xfrm rot="5400000" flipH="1" flipV="1">
            <a:off x="3478958" y="3740422"/>
            <a:ext cx="301625" cy="30480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6" name="Straight Arrow Connector 32"/>
          <p:cNvCxnSpPr>
            <a:cxnSpLocks noChangeShapeType="1"/>
          </p:cNvCxnSpPr>
          <p:nvPr/>
        </p:nvCxnSpPr>
        <p:spPr bwMode="auto">
          <a:xfrm rot="16200000" flipV="1">
            <a:off x="4323508" y="3799159"/>
            <a:ext cx="295275" cy="22225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7" name="Straight Arrow Connector 34"/>
          <p:cNvCxnSpPr>
            <a:cxnSpLocks noChangeShapeType="1"/>
          </p:cNvCxnSpPr>
          <p:nvPr/>
        </p:nvCxnSpPr>
        <p:spPr bwMode="auto">
          <a:xfrm rot="16200000" flipV="1">
            <a:off x="3334496" y="4678634"/>
            <a:ext cx="311150" cy="2540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8" name="Straight Arrow Connector 40"/>
          <p:cNvCxnSpPr>
            <a:cxnSpLocks noChangeShapeType="1"/>
          </p:cNvCxnSpPr>
          <p:nvPr/>
        </p:nvCxnSpPr>
        <p:spPr bwMode="auto">
          <a:xfrm rot="16200000" flipV="1">
            <a:off x="4567189" y="4708003"/>
            <a:ext cx="276225" cy="1588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9" name="Straight Arrow Connector 43"/>
          <p:cNvCxnSpPr>
            <a:cxnSpLocks noChangeShapeType="1"/>
          </p:cNvCxnSpPr>
          <p:nvPr/>
        </p:nvCxnSpPr>
        <p:spPr bwMode="auto">
          <a:xfrm>
            <a:off x="3905996" y="5094559"/>
            <a:ext cx="395287" cy="1587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0" name="Straight Arrow Connector 48"/>
          <p:cNvCxnSpPr>
            <a:cxnSpLocks noChangeShapeType="1"/>
          </p:cNvCxnSpPr>
          <p:nvPr/>
        </p:nvCxnSpPr>
        <p:spPr bwMode="auto">
          <a:xfrm rot="5400000" flipH="1" flipV="1">
            <a:off x="3333702" y="4234928"/>
            <a:ext cx="1108075" cy="280987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" name="Straight Arrow Connector 50"/>
          <p:cNvCxnSpPr>
            <a:cxnSpLocks noChangeShapeType="1"/>
          </p:cNvCxnSpPr>
          <p:nvPr/>
        </p:nvCxnSpPr>
        <p:spPr bwMode="auto">
          <a:xfrm rot="16200000" flipV="1">
            <a:off x="3715496" y="4203971"/>
            <a:ext cx="1100138" cy="350837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2" name="Straight Arrow Connector 58"/>
          <p:cNvCxnSpPr>
            <a:cxnSpLocks noChangeShapeType="1"/>
          </p:cNvCxnSpPr>
          <p:nvPr/>
        </p:nvCxnSpPr>
        <p:spPr bwMode="auto">
          <a:xfrm rot="10800000">
            <a:off x="3764708" y="4453209"/>
            <a:ext cx="606425" cy="519112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3" name="Straight Arrow Connector 61"/>
          <p:cNvCxnSpPr>
            <a:cxnSpLocks noChangeShapeType="1"/>
          </p:cNvCxnSpPr>
          <p:nvPr/>
        </p:nvCxnSpPr>
        <p:spPr bwMode="auto">
          <a:xfrm rot="10800000" flipV="1">
            <a:off x="3834558" y="4507184"/>
            <a:ext cx="606425" cy="457200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4" name="Straight Arrow Connector 65"/>
          <p:cNvCxnSpPr>
            <a:cxnSpLocks noChangeShapeType="1"/>
          </p:cNvCxnSpPr>
          <p:nvPr/>
        </p:nvCxnSpPr>
        <p:spPr bwMode="auto">
          <a:xfrm>
            <a:off x="3872658" y="4299221"/>
            <a:ext cx="411163" cy="22225"/>
          </a:xfrm>
          <a:prstGeom prst="straightConnector1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5" name="Straight Arrow Connector 72"/>
          <p:cNvCxnSpPr>
            <a:cxnSpLocks noChangeShapeType="1"/>
          </p:cNvCxnSpPr>
          <p:nvPr/>
        </p:nvCxnSpPr>
        <p:spPr bwMode="auto">
          <a:xfrm>
            <a:off x="2251821" y="4348434"/>
            <a:ext cx="730250" cy="1588"/>
          </a:xfrm>
          <a:prstGeom prst="straightConnector1">
            <a:avLst/>
          </a:prstGeom>
          <a:noFill/>
          <a:ln w="3175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46" name="Straight Arrow Connector 73"/>
          <p:cNvCxnSpPr>
            <a:cxnSpLocks noChangeShapeType="1"/>
          </p:cNvCxnSpPr>
          <p:nvPr/>
        </p:nvCxnSpPr>
        <p:spPr bwMode="auto">
          <a:xfrm flipV="1">
            <a:off x="5250608" y="4338910"/>
            <a:ext cx="614363" cy="9524"/>
          </a:xfrm>
          <a:prstGeom prst="straightConnector1">
            <a:avLst/>
          </a:prstGeom>
          <a:noFill/>
          <a:ln w="31750" algn="ctr">
            <a:solidFill>
              <a:srgbClr val="002060"/>
            </a:solidFill>
            <a:round/>
            <a:headEnd/>
            <a:tailEnd type="arrow" w="med" len="med"/>
          </a:ln>
        </p:spPr>
      </p:cxnSp>
      <p:grpSp>
        <p:nvGrpSpPr>
          <p:cNvPr id="32" name="Group 83"/>
          <p:cNvGrpSpPr>
            <a:grpSpLocks/>
          </p:cNvGrpSpPr>
          <p:nvPr/>
        </p:nvGrpSpPr>
        <p:grpSpPr bwMode="auto">
          <a:xfrm>
            <a:off x="5864971" y="3881709"/>
            <a:ext cx="1284287" cy="914400"/>
            <a:chOff x="5671038" y="4053253"/>
            <a:chExt cx="1283677" cy="914400"/>
          </a:xfrm>
        </p:grpSpPr>
        <p:sp>
          <p:nvSpPr>
            <p:cNvPr id="48" name="Flowchart: Decision 75"/>
            <p:cNvSpPr>
              <a:spLocks noChangeArrowheads="1"/>
            </p:cNvSpPr>
            <p:nvPr/>
          </p:nvSpPr>
          <p:spPr bwMode="auto">
            <a:xfrm>
              <a:off x="5671038" y="4053253"/>
              <a:ext cx="1283677" cy="914400"/>
            </a:xfrm>
            <a:prstGeom prst="flowChartDecision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Box 78"/>
            <p:cNvSpPr txBox="1">
              <a:spLocks noChangeArrowheads="1"/>
            </p:cNvSpPr>
            <p:nvPr/>
          </p:nvSpPr>
          <p:spPr bwMode="auto">
            <a:xfrm>
              <a:off x="5869420" y="4340469"/>
              <a:ext cx="8723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Decision</a:t>
              </a:r>
            </a:p>
          </p:txBody>
        </p:sp>
      </p:grpSp>
      <p:cxnSp>
        <p:nvCxnSpPr>
          <p:cNvPr id="50" name="Straight Connector 86"/>
          <p:cNvCxnSpPr>
            <a:cxnSpLocks noChangeShapeType="1"/>
          </p:cNvCxnSpPr>
          <p:nvPr/>
        </p:nvCxnSpPr>
        <p:spPr bwMode="auto">
          <a:xfrm rot="5400000">
            <a:off x="6064995" y="5226322"/>
            <a:ext cx="873125" cy="1270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51" name="Straight Connector 90"/>
          <p:cNvCxnSpPr>
            <a:cxnSpLocks noChangeShapeType="1"/>
          </p:cNvCxnSpPr>
          <p:nvPr/>
        </p:nvCxnSpPr>
        <p:spPr bwMode="auto">
          <a:xfrm rot="10800000">
            <a:off x="1607296" y="5608909"/>
            <a:ext cx="4894262" cy="65087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52" name="Straight Connector 91"/>
          <p:cNvCxnSpPr>
            <a:cxnSpLocks noChangeShapeType="1"/>
          </p:cNvCxnSpPr>
          <p:nvPr/>
        </p:nvCxnSpPr>
        <p:spPr bwMode="auto">
          <a:xfrm rot="5400000">
            <a:off x="1237409" y="5205683"/>
            <a:ext cx="766762" cy="11113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/>
          </a:ln>
        </p:spPr>
      </p:cxnSp>
      <p:cxnSp>
        <p:nvCxnSpPr>
          <p:cNvPr id="53" name="Straight Connector 95"/>
          <p:cNvCxnSpPr>
            <a:cxnSpLocks noChangeShapeType="1"/>
          </p:cNvCxnSpPr>
          <p:nvPr/>
        </p:nvCxnSpPr>
        <p:spPr bwMode="auto">
          <a:xfrm rot="10800000">
            <a:off x="1451721" y="5770834"/>
            <a:ext cx="6329362" cy="84137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54" name="Straight Connector 96"/>
          <p:cNvCxnSpPr>
            <a:cxnSpLocks noChangeShapeType="1"/>
          </p:cNvCxnSpPr>
          <p:nvPr/>
        </p:nvCxnSpPr>
        <p:spPr bwMode="auto">
          <a:xfrm rot="5400000">
            <a:off x="991346" y="5277121"/>
            <a:ext cx="947737" cy="11113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/>
          </a:ln>
        </p:spPr>
      </p:cxnSp>
      <p:sp>
        <p:nvSpPr>
          <p:cNvPr id="55" name="TextBox 100"/>
          <p:cNvSpPr txBox="1">
            <a:spLocks noChangeArrowheads="1"/>
          </p:cNvSpPr>
          <p:nvPr/>
        </p:nvSpPr>
        <p:spPr bwMode="auto">
          <a:xfrm>
            <a:off x="5096621" y="5383484"/>
            <a:ext cx="14208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Act on Hypothesis</a:t>
            </a:r>
          </a:p>
        </p:txBody>
      </p:sp>
      <p:sp>
        <p:nvSpPr>
          <p:cNvPr id="56" name="TextBox 101"/>
          <p:cNvSpPr txBox="1">
            <a:spLocks noChangeArrowheads="1"/>
          </p:cNvSpPr>
          <p:nvPr/>
        </p:nvSpPr>
        <p:spPr bwMode="auto">
          <a:xfrm>
            <a:off x="6515846" y="5562871"/>
            <a:ext cx="12509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Act on Decision</a:t>
            </a:r>
          </a:p>
        </p:txBody>
      </p:sp>
      <p:cxnSp>
        <p:nvCxnSpPr>
          <p:cNvPr id="57" name="Straight Connector 102"/>
          <p:cNvCxnSpPr>
            <a:cxnSpLocks noChangeShapeType="1"/>
          </p:cNvCxnSpPr>
          <p:nvPr/>
        </p:nvCxnSpPr>
        <p:spPr bwMode="auto">
          <a:xfrm rot="5400000">
            <a:off x="7547721" y="5334271"/>
            <a:ext cx="1301750" cy="15875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58" name="Straight Connector 103"/>
          <p:cNvCxnSpPr>
            <a:cxnSpLocks noChangeShapeType="1"/>
          </p:cNvCxnSpPr>
          <p:nvPr/>
        </p:nvCxnSpPr>
        <p:spPr bwMode="auto">
          <a:xfrm rot="10800000">
            <a:off x="1308846" y="5907359"/>
            <a:ext cx="6878637" cy="92075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</p:cxnSp>
      <p:grpSp>
        <p:nvGrpSpPr>
          <p:cNvPr id="47" name="Group 84"/>
          <p:cNvGrpSpPr>
            <a:grpSpLocks/>
          </p:cNvGrpSpPr>
          <p:nvPr/>
        </p:nvGrpSpPr>
        <p:grpSpPr bwMode="auto">
          <a:xfrm>
            <a:off x="7641383" y="3908696"/>
            <a:ext cx="809625" cy="844550"/>
            <a:chOff x="7447085" y="4079631"/>
            <a:chExt cx="808892" cy="844061"/>
          </a:xfrm>
        </p:grpSpPr>
        <p:sp>
          <p:nvSpPr>
            <p:cNvPr id="60" name="Rectangle 80"/>
            <p:cNvSpPr>
              <a:spLocks noChangeArrowheads="1"/>
            </p:cNvSpPr>
            <p:nvPr/>
          </p:nvSpPr>
          <p:spPr bwMode="auto">
            <a:xfrm>
              <a:off x="7447085" y="4079631"/>
              <a:ext cx="808892" cy="844061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Box 81"/>
            <p:cNvSpPr txBox="1">
              <a:spLocks noChangeArrowheads="1"/>
            </p:cNvSpPr>
            <p:nvPr/>
          </p:nvSpPr>
          <p:spPr bwMode="auto">
            <a:xfrm>
              <a:off x="7509931" y="4347773"/>
              <a:ext cx="683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Action</a:t>
              </a:r>
            </a:p>
          </p:txBody>
        </p:sp>
      </p:grpSp>
      <p:sp>
        <p:nvSpPr>
          <p:cNvPr id="62" name="TextBox 105"/>
          <p:cNvSpPr txBox="1">
            <a:spLocks noChangeArrowheads="1"/>
          </p:cNvSpPr>
          <p:nvPr/>
        </p:nvSpPr>
        <p:spPr bwMode="auto">
          <a:xfrm>
            <a:off x="4669583" y="5986734"/>
            <a:ext cx="35464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Act on Unfolding Interaction with the Environment</a:t>
            </a:r>
          </a:p>
        </p:txBody>
      </p:sp>
      <p:cxnSp>
        <p:nvCxnSpPr>
          <p:cNvPr id="63" name="Straight Connector 107"/>
          <p:cNvCxnSpPr>
            <a:cxnSpLocks noChangeShapeType="1"/>
          </p:cNvCxnSpPr>
          <p:nvPr/>
        </p:nvCxnSpPr>
        <p:spPr bwMode="auto">
          <a:xfrm rot="5400000">
            <a:off x="742108" y="5334271"/>
            <a:ext cx="1136650" cy="1270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/>
          </a:ln>
        </p:spPr>
      </p:cxnSp>
      <p:cxnSp>
        <p:nvCxnSpPr>
          <p:cNvPr id="64" name="Straight Connector 109"/>
          <p:cNvCxnSpPr>
            <a:cxnSpLocks noChangeShapeType="1"/>
          </p:cNvCxnSpPr>
          <p:nvPr/>
        </p:nvCxnSpPr>
        <p:spPr bwMode="auto">
          <a:xfrm rot="16200000" flipV="1">
            <a:off x="831802" y="3692003"/>
            <a:ext cx="369887" cy="26670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/>
          </a:ln>
        </p:spPr>
      </p:cxnSp>
      <p:sp>
        <p:nvSpPr>
          <p:cNvPr id="65" name="TextBox 111"/>
          <p:cNvSpPr txBox="1">
            <a:spLocks noChangeArrowheads="1"/>
          </p:cNvSpPr>
          <p:nvPr/>
        </p:nvSpPr>
        <p:spPr bwMode="auto">
          <a:xfrm>
            <a:off x="450008" y="3210196"/>
            <a:ext cx="952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Outside</a:t>
            </a:r>
            <a:br>
              <a:rPr kumimoji="0" lang="en-US" altLang="ko-KR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altLang="ko-KR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Information</a:t>
            </a:r>
          </a:p>
        </p:txBody>
      </p:sp>
      <p:cxnSp>
        <p:nvCxnSpPr>
          <p:cNvPr id="66" name="Straight Connector 113"/>
          <p:cNvCxnSpPr>
            <a:cxnSpLocks noChangeShapeType="1"/>
          </p:cNvCxnSpPr>
          <p:nvPr/>
        </p:nvCxnSpPr>
        <p:spPr bwMode="auto">
          <a:xfrm rot="16200000" flipV="1">
            <a:off x="942133" y="3356246"/>
            <a:ext cx="823913" cy="271463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/>
          </a:ln>
        </p:spPr>
      </p:cxnSp>
      <p:sp>
        <p:nvSpPr>
          <p:cNvPr id="67" name="TextBox 114"/>
          <p:cNvSpPr txBox="1">
            <a:spLocks noChangeArrowheads="1"/>
          </p:cNvSpPr>
          <p:nvPr/>
        </p:nvSpPr>
        <p:spPr bwMode="auto">
          <a:xfrm>
            <a:off x="605583" y="2664096"/>
            <a:ext cx="1198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Unfolding</a:t>
            </a:r>
            <a:br>
              <a:rPr kumimoji="0" lang="en-US" altLang="ko-KR" sz="1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altLang="ko-KR" sz="1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Circumstances</a:t>
            </a:r>
          </a:p>
        </p:txBody>
      </p:sp>
      <p:cxnSp>
        <p:nvCxnSpPr>
          <p:cNvPr id="68" name="Straight Connector 117"/>
          <p:cNvCxnSpPr>
            <a:cxnSpLocks noChangeShapeType="1"/>
          </p:cNvCxnSpPr>
          <p:nvPr/>
        </p:nvCxnSpPr>
        <p:spPr bwMode="auto">
          <a:xfrm rot="5400000" flipH="1" flipV="1">
            <a:off x="1594595" y="3680097"/>
            <a:ext cx="441325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/>
          </a:ln>
        </p:spPr>
      </p:cxnSp>
      <p:sp>
        <p:nvSpPr>
          <p:cNvPr id="69" name="TextBox 122"/>
          <p:cNvSpPr txBox="1">
            <a:spLocks noChangeArrowheads="1"/>
          </p:cNvSpPr>
          <p:nvPr/>
        </p:nvSpPr>
        <p:spPr bwMode="auto">
          <a:xfrm>
            <a:off x="1785096" y="3011759"/>
            <a:ext cx="1362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Implicit Guidance</a:t>
            </a:r>
            <a:br>
              <a:rPr kumimoji="0" lang="en-US" altLang="ko-KR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altLang="ko-KR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and Control</a:t>
            </a:r>
          </a:p>
        </p:txBody>
      </p:sp>
      <p:sp>
        <p:nvSpPr>
          <p:cNvPr id="70" name="TextBox 124"/>
          <p:cNvSpPr txBox="1">
            <a:spLocks noChangeArrowheads="1"/>
          </p:cNvSpPr>
          <p:nvPr/>
        </p:nvSpPr>
        <p:spPr bwMode="auto">
          <a:xfrm>
            <a:off x="5849096" y="3002234"/>
            <a:ext cx="1362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Implicit Guidance</a:t>
            </a:r>
            <a:br>
              <a:rPr kumimoji="0" lang="en-US" altLang="ko-KR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en-US" altLang="ko-KR" sz="12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and Control</a:t>
            </a:r>
          </a:p>
        </p:txBody>
      </p:sp>
      <p:cxnSp>
        <p:nvCxnSpPr>
          <p:cNvPr id="71" name="Straight Connector 127"/>
          <p:cNvCxnSpPr>
            <a:cxnSpLocks noChangeShapeType="1"/>
          </p:cNvCxnSpPr>
          <p:nvPr/>
        </p:nvCxnSpPr>
        <p:spPr bwMode="auto">
          <a:xfrm rot="5400000" flipH="1" flipV="1">
            <a:off x="7751714" y="3685653"/>
            <a:ext cx="490537" cy="0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 type="arrow" w="med" len="med"/>
            <a:tailEnd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Hierarchical Management Architecture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Management Architecture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Client-server based architecture</a:t>
            </a:r>
          </a:p>
          <a:p>
            <a:pPr lvl="1"/>
            <a:r>
              <a:rPr lang="en-US" altLang="ko-KR" dirty="0" smtClean="0"/>
              <a:t>Centralized management</a:t>
            </a:r>
          </a:p>
          <a:p>
            <a:pPr lvl="1"/>
            <a:r>
              <a:rPr lang="en-US" altLang="ko-KR" dirty="0" smtClean="0"/>
              <a:t>Poor scalability</a:t>
            </a:r>
          </a:p>
          <a:p>
            <a:r>
              <a:rPr lang="en-US" altLang="ko-KR" dirty="0" smtClean="0"/>
              <a:t>P2P based management architecture [14]</a:t>
            </a:r>
          </a:p>
          <a:p>
            <a:pPr lvl="1"/>
            <a:r>
              <a:rPr lang="en-US" altLang="ko-KR" dirty="0" smtClean="0"/>
              <a:t>Highly distributed and scalable</a:t>
            </a:r>
          </a:p>
          <a:p>
            <a:pPr lvl="2"/>
            <a:r>
              <a:rPr lang="en-US" altLang="ko-KR" dirty="0" smtClean="0"/>
              <a:t>Load balancing of management tasks </a:t>
            </a:r>
          </a:p>
          <a:p>
            <a:pPr lvl="1"/>
            <a:r>
              <a:rPr lang="en-US" altLang="ko-KR" dirty="0" smtClean="0"/>
              <a:t>Overhead for exchanging information between management nodes</a:t>
            </a:r>
          </a:p>
          <a:p>
            <a:r>
              <a:rPr lang="en-US" altLang="ko-KR" dirty="0" smtClean="0"/>
              <a:t>Hierarchical management architecture [13]</a:t>
            </a:r>
          </a:p>
          <a:p>
            <a:pPr lvl="1"/>
            <a:r>
              <a:rPr lang="en-US" altLang="ko-KR" dirty="0" smtClean="0"/>
              <a:t>Distributed and scalable</a:t>
            </a:r>
          </a:p>
          <a:p>
            <a:pPr lvl="1"/>
            <a:r>
              <a:rPr lang="en-US" altLang="ko-KR" dirty="0" smtClean="0"/>
              <a:t>May not appropriate for dynamic environment, such as virtual networks or cloud computing</a:t>
            </a:r>
          </a:p>
          <a:p>
            <a:pPr lvl="2"/>
            <a:r>
              <a:rPr lang="en-US" altLang="ko-KR" dirty="0" smtClean="0"/>
              <a:t>Require algorithms for structuring management nodes 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 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sz="2400" dirty="0" smtClean="0"/>
              <a:t>Previous studies have discussed various autonomic network management technologies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400" dirty="0" smtClean="0"/>
              <a:t>Existing autonomic network management technologies are heavily dependent on </a:t>
            </a:r>
            <a:r>
              <a:rPr lang="en-US" altLang="ko-KR" sz="2400" dirty="0" smtClean="0">
                <a:solidFill>
                  <a:srgbClr val="FF0000"/>
                </a:solidFill>
              </a:rPr>
              <a:t>policies </a:t>
            </a:r>
            <a:r>
              <a:rPr lang="en-US" altLang="ko-KR" sz="2400" dirty="0" smtClean="0"/>
              <a:t>to fix problems 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Autonomic network management systems are not widely deployed in real networks and most networks are managed by human administrators</a:t>
            </a:r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400" dirty="0" smtClean="0"/>
              <a:t>In new networking architectures, such as </a:t>
            </a:r>
            <a:r>
              <a:rPr lang="en-US" altLang="ko-KR" sz="2400" dirty="0" smtClean="0">
                <a:solidFill>
                  <a:srgbClr val="FF0000"/>
                </a:solidFill>
              </a:rPr>
              <a:t>Software Defined Networking (SDN) </a:t>
            </a:r>
            <a:r>
              <a:rPr lang="en-US" altLang="ko-KR" sz="2400" dirty="0" smtClean="0"/>
              <a:t>and </a:t>
            </a:r>
            <a:r>
              <a:rPr lang="en-US" altLang="ko-KR" sz="2400" dirty="0" err="1" smtClean="0"/>
              <a:t>OpenFlow</a:t>
            </a:r>
            <a:r>
              <a:rPr lang="en-US" altLang="ko-KR" sz="2400" dirty="0" smtClean="0"/>
              <a:t> networks, network control is centralized, so an autonomic network management approach is appropriate for control and management   </a:t>
            </a:r>
          </a:p>
          <a:p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Projects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Comparison with related projects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27584" y="2060848"/>
          <a:ext cx="7272809" cy="31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160"/>
                <a:gridCol w="1112109"/>
                <a:gridCol w="1212135"/>
                <a:gridCol w="1212135"/>
                <a:gridCol w="1212135"/>
                <a:gridCol w="1212135"/>
              </a:tblGrid>
              <a:tr h="51014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Knowledge</a:t>
                      </a:r>
                      <a:r>
                        <a:rPr lang="en-US" altLang="ko-KR" sz="1200" baseline="0" dirty="0" smtClean="0"/>
                        <a:t> Plane [20]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4WARD [21]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AutoI</a:t>
                      </a:r>
                      <a:r>
                        <a:rPr lang="en-US" altLang="ko-KR" sz="1200" dirty="0" smtClean="0"/>
                        <a:t> [22]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FAME [24]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CogMan</a:t>
                      </a:r>
                      <a:endParaRPr lang="ko-KR" altLang="en-US" sz="1200" dirty="0"/>
                    </a:p>
                  </a:txBody>
                  <a:tcPr/>
                </a:tc>
              </a:tr>
              <a:tr h="51014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Autonomic principle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3589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Self-organizing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014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representation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defined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Data-oriented mapping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Model-based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translation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Model-based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translation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Model-based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translation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4198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Accommodates heterogeneous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014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components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6876256" y="1916832"/>
            <a:ext cx="1296144" cy="352839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15337" cy="623416"/>
          </a:xfrm>
        </p:spPr>
        <p:txBody>
          <a:bodyPr/>
          <a:lstStyle/>
          <a:p>
            <a:r>
              <a:rPr lang="en-US" altLang="ko-KR" dirty="0" smtClean="0"/>
              <a:t>Solution Approach (3/4)</a:t>
            </a:r>
            <a:endParaRPr lang="ko-KR" altLang="en-US" dirty="0"/>
          </a:p>
        </p:txBody>
      </p:sp>
      <p:grpSp>
        <p:nvGrpSpPr>
          <p:cNvPr id="3" name="그룹 87"/>
          <p:cNvGrpSpPr/>
          <p:nvPr/>
        </p:nvGrpSpPr>
        <p:grpSpPr>
          <a:xfrm>
            <a:off x="395536" y="1700808"/>
            <a:ext cx="9209918" cy="4640324"/>
            <a:chOff x="258626" y="1412776"/>
            <a:chExt cx="9209918" cy="4640324"/>
          </a:xfrm>
        </p:grpSpPr>
        <p:grpSp>
          <p:nvGrpSpPr>
            <p:cNvPr id="4" name="그룹 46"/>
            <p:cNvGrpSpPr/>
            <p:nvPr/>
          </p:nvGrpSpPr>
          <p:grpSpPr>
            <a:xfrm>
              <a:off x="258626" y="1412776"/>
              <a:ext cx="9209918" cy="4640324"/>
              <a:chOff x="258626" y="1412776"/>
              <a:chExt cx="9209918" cy="4640324"/>
            </a:xfrm>
          </p:grpSpPr>
          <p:sp>
            <p:nvSpPr>
              <p:cNvPr id="48" name="직사각형 47"/>
              <p:cNvSpPr/>
              <p:nvPr/>
            </p:nvSpPr>
            <p:spPr bwMode="auto">
              <a:xfrm>
                <a:off x="258626" y="5366512"/>
                <a:ext cx="1296144" cy="679884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600" dirty="0" smtClean="0">
                    <a:latin typeface="Arial" charset="0"/>
                  </a:rPr>
                  <a:t>Managed Resource</a:t>
                </a:r>
              </a:p>
            </p:txBody>
          </p:sp>
          <p:sp>
            <p:nvSpPr>
              <p:cNvPr id="49" name="직사각형 48"/>
              <p:cNvSpPr/>
              <p:nvPr/>
            </p:nvSpPr>
            <p:spPr bwMode="auto">
              <a:xfrm>
                <a:off x="258626" y="4120592"/>
                <a:ext cx="1296144" cy="5760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400" dirty="0" smtClean="0">
                    <a:latin typeface="Arial" charset="0"/>
                  </a:rPr>
                  <a:t>AEM</a:t>
                </a:r>
                <a:endParaRPr lang="ko-KR" altLang="en-US" sz="1400" dirty="0" smtClean="0">
                  <a:latin typeface="Arial" charset="0"/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 bwMode="auto">
              <a:xfrm>
                <a:off x="1338746" y="2896456"/>
                <a:ext cx="1296144" cy="5760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400" dirty="0" smtClean="0">
                    <a:latin typeface="Arial" charset="0"/>
                  </a:rPr>
                  <a:t>ANM</a:t>
                </a:r>
                <a:endParaRPr lang="ko-KR" altLang="en-US" sz="1400" dirty="0" smtClean="0">
                  <a:latin typeface="Arial" charset="0"/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 bwMode="auto">
              <a:xfrm>
                <a:off x="2490874" y="4120592"/>
                <a:ext cx="1296144" cy="5760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400" dirty="0" smtClean="0">
                    <a:latin typeface="Arial" charset="0"/>
                  </a:rPr>
                  <a:t>AEM</a:t>
                </a:r>
                <a:endParaRPr lang="ko-KR" altLang="en-US" sz="1400" dirty="0" smtClean="0">
                  <a:latin typeface="Arial" charset="0"/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 bwMode="auto">
              <a:xfrm>
                <a:off x="4507098" y="4120592"/>
                <a:ext cx="1296144" cy="5760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400" dirty="0" smtClean="0">
                    <a:latin typeface="Arial" charset="0"/>
                  </a:rPr>
                  <a:t>AEM</a:t>
                </a:r>
                <a:endParaRPr lang="ko-KR" altLang="en-US" sz="1400" dirty="0" smtClean="0">
                  <a:latin typeface="Arial" charset="0"/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 bwMode="auto">
              <a:xfrm>
                <a:off x="6523322" y="4120592"/>
                <a:ext cx="1296144" cy="5760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400" dirty="0" smtClean="0">
                    <a:latin typeface="Arial" charset="0"/>
                  </a:rPr>
                  <a:t>AEM</a:t>
                </a:r>
                <a:endParaRPr lang="ko-KR" altLang="en-US" sz="1400" dirty="0" smtClean="0">
                  <a:latin typeface="Arial" charset="0"/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 bwMode="auto">
              <a:xfrm>
                <a:off x="5443202" y="2824448"/>
                <a:ext cx="1296144" cy="5760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400" dirty="0" smtClean="0">
                    <a:latin typeface="Arial" charset="0"/>
                  </a:rPr>
                  <a:t>ANM</a:t>
                </a:r>
                <a:endParaRPr lang="ko-KR" altLang="en-US" sz="1400" dirty="0" smtClean="0">
                  <a:latin typeface="Arial" charset="0"/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 bwMode="auto">
              <a:xfrm>
                <a:off x="3426978" y="1412776"/>
                <a:ext cx="1296144" cy="5760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2000" dirty="0" smtClean="0">
                    <a:latin typeface="Arial" charset="0"/>
                  </a:rPr>
                  <a:t>ANM</a:t>
                </a:r>
                <a:endParaRPr lang="ko-KR" altLang="en-US" sz="2000" dirty="0" smtClean="0">
                  <a:latin typeface="Arial" charset="0"/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 bwMode="auto">
              <a:xfrm>
                <a:off x="2490874" y="5373216"/>
                <a:ext cx="1296144" cy="679884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600" dirty="0" smtClean="0">
                    <a:latin typeface="Arial" charset="0"/>
                  </a:rPr>
                  <a:t>Managed Resource</a:t>
                </a:r>
              </a:p>
            </p:txBody>
          </p:sp>
          <p:sp>
            <p:nvSpPr>
              <p:cNvPr id="57" name="직사각형 56"/>
              <p:cNvSpPr/>
              <p:nvPr/>
            </p:nvSpPr>
            <p:spPr bwMode="auto">
              <a:xfrm>
                <a:off x="4507098" y="5373216"/>
                <a:ext cx="1296144" cy="679884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600" dirty="0" smtClean="0">
                    <a:latin typeface="Arial" charset="0"/>
                  </a:rPr>
                  <a:t>Managed Resource</a:t>
                </a:r>
              </a:p>
            </p:txBody>
          </p:sp>
          <p:sp>
            <p:nvSpPr>
              <p:cNvPr id="58" name="직사각형 57"/>
              <p:cNvSpPr/>
              <p:nvPr/>
            </p:nvSpPr>
            <p:spPr bwMode="auto">
              <a:xfrm>
                <a:off x="6523322" y="5373216"/>
                <a:ext cx="1296144" cy="679884"/>
              </a:xfrm>
              <a:prstGeom prst="rec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600" dirty="0" smtClean="0">
                    <a:latin typeface="Arial" charset="0"/>
                  </a:rPr>
                  <a:t>Managed Resource</a:t>
                </a:r>
              </a:p>
            </p:txBody>
          </p:sp>
          <p:cxnSp>
            <p:nvCxnSpPr>
              <p:cNvPr id="59" name="직선 화살표 연결선 58"/>
              <p:cNvCxnSpPr>
                <a:stCxn id="50" idx="0"/>
              </p:cNvCxnSpPr>
              <p:nvPr/>
            </p:nvCxnSpPr>
            <p:spPr>
              <a:xfrm rot="5400000" flipH="1" flipV="1">
                <a:off x="2397106" y="1578552"/>
                <a:ext cx="907616" cy="172819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화살표 연결선 59"/>
              <p:cNvCxnSpPr>
                <a:stCxn id="54" idx="0"/>
              </p:cNvCxnSpPr>
              <p:nvPr/>
            </p:nvCxnSpPr>
            <p:spPr>
              <a:xfrm rot="16200000" flipV="1">
                <a:off x="4845378" y="1578552"/>
                <a:ext cx="835608" cy="165618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직선 화살표 연결선 60"/>
              <p:cNvCxnSpPr>
                <a:stCxn id="49" idx="0"/>
                <a:endCxn id="50" idx="2"/>
              </p:cNvCxnSpPr>
              <p:nvPr/>
            </p:nvCxnSpPr>
            <p:spPr>
              <a:xfrm rot="5400000" flipH="1" flipV="1">
                <a:off x="1122722" y="3256496"/>
                <a:ext cx="648072" cy="108012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직선 화살표 연결선 61"/>
              <p:cNvCxnSpPr>
                <a:stCxn id="51" idx="0"/>
                <a:endCxn id="50" idx="2"/>
              </p:cNvCxnSpPr>
              <p:nvPr/>
            </p:nvCxnSpPr>
            <p:spPr>
              <a:xfrm rot="16200000" flipV="1">
                <a:off x="2238846" y="3220492"/>
                <a:ext cx="648072" cy="115212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직선 화살표 연결선 62"/>
              <p:cNvCxnSpPr>
                <a:stCxn id="52" idx="0"/>
                <a:endCxn id="54" idx="2"/>
              </p:cNvCxnSpPr>
              <p:nvPr/>
            </p:nvCxnSpPr>
            <p:spPr>
              <a:xfrm rot="5400000" flipH="1" flipV="1">
                <a:off x="5263182" y="3292500"/>
                <a:ext cx="720080" cy="93610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화살표 연결선 63"/>
              <p:cNvCxnSpPr>
                <a:stCxn id="53" idx="0"/>
                <a:endCxn id="54" idx="2"/>
              </p:cNvCxnSpPr>
              <p:nvPr/>
            </p:nvCxnSpPr>
            <p:spPr>
              <a:xfrm rot="16200000" flipV="1">
                <a:off x="6271294" y="3220492"/>
                <a:ext cx="720080" cy="108012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화살표 연결선 64"/>
              <p:cNvCxnSpPr>
                <a:stCxn id="48" idx="0"/>
                <a:endCxn id="49" idx="2"/>
              </p:cNvCxnSpPr>
              <p:nvPr/>
            </p:nvCxnSpPr>
            <p:spPr>
              <a:xfrm rot="5400000" flipH="1" flipV="1">
                <a:off x="571770" y="5031584"/>
                <a:ext cx="669856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화살표 연결선 65"/>
              <p:cNvCxnSpPr>
                <a:stCxn id="56" idx="0"/>
                <a:endCxn id="51" idx="2"/>
              </p:cNvCxnSpPr>
              <p:nvPr/>
            </p:nvCxnSpPr>
            <p:spPr>
              <a:xfrm rot="5400000" flipH="1" flipV="1">
                <a:off x="2800666" y="5034936"/>
                <a:ext cx="67656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화살표 연결선 66"/>
              <p:cNvCxnSpPr>
                <a:stCxn id="57" idx="0"/>
                <a:endCxn id="52" idx="2"/>
              </p:cNvCxnSpPr>
              <p:nvPr/>
            </p:nvCxnSpPr>
            <p:spPr>
              <a:xfrm rot="5400000" flipH="1" flipV="1">
                <a:off x="4816890" y="5034936"/>
                <a:ext cx="67656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화살표 연결선 67"/>
              <p:cNvCxnSpPr>
                <a:stCxn id="58" idx="0"/>
                <a:endCxn id="53" idx="2"/>
              </p:cNvCxnSpPr>
              <p:nvPr/>
            </p:nvCxnSpPr>
            <p:spPr>
              <a:xfrm rot="5400000" flipH="1" flipV="1">
                <a:off x="6833114" y="5034936"/>
                <a:ext cx="67656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직사각형 68"/>
              <p:cNvSpPr/>
              <p:nvPr/>
            </p:nvSpPr>
            <p:spPr bwMode="auto">
              <a:xfrm>
                <a:off x="7524328" y="1484784"/>
                <a:ext cx="1944216" cy="29641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1100" kern="0" dirty="0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Network domain</a:t>
                </a:r>
                <a:endParaRPr kumimoji="0" lang="ko-KR" altLang="en-US" sz="1100" kern="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0" name="직사각형 69"/>
              <p:cNvSpPr/>
              <p:nvPr/>
            </p:nvSpPr>
            <p:spPr bwMode="auto">
              <a:xfrm>
                <a:off x="7668344" y="2852936"/>
                <a:ext cx="1692696" cy="29641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1100" kern="0" dirty="0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Network</a:t>
                </a:r>
                <a:endParaRPr kumimoji="0" lang="ko-KR" altLang="en-US" sz="1100" kern="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1" name="직사각형 70"/>
              <p:cNvSpPr/>
              <p:nvPr/>
            </p:nvSpPr>
            <p:spPr bwMode="auto">
              <a:xfrm>
                <a:off x="7884368" y="4293096"/>
                <a:ext cx="1259632" cy="29641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1100" kern="0" dirty="0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Network device</a:t>
                </a:r>
                <a:endParaRPr kumimoji="0" lang="ko-KR" altLang="en-US" sz="1100" kern="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72" name="직선 화살표 연결선 71"/>
              <p:cNvCxnSpPr/>
              <p:nvPr/>
            </p:nvCxnSpPr>
            <p:spPr>
              <a:xfrm flipH="1">
                <a:off x="323528" y="2348880"/>
                <a:ext cx="8575812" cy="72008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화살표 연결선 72"/>
              <p:cNvCxnSpPr/>
              <p:nvPr/>
            </p:nvCxnSpPr>
            <p:spPr>
              <a:xfrm flipH="1">
                <a:off x="348475" y="3717032"/>
                <a:ext cx="8575812" cy="72008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그룹 76"/>
            <p:cNvGrpSpPr/>
            <p:nvPr/>
          </p:nvGrpSpPr>
          <p:grpSpPr>
            <a:xfrm>
              <a:off x="5724128" y="3861048"/>
              <a:ext cx="1224136" cy="769441"/>
              <a:chOff x="1619672" y="3861048"/>
              <a:chExt cx="1224136" cy="769441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1619672" y="3861048"/>
                <a:ext cx="7200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/>
                  <a:t>.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848396" y="3861048"/>
                <a:ext cx="7200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/>
                  <a:t>.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123728" y="3861048"/>
                <a:ext cx="7200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/>
                  <a:t>.</a:t>
                </a:r>
              </a:p>
            </p:txBody>
          </p:sp>
        </p:grpSp>
        <p:grpSp>
          <p:nvGrpSpPr>
            <p:cNvPr id="6" name="그룹 78"/>
            <p:cNvGrpSpPr/>
            <p:nvPr/>
          </p:nvGrpSpPr>
          <p:grpSpPr>
            <a:xfrm>
              <a:off x="1619672" y="3861048"/>
              <a:ext cx="1224136" cy="769441"/>
              <a:chOff x="1619672" y="3861048"/>
              <a:chExt cx="1224136" cy="769441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1619672" y="3861048"/>
                <a:ext cx="7200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/>
                  <a:t>.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848396" y="3861048"/>
                <a:ext cx="7200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/>
                  <a:t>.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123728" y="3861048"/>
                <a:ext cx="7200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/>
                  <a:t>.</a:t>
                </a:r>
              </a:p>
            </p:txBody>
          </p:sp>
        </p:grpSp>
        <p:grpSp>
          <p:nvGrpSpPr>
            <p:cNvPr id="7" name="그룹 86"/>
            <p:cNvGrpSpPr/>
            <p:nvPr/>
          </p:nvGrpSpPr>
          <p:grpSpPr>
            <a:xfrm>
              <a:off x="3292624" y="2670820"/>
              <a:ext cx="1990948" cy="807541"/>
              <a:chOff x="3292624" y="2670820"/>
              <a:chExt cx="1990948" cy="807541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3292624" y="2670820"/>
                <a:ext cx="7200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/>
                  <a:t>.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932312" y="2683520"/>
                <a:ext cx="7200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/>
                  <a:t>.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563492" y="2708920"/>
                <a:ext cx="7200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/>
                  <a:t>.</a:t>
                </a:r>
              </a:p>
            </p:txBody>
          </p:sp>
        </p:grpSp>
      </p:grpSp>
      <p:sp>
        <p:nvSpPr>
          <p:cNvPr id="89" name="내용 개체 틀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380055"/>
          </a:xfrm>
        </p:spPr>
        <p:txBody>
          <a:bodyPr/>
          <a:lstStyle/>
          <a:p>
            <a:r>
              <a:rPr lang="en-US" altLang="ko-KR" dirty="0" smtClean="0"/>
              <a:t>Hierarchical management architecture</a:t>
            </a:r>
          </a:p>
          <a:p>
            <a:pPr lvl="1"/>
            <a:endParaRPr lang="en-US" altLang="ko-KR" b="0" dirty="0" smtClean="0"/>
          </a:p>
          <a:p>
            <a:pPr lvl="1"/>
            <a:endParaRPr lang="en-US" altLang="ko-KR" b="0" dirty="0" smtClean="0"/>
          </a:p>
          <a:p>
            <a:pPr lvl="1"/>
            <a:endParaRPr lang="en-US" altLang="ko-KR" b="0" dirty="0" smtClean="0"/>
          </a:p>
          <a:p>
            <a:pPr lvl="1"/>
            <a:endParaRPr lang="en-US" altLang="ko-KR" b="0" dirty="0" smtClean="0"/>
          </a:p>
          <a:p>
            <a:pPr lvl="1"/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Detailed Algorithms and Implementation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Alternative Path Setting (1/2)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844" y="763589"/>
            <a:ext cx="8715436" cy="2377379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Calculate alternative paths in advance</a:t>
            </a:r>
          </a:p>
          <a:p>
            <a:pPr lvl="1"/>
            <a:r>
              <a:rPr lang="en-US" altLang="ko-KR" dirty="0" smtClean="0"/>
              <a:t>E.g., K-shortest algorithm</a:t>
            </a:r>
          </a:p>
          <a:p>
            <a:r>
              <a:rPr lang="en-US" altLang="ko-KR" dirty="0" smtClean="0"/>
              <a:t>Push alternative path into </a:t>
            </a:r>
            <a:r>
              <a:rPr lang="en-US" altLang="ko-KR" dirty="0" err="1" smtClean="0"/>
              <a:t>OpenFlow</a:t>
            </a:r>
            <a:r>
              <a:rPr lang="en-US" altLang="ko-KR" dirty="0" smtClean="0"/>
              <a:t> header</a:t>
            </a:r>
          </a:p>
          <a:p>
            <a:pPr lvl="1"/>
            <a:r>
              <a:rPr lang="en-US" altLang="ko-KR" dirty="0" smtClean="0"/>
              <a:t>Extract different part of an old path and an alternative path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grpSp>
        <p:nvGrpSpPr>
          <p:cNvPr id="6" name="그룹 81"/>
          <p:cNvGrpSpPr/>
          <p:nvPr/>
        </p:nvGrpSpPr>
        <p:grpSpPr>
          <a:xfrm>
            <a:off x="72008" y="3212976"/>
            <a:ext cx="8711952" cy="504056"/>
            <a:chOff x="72008" y="3212976"/>
            <a:chExt cx="8711952" cy="504056"/>
          </a:xfrm>
        </p:grpSpPr>
        <p:sp>
          <p:nvSpPr>
            <p:cNvPr id="4" name="직사각형 3"/>
            <p:cNvSpPr/>
            <p:nvPr/>
          </p:nvSpPr>
          <p:spPr bwMode="auto">
            <a:xfrm>
              <a:off x="1944216" y="3284984"/>
              <a:ext cx="864096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600" dirty="0" smtClean="0">
                  <a:latin typeface="Arial" charset="0"/>
                </a:rPr>
                <a:t>1</a:t>
              </a:r>
              <a:endParaRPr lang="ko-KR" altLang="en-US" sz="1600" dirty="0">
                <a:latin typeface="Arial" charset="0"/>
              </a:endParaRPr>
            </a:p>
          </p:txBody>
        </p:sp>
        <p:sp>
          <p:nvSpPr>
            <p:cNvPr id="5" name="직사각형 4"/>
            <p:cNvSpPr/>
            <p:nvPr/>
          </p:nvSpPr>
          <p:spPr bwMode="auto">
            <a:xfrm>
              <a:off x="3816424" y="3284984"/>
              <a:ext cx="864096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600" dirty="0" smtClean="0">
                  <a:latin typeface="Arial" charset="0"/>
                </a:rPr>
                <a:t>2</a:t>
              </a:r>
              <a:endParaRPr lang="ko-KR" altLang="en-US" sz="1600" dirty="0"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008" y="3356992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Original path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직선 연결선 9"/>
            <p:cNvCxnSpPr>
              <a:endCxn id="4" idx="1"/>
            </p:cNvCxnSpPr>
            <p:nvPr/>
          </p:nvCxnSpPr>
          <p:spPr>
            <a:xfrm>
              <a:off x="1584176" y="3501008"/>
              <a:ext cx="36004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>
              <a:stCxn id="4" idx="3"/>
              <a:endCxn id="5" idx="1"/>
            </p:cNvCxnSpPr>
            <p:nvPr/>
          </p:nvCxnSpPr>
          <p:spPr>
            <a:xfrm>
              <a:off x="2808312" y="3501008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>
              <a:stCxn id="32" idx="3"/>
              <a:endCxn id="47" idx="1"/>
            </p:cNvCxnSpPr>
            <p:nvPr/>
          </p:nvCxnSpPr>
          <p:spPr>
            <a:xfrm>
              <a:off x="6552728" y="3501008"/>
              <a:ext cx="85604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96144" y="3212976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in: 1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08312" y="3212976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out: 2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84376" y="3212976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in: 2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5688632" y="3284984"/>
              <a:ext cx="864096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600" dirty="0" smtClean="0">
                  <a:latin typeface="Arial" charset="0"/>
                </a:rPr>
                <a:t>3</a:t>
              </a:r>
              <a:endParaRPr lang="ko-KR" altLang="en-US" sz="1600" dirty="0">
                <a:latin typeface="Arial" charset="0"/>
              </a:endParaRPr>
            </a:p>
          </p:txBody>
        </p:sp>
        <p:cxnSp>
          <p:nvCxnSpPr>
            <p:cNvPr id="33" name="직선 연결선 32"/>
            <p:cNvCxnSpPr>
              <a:stCxn id="5" idx="3"/>
              <a:endCxn id="32" idx="1"/>
            </p:cNvCxnSpPr>
            <p:nvPr/>
          </p:nvCxnSpPr>
          <p:spPr>
            <a:xfrm>
              <a:off x="4680520" y="3501008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256584" y="3212976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in: 2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08512" y="3212976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out: 1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80720" y="3212976"/>
              <a:ext cx="5395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out: 1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7408776" y="3284984"/>
              <a:ext cx="864096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600" dirty="0" smtClean="0">
                  <a:latin typeface="Arial" charset="0"/>
                </a:rPr>
                <a:t>5</a:t>
              </a:r>
              <a:endParaRPr lang="ko-KR" altLang="en-US" sz="1600" dirty="0"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20272" y="3212976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in: 1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직선 연결선 56"/>
            <p:cNvCxnSpPr>
              <a:stCxn id="47" idx="3"/>
            </p:cNvCxnSpPr>
            <p:nvPr/>
          </p:nvCxnSpPr>
          <p:spPr>
            <a:xfrm>
              <a:off x="8272872" y="3501008"/>
              <a:ext cx="47559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8244408" y="3212976"/>
              <a:ext cx="5395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out: 2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그룹 82"/>
          <p:cNvGrpSpPr/>
          <p:nvPr/>
        </p:nvGrpSpPr>
        <p:grpSpPr>
          <a:xfrm>
            <a:off x="0" y="3954828"/>
            <a:ext cx="8820472" cy="514942"/>
            <a:chOff x="0" y="3954828"/>
            <a:chExt cx="8820472" cy="514942"/>
          </a:xfrm>
        </p:grpSpPr>
        <p:sp>
          <p:nvSpPr>
            <p:cNvPr id="23" name="직사각형 22"/>
            <p:cNvSpPr/>
            <p:nvPr/>
          </p:nvSpPr>
          <p:spPr bwMode="auto">
            <a:xfrm>
              <a:off x="1944216" y="4035224"/>
              <a:ext cx="864096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600" dirty="0" smtClean="0">
                  <a:latin typeface="Arial" charset="0"/>
                </a:rPr>
                <a:t>1</a:t>
              </a:r>
              <a:endParaRPr lang="ko-KR" altLang="en-US" sz="1600" dirty="0">
                <a:latin typeface="Arial" charset="0"/>
              </a:endParaRPr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3816424" y="4035224"/>
              <a:ext cx="864096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600" dirty="0" smtClean="0">
                  <a:latin typeface="Arial" charset="0"/>
                </a:rPr>
                <a:t>4</a:t>
              </a:r>
              <a:endParaRPr lang="ko-KR" altLang="en-US" sz="1600" dirty="0"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0" y="4107232"/>
              <a:ext cx="1547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Alternative path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직선 연결선 25"/>
            <p:cNvCxnSpPr>
              <a:endCxn id="23" idx="1"/>
            </p:cNvCxnSpPr>
            <p:nvPr/>
          </p:nvCxnSpPr>
          <p:spPr>
            <a:xfrm>
              <a:off x="1584176" y="4251248"/>
              <a:ext cx="36004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>
              <a:stCxn id="23" idx="3"/>
              <a:endCxn id="24" idx="1"/>
            </p:cNvCxnSpPr>
            <p:nvPr/>
          </p:nvCxnSpPr>
          <p:spPr>
            <a:xfrm>
              <a:off x="2808312" y="4251248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>
              <a:stCxn id="24" idx="3"/>
            </p:cNvCxnSpPr>
            <p:nvPr/>
          </p:nvCxnSpPr>
          <p:spPr>
            <a:xfrm>
              <a:off x="4680520" y="4251248"/>
              <a:ext cx="1008112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296144" y="3963216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in: 1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08312" y="3963216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out: 3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84376" y="3963216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in: 2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직사각형 41"/>
            <p:cNvSpPr/>
            <p:nvPr/>
          </p:nvSpPr>
          <p:spPr bwMode="auto">
            <a:xfrm>
              <a:off x="5688632" y="4035224"/>
              <a:ext cx="864096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600" dirty="0" smtClean="0">
                  <a:latin typeface="Arial" charset="0"/>
                </a:rPr>
                <a:t>3</a:t>
              </a:r>
              <a:endParaRPr lang="ko-KR" altLang="en-US" sz="1600" dirty="0"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80520" y="3963216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out: 1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52728" y="3963216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out: 1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직선 연결선 44"/>
            <p:cNvCxnSpPr>
              <a:stCxn id="42" idx="3"/>
              <a:endCxn id="50" idx="1"/>
            </p:cNvCxnSpPr>
            <p:nvPr/>
          </p:nvCxnSpPr>
          <p:spPr>
            <a:xfrm>
              <a:off x="6552728" y="4251248"/>
              <a:ext cx="866934" cy="2498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256584" y="3963216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in: 3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7419662" y="4037722"/>
              <a:ext cx="864096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600" dirty="0" smtClean="0">
                  <a:latin typeface="Arial" charset="0"/>
                </a:rPr>
                <a:t>5</a:t>
              </a:r>
              <a:endParaRPr lang="ko-KR" altLang="en-US" sz="1600" dirty="0"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020272" y="3954828"/>
              <a:ext cx="8640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in: 1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0" name="직선 연결선 59"/>
            <p:cNvCxnSpPr>
              <a:stCxn id="50" idx="3"/>
            </p:cNvCxnSpPr>
            <p:nvPr/>
          </p:nvCxnSpPr>
          <p:spPr>
            <a:xfrm flipV="1">
              <a:off x="8283758" y="4249552"/>
              <a:ext cx="536714" cy="4194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8244408" y="4005064"/>
              <a:ext cx="5395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out: 2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직사각형 69"/>
          <p:cNvSpPr/>
          <p:nvPr/>
        </p:nvSpPr>
        <p:spPr bwMode="auto">
          <a:xfrm>
            <a:off x="1979712" y="4869160"/>
            <a:ext cx="864096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ko-KR" sz="1600" dirty="0" smtClean="0">
                <a:latin typeface="Arial" charset="0"/>
              </a:rPr>
              <a:t>1</a:t>
            </a:r>
            <a:endParaRPr lang="ko-KR" altLang="en-US" sz="1600" dirty="0">
              <a:latin typeface="Arial" charset="0"/>
            </a:endParaRPr>
          </a:p>
        </p:txBody>
      </p:sp>
      <p:sp>
        <p:nvSpPr>
          <p:cNvPr id="71" name="직사각형 70"/>
          <p:cNvSpPr/>
          <p:nvPr/>
        </p:nvSpPr>
        <p:spPr bwMode="auto">
          <a:xfrm>
            <a:off x="3851920" y="4869160"/>
            <a:ext cx="864096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ko-KR" sz="1600" dirty="0" smtClean="0">
                <a:latin typeface="Arial" charset="0"/>
              </a:rPr>
              <a:t>4</a:t>
            </a:r>
            <a:endParaRPr lang="ko-KR" altLang="en-US" sz="1600" dirty="0"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494116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Path difference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직선 연결선 72"/>
          <p:cNvCxnSpPr>
            <a:endCxn id="70" idx="1"/>
          </p:cNvCxnSpPr>
          <p:nvPr/>
        </p:nvCxnSpPr>
        <p:spPr>
          <a:xfrm>
            <a:off x="1619672" y="5085184"/>
            <a:ext cx="36004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>
            <a:stCxn id="70" idx="3"/>
            <a:endCxn id="71" idx="1"/>
          </p:cNvCxnSpPr>
          <p:nvPr/>
        </p:nvCxnSpPr>
        <p:spPr>
          <a:xfrm>
            <a:off x="2843808" y="5085184"/>
            <a:ext cx="100811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331640" y="479715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in: 1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43808" y="479715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out: 2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19872" y="479715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in: 2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직사각형 77"/>
          <p:cNvSpPr/>
          <p:nvPr/>
        </p:nvSpPr>
        <p:spPr bwMode="auto">
          <a:xfrm>
            <a:off x="5724128" y="4869160"/>
            <a:ext cx="864096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ko-KR" sz="1600" dirty="0" smtClean="0">
                <a:latin typeface="Arial" charset="0"/>
              </a:rPr>
              <a:t>3</a:t>
            </a:r>
            <a:endParaRPr lang="ko-KR" altLang="en-US" sz="1600" dirty="0">
              <a:latin typeface="Arial" charset="0"/>
            </a:endParaRPr>
          </a:p>
        </p:txBody>
      </p:sp>
      <p:cxnSp>
        <p:nvCxnSpPr>
          <p:cNvPr id="79" name="직선 연결선 78"/>
          <p:cNvCxnSpPr>
            <a:stCxn id="71" idx="3"/>
            <a:endCxn id="78" idx="1"/>
          </p:cNvCxnSpPr>
          <p:nvPr/>
        </p:nvCxnSpPr>
        <p:spPr>
          <a:xfrm>
            <a:off x="4716016" y="5085184"/>
            <a:ext cx="100811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292080" y="479715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in: 2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44008" y="479715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out: 1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직선 연결선 83"/>
          <p:cNvCxnSpPr/>
          <p:nvPr/>
        </p:nvCxnSpPr>
        <p:spPr>
          <a:xfrm>
            <a:off x="6588224" y="5085184"/>
            <a:ext cx="866934" cy="2498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588224" y="479715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out: 1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Alternative Path Setting 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844" y="763589"/>
            <a:ext cx="8317588" cy="1729307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Put path difference to </a:t>
            </a:r>
            <a:r>
              <a:rPr lang="en-US" altLang="ko-KR" dirty="0" err="1" smtClean="0"/>
              <a:t>OpenFlow</a:t>
            </a:r>
            <a:r>
              <a:rPr lang="en-US" altLang="ko-KR" dirty="0" smtClean="0"/>
              <a:t> header</a:t>
            </a:r>
          </a:p>
          <a:p>
            <a:pPr lvl="1"/>
            <a:r>
              <a:rPr lang="en-US" altLang="ko-KR" dirty="0" err="1" smtClean="0"/>
              <a:t>ofp_action_output</a:t>
            </a:r>
            <a:r>
              <a:rPr lang="en-US" altLang="ko-KR" dirty="0" smtClean="0"/>
              <a:t>, pad field</a:t>
            </a:r>
          </a:p>
          <a:p>
            <a:pPr lvl="1"/>
            <a:r>
              <a:rPr lang="en-US" altLang="ko-KR" dirty="0" smtClean="0"/>
              <a:t> out port numbers of switches are put into pad field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2132856"/>
            <a:ext cx="352839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struct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ofp_action_output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{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uint16_t type;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uint16_t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len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uint32_t port;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uint16_t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max_len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uint8_t pad[6];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};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2267744" y="4149080"/>
            <a:ext cx="864096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ko-KR" sz="1600" dirty="0" smtClean="0">
                <a:latin typeface="Arial" charset="0"/>
              </a:rPr>
              <a:t>1</a:t>
            </a:r>
            <a:endParaRPr lang="ko-KR" altLang="en-US" sz="1600" dirty="0">
              <a:latin typeface="Arial" charset="0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139952" y="4149080"/>
            <a:ext cx="864096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ko-KR" sz="1600" dirty="0" smtClean="0">
                <a:latin typeface="Arial" charset="0"/>
              </a:rPr>
              <a:t>4</a:t>
            </a:r>
            <a:endParaRPr lang="ko-KR" altLang="en-US" sz="1600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22108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Path difference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직선 연결선 8"/>
          <p:cNvCxnSpPr>
            <a:endCxn id="6" idx="1"/>
          </p:cNvCxnSpPr>
          <p:nvPr/>
        </p:nvCxnSpPr>
        <p:spPr>
          <a:xfrm>
            <a:off x="1907704" y="4365104"/>
            <a:ext cx="360040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stCxn id="6" idx="3"/>
            <a:endCxn id="7" idx="1"/>
          </p:cNvCxnSpPr>
          <p:nvPr/>
        </p:nvCxnSpPr>
        <p:spPr>
          <a:xfrm>
            <a:off x="3131840" y="4365104"/>
            <a:ext cx="100811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9672" y="407707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in: 1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407707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out: 2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407707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in: 2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6012160" y="4149080"/>
            <a:ext cx="864096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eaLnBrk="0" hangingPunct="0"/>
            <a:r>
              <a:rPr lang="en-US" altLang="ko-KR" sz="1600" dirty="0" smtClean="0">
                <a:latin typeface="Arial" charset="0"/>
              </a:rPr>
              <a:t>3</a:t>
            </a:r>
            <a:endParaRPr lang="ko-KR" altLang="en-US" sz="1600" dirty="0">
              <a:latin typeface="Arial" charset="0"/>
            </a:endParaRPr>
          </a:p>
        </p:txBody>
      </p:sp>
      <p:cxnSp>
        <p:nvCxnSpPr>
          <p:cNvPr id="15" name="직선 연결선 14"/>
          <p:cNvCxnSpPr>
            <a:stCxn id="7" idx="3"/>
            <a:endCxn id="14" idx="1"/>
          </p:cNvCxnSpPr>
          <p:nvPr/>
        </p:nvCxnSpPr>
        <p:spPr>
          <a:xfrm>
            <a:off x="5004048" y="4365104"/>
            <a:ext cx="1008112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0112" y="407707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in: 2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407707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out: 1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6876256" y="4365104"/>
            <a:ext cx="866934" cy="2498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76256" y="407707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out: 1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그룹 38"/>
          <p:cNvGrpSpPr/>
          <p:nvPr/>
        </p:nvGrpSpPr>
        <p:grpSpPr>
          <a:xfrm>
            <a:off x="179512" y="5013176"/>
            <a:ext cx="7560840" cy="1243881"/>
            <a:chOff x="179512" y="5013176"/>
            <a:chExt cx="7560840" cy="1243881"/>
          </a:xfrm>
        </p:grpSpPr>
        <p:grpSp>
          <p:nvGrpSpPr>
            <p:cNvPr id="26" name="그룹 25"/>
            <p:cNvGrpSpPr/>
            <p:nvPr/>
          </p:nvGrpSpPr>
          <p:grpSpPr>
            <a:xfrm>
              <a:off x="1115616" y="5517232"/>
              <a:ext cx="6480720" cy="432048"/>
              <a:chOff x="1115616" y="5517232"/>
              <a:chExt cx="6480720" cy="432048"/>
            </a:xfrm>
          </p:grpSpPr>
          <p:sp>
            <p:nvSpPr>
              <p:cNvPr id="20" name="직사각형 19"/>
              <p:cNvSpPr/>
              <p:nvPr/>
            </p:nvSpPr>
            <p:spPr bwMode="auto">
              <a:xfrm>
                <a:off x="111561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1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 bwMode="auto">
              <a:xfrm>
                <a:off x="5431902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1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 bwMode="auto">
              <a:xfrm>
                <a:off x="327585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NULL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 bwMode="auto">
              <a:xfrm>
                <a:off x="435597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1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 bwMode="auto">
              <a:xfrm>
                <a:off x="219573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NULL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 bwMode="auto">
              <a:xfrm>
                <a:off x="651621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2</a:t>
                </a:r>
                <a:endParaRPr lang="ko-KR" altLang="en-US" sz="1800" dirty="0">
                  <a:latin typeface="Arial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516216" y="50131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Switch 1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36096" y="50131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Switch 4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55976" y="50131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Switch 3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15616" y="508518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flag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9512" y="558924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pad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31640" y="594928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pad [0]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11760" y="594928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pad [1]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70108" y="594928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pad [2]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30152" y="594928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pad [3]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99386" y="594928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pad [4]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64426" y="594928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pad [5]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Failure Recovery Procedure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844" y="763589"/>
            <a:ext cx="8605620" cy="2737419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If a switch cannot send a packet as an action specified</a:t>
            </a:r>
          </a:p>
          <a:p>
            <a:pPr lvl="1">
              <a:buNone/>
            </a:pPr>
            <a:r>
              <a:rPr lang="en-US" altLang="ko-KR" b="0" dirty="0" smtClean="0"/>
              <a:t>1: Checks flow table action again </a:t>
            </a:r>
          </a:p>
          <a:p>
            <a:pPr lvl="1">
              <a:buNone/>
            </a:pPr>
            <a:r>
              <a:rPr lang="en-US" altLang="ko-KR" b="0" dirty="0" smtClean="0"/>
              <a:t>2: </a:t>
            </a:r>
            <a:r>
              <a:rPr lang="en-US" altLang="ko-KR" dirty="0" smtClean="0"/>
              <a:t>If</a:t>
            </a:r>
            <a:r>
              <a:rPr lang="en-US" altLang="ko-KR" b="0" dirty="0" smtClean="0"/>
              <a:t> a port state is down or deleted</a:t>
            </a:r>
          </a:p>
          <a:p>
            <a:pPr lvl="1">
              <a:buNone/>
            </a:pPr>
            <a:r>
              <a:rPr lang="en-US" altLang="ko-KR" b="0" dirty="0" smtClean="0"/>
              <a:t>3:      examine </a:t>
            </a:r>
            <a:r>
              <a:rPr lang="en-US" altLang="ko-KR" b="0" dirty="0" err="1" smtClean="0"/>
              <a:t>ofp_action_output</a:t>
            </a:r>
            <a:r>
              <a:rPr lang="en-US" altLang="ko-KR" b="0" dirty="0" smtClean="0"/>
              <a:t> pad field</a:t>
            </a:r>
          </a:p>
          <a:p>
            <a:pPr lvl="1">
              <a:buNone/>
            </a:pPr>
            <a:r>
              <a:rPr lang="en-US" altLang="ko-KR" b="0" dirty="0" smtClean="0"/>
              <a:t>4:      </a:t>
            </a:r>
            <a:r>
              <a:rPr lang="en-US" altLang="ko-KR" dirty="0" smtClean="0"/>
              <a:t>If</a:t>
            </a:r>
            <a:r>
              <a:rPr lang="en-US" altLang="ko-KR" b="0" dirty="0" smtClean="0"/>
              <a:t> flag ==1, </a:t>
            </a:r>
          </a:p>
          <a:p>
            <a:pPr lvl="1">
              <a:buNone/>
            </a:pPr>
            <a:r>
              <a:rPr lang="en-US" altLang="ko-KR" b="0" dirty="0" smtClean="0"/>
              <a:t>5:           change the out port of flow table action as pad [5]</a:t>
            </a:r>
          </a:p>
          <a:p>
            <a:pPr lvl="1">
              <a:buNone/>
            </a:pPr>
            <a:r>
              <a:rPr lang="en-US" altLang="ko-KR" b="0" dirty="0" smtClean="0"/>
              <a:t>6:           Set the alternative path to IP option field in the packet  </a:t>
            </a:r>
          </a:p>
          <a:p>
            <a:pPr lvl="1"/>
            <a:endParaRPr lang="en-US" altLang="ko-KR" dirty="0" smtClean="0"/>
          </a:p>
        </p:txBody>
      </p:sp>
      <p:grpSp>
        <p:nvGrpSpPr>
          <p:cNvPr id="4" name="그룹 14"/>
          <p:cNvGrpSpPr/>
          <p:nvPr/>
        </p:nvGrpSpPr>
        <p:grpSpPr>
          <a:xfrm>
            <a:off x="1763688" y="4437112"/>
            <a:ext cx="6480720" cy="432048"/>
            <a:chOff x="1115616" y="5517232"/>
            <a:chExt cx="6480720" cy="432048"/>
          </a:xfrm>
        </p:grpSpPr>
        <p:sp>
          <p:nvSpPr>
            <p:cNvPr id="16" name="직사각형 15"/>
            <p:cNvSpPr/>
            <p:nvPr/>
          </p:nvSpPr>
          <p:spPr bwMode="auto">
            <a:xfrm>
              <a:off x="1115616" y="5517232"/>
              <a:ext cx="1080120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800" dirty="0" smtClean="0">
                  <a:latin typeface="Arial" charset="0"/>
                </a:rPr>
                <a:t>1</a:t>
              </a:r>
              <a:endParaRPr lang="ko-KR" altLang="en-US" sz="1800" dirty="0">
                <a:latin typeface="Arial" charset="0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5431902" y="5517232"/>
              <a:ext cx="1080120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800" dirty="0" smtClean="0">
                  <a:latin typeface="Arial" charset="0"/>
                </a:rPr>
                <a:t>1</a:t>
              </a:r>
              <a:endParaRPr lang="ko-KR" altLang="en-US" sz="1800" dirty="0">
                <a:latin typeface="Arial" charset="0"/>
              </a:endParaRPr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3275856" y="5517232"/>
              <a:ext cx="1080120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800" dirty="0" smtClean="0">
                  <a:latin typeface="Arial" charset="0"/>
                </a:rPr>
                <a:t>NULL</a:t>
              </a:r>
              <a:endParaRPr lang="ko-KR" altLang="en-US" sz="1800" dirty="0">
                <a:latin typeface="Arial" charset="0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4355976" y="5517232"/>
              <a:ext cx="1080120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800" dirty="0" smtClean="0">
                  <a:latin typeface="Arial" charset="0"/>
                </a:rPr>
                <a:t>1</a:t>
              </a:r>
              <a:endParaRPr lang="ko-KR" altLang="en-US" sz="1800" dirty="0">
                <a:latin typeface="Arial" charset="0"/>
              </a:endParaRPr>
            </a:p>
          </p:txBody>
        </p:sp>
        <p:sp>
          <p:nvSpPr>
            <p:cNvPr id="20" name="직사각형 19"/>
            <p:cNvSpPr/>
            <p:nvPr/>
          </p:nvSpPr>
          <p:spPr bwMode="auto">
            <a:xfrm>
              <a:off x="2195736" y="5517232"/>
              <a:ext cx="1080120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800" dirty="0" smtClean="0">
                  <a:latin typeface="Arial" charset="0"/>
                </a:rPr>
                <a:t>NULL</a:t>
              </a:r>
              <a:endParaRPr lang="ko-KR" altLang="en-US" sz="1800" dirty="0">
                <a:latin typeface="Arial" charset="0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6516216" y="5517232"/>
              <a:ext cx="1080120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800" dirty="0" smtClean="0">
                  <a:latin typeface="Arial" charset="0"/>
                </a:rPr>
                <a:t>2</a:t>
              </a:r>
              <a:endParaRPr lang="ko-KR" altLang="en-US" sz="1800" dirty="0">
                <a:latin typeface="Arial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164288" y="39330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 1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39330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 4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4048" y="39330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 3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63688" y="40050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flag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50912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Output action  path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9712" y="486916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pad [0]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486916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pad [1]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18180" y="486916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pad [2]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8224" y="486916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pad [3]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7458" y="486916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pad [4]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그룹 32"/>
          <p:cNvGrpSpPr/>
          <p:nvPr/>
        </p:nvGrpSpPr>
        <p:grpSpPr>
          <a:xfrm>
            <a:off x="1763688" y="5661248"/>
            <a:ext cx="6480720" cy="432048"/>
            <a:chOff x="1115616" y="5517232"/>
            <a:chExt cx="6480720" cy="432048"/>
          </a:xfrm>
        </p:grpSpPr>
        <p:sp>
          <p:nvSpPr>
            <p:cNvPr id="34" name="직사각형 33"/>
            <p:cNvSpPr/>
            <p:nvPr/>
          </p:nvSpPr>
          <p:spPr bwMode="auto">
            <a:xfrm>
              <a:off x="1115616" y="5517232"/>
              <a:ext cx="1080120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800" dirty="0" smtClean="0">
                  <a:latin typeface="Arial" charset="0"/>
                </a:rPr>
                <a:t>1</a:t>
              </a:r>
              <a:endParaRPr lang="ko-KR" altLang="en-US" sz="1800" dirty="0">
                <a:latin typeface="Arial" charset="0"/>
              </a:endParaRPr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5431902" y="5517232"/>
              <a:ext cx="1080120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800" dirty="0" smtClean="0">
                  <a:latin typeface="Arial" charset="0"/>
                </a:rPr>
                <a:t>1</a:t>
              </a:r>
              <a:endParaRPr lang="ko-KR" altLang="en-US" sz="1800" dirty="0">
                <a:latin typeface="Arial" charset="0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3275856" y="5517232"/>
              <a:ext cx="1080120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800" dirty="0" smtClean="0">
                  <a:latin typeface="Arial" charset="0"/>
                </a:rPr>
                <a:t>NULL</a:t>
              </a:r>
              <a:endParaRPr lang="ko-KR" altLang="en-US" sz="1800" dirty="0">
                <a:latin typeface="Arial" charset="0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4355976" y="5517232"/>
              <a:ext cx="1080120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800" dirty="0" smtClean="0">
                  <a:latin typeface="Arial" charset="0"/>
                </a:rPr>
                <a:t>NULL</a:t>
              </a:r>
              <a:endParaRPr lang="ko-KR" altLang="en-US" sz="1800" dirty="0">
                <a:latin typeface="Arial" charset="0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2195736" y="5517232"/>
              <a:ext cx="1080120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800" dirty="0" smtClean="0">
                  <a:latin typeface="Arial" charset="0"/>
                </a:rPr>
                <a:t>NULL</a:t>
              </a:r>
              <a:endParaRPr lang="ko-KR" altLang="en-US" sz="1800" dirty="0">
                <a:latin typeface="Arial" charset="0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6516216" y="5517232"/>
              <a:ext cx="1080120" cy="43204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 eaLnBrk="0" hangingPunct="0"/>
              <a:r>
                <a:rPr lang="en-US" altLang="ko-KR" sz="1800" dirty="0" smtClean="0">
                  <a:latin typeface="Arial" charset="0"/>
                </a:rPr>
                <a:t>1</a:t>
              </a:r>
              <a:endParaRPr lang="ko-KR" altLang="en-US" sz="1800" dirty="0">
                <a:latin typeface="Arial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3688" y="52292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flag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568" y="573325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IP options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1720" y="609329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[0]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03848" y="609329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[1]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6296" y="486916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pad [5]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1960" y="609329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[2]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92080" y="609329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[3]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72200" y="609329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[4]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24328" y="609329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[5] </a:t>
            </a:r>
            <a:endParaRPr lang="ko-KR" alt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92280" y="52292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 4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12160" y="52292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Switch 3</a:t>
            </a:r>
            <a:endParaRPr lang="ko-KR" altLang="en-US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Failure Recovery Procedure 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764705"/>
            <a:ext cx="8496944" cy="93610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When switch receives a new flow that flow table does not know</a:t>
            </a:r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altLang="ko-KR" sz="2000" dirty="0" smtClean="0"/>
              <a:t>1:</a:t>
            </a:r>
            <a:r>
              <a:rPr lang="en-US" altLang="ko-KR" sz="2000" b="1" dirty="0" smtClean="0"/>
              <a:t> If </a:t>
            </a:r>
            <a:r>
              <a:rPr lang="en-US" altLang="ko-KR" sz="2000" dirty="0" smtClean="0"/>
              <a:t>flag in IP option == 1</a:t>
            </a:r>
          </a:p>
          <a:p>
            <a:pPr lvl="1">
              <a:buNone/>
            </a:pPr>
            <a:r>
              <a:rPr lang="en-US" altLang="ko-KR" sz="2000" dirty="0" smtClean="0"/>
              <a:t>2:      Make new output action as specified in IP option</a:t>
            </a:r>
          </a:p>
          <a:p>
            <a:pPr lvl="1">
              <a:buNone/>
            </a:pPr>
            <a:r>
              <a:rPr lang="en-US" altLang="ko-KR" sz="2000" dirty="0" smtClean="0"/>
              <a:t>3:      Add flow and action to the flow table  </a:t>
            </a:r>
          </a:p>
          <a:p>
            <a:pPr lvl="1">
              <a:buNone/>
            </a:pPr>
            <a:r>
              <a:rPr lang="en-US" altLang="ko-KR" sz="2000" dirty="0" smtClean="0"/>
              <a:t>4: 	   Delete option [5] and shift right 8 bits </a:t>
            </a:r>
          </a:p>
          <a:p>
            <a:pPr lvl="1">
              <a:buNone/>
            </a:pPr>
            <a:r>
              <a:rPr lang="en-US" altLang="ko-KR" sz="2000" dirty="0" smtClean="0"/>
              <a:t>5: 	   </a:t>
            </a:r>
            <a:r>
              <a:rPr lang="en-US" altLang="ko-KR" sz="2000" b="1" dirty="0" smtClean="0"/>
              <a:t>If</a:t>
            </a:r>
            <a:r>
              <a:rPr lang="en-US" altLang="ko-KR" sz="2000" dirty="0" smtClean="0"/>
              <a:t> option [5]==NULL</a:t>
            </a:r>
          </a:p>
          <a:p>
            <a:pPr lvl="1">
              <a:buNone/>
            </a:pPr>
            <a:r>
              <a:rPr lang="en-US" altLang="ko-KR" sz="2000" dirty="0" smtClean="0"/>
              <a:t>6: 	          Remove IP option field</a:t>
            </a:r>
          </a:p>
        </p:txBody>
      </p:sp>
      <p:grpSp>
        <p:nvGrpSpPr>
          <p:cNvPr id="5" name="그룹 38"/>
          <p:cNvGrpSpPr/>
          <p:nvPr/>
        </p:nvGrpSpPr>
        <p:grpSpPr>
          <a:xfrm>
            <a:off x="683568" y="3645024"/>
            <a:ext cx="7632848" cy="1171873"/>
            <a:chOff x="683568" y="3645024"/>
            <a:chExt cx="7632848" cy="1171873"/>
          </a:xfrm>
        </p:grpSpPr>
        <p:grpSp>
          <p:nvGrpSpPr>
            <p:cNvPr id="22" name="그룹 4"/>
            <p:cNvGrpSpPr/>
            <p:nvPr/>
          </p:nvGrpSpPr>
          <p:grpSpPr>
            <a:xfrm>
              <a:off x="1763688" y="4077072"/>
              <a:ext cx="6480720" cy="432048"/>
              <a:chOff x="1115616" y="5517232"/>
              <a:chExt cx="6480720" cy="432048"/>
            </a:xfrm>
          </p:grpSpPr>
          <p:sp>
            <p:nvSpPr>
              <p:cNvPr id="6" name="직사각형 5"/>
              <p:cNvSpPr/>
              <p:nvPr/>
            </p:nvSpPr>
            <p:spPr bwMode="auto">
              <a:xfrm>
                <a:off x="111561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1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 bwMode="auto">
              <a:xfrm>
                <a:off x="5431902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1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 bwMode="auto">
              <a:xfrm>
                <a:off x="327585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NULL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 bwMode="auto">
              <a:xfrm>
                <a:off x="435597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NULL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 bwMode="auto">
              <a:xfrm>
                <a:off x="219573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NULL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 bwMode="auto">
              <a:xfrm>
                <a:off x="651621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1</a:t>
                </a:r>
                <a:endParaRPr lang="ko-KR" altLang="en-US" sz="1800" dirty="0">
                  <a:latin typeface="Arial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763688" y="364502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flag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414908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IP options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1720" y="450912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 [0]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3848" y="450912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 [1]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11960" y="450912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 [2]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92080" y="450912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 [3]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72200" y="450912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 [4]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24328" y="450912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 [5]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92280" y="364502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Switch 4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2160" y="364502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Switch 3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그룹 39"/>
          <p:cNvGrpSpPr/>
          <p:nvPr/>
        </p:nvGrpSpPr>
        <p:grpSpPr>
          <a:xfrm>
            <a:off x="323528" y="4941168"/>
            <a:ext cx="8064896" cy="1171873"/>
            <a:chOff x="323528" y="4941168"/>
            <a:chExt cx="8064896" cy="1171873"/>
          </a:xfrm>
        </p:grpSpPr>
        <p:grpSp>
          <p:nvGrpSpPr>
            <p:cNvPr id="39" name="그룹 21"/>
            <p:cNvGrpSpPr/>
            <p:nvPr/>
          </p:nvGrpSpPr>
          <p:grpSpPr>
            <a:xfrm>
              <a:off x="1781266" y="5373216"/>
              <a:ext cx="6480720" cy="432048"/>
              <a:chOff x="1115616" y="5517232"/>
              <a:chExt cx="6480720" cy="432048"/>
            </a:xfrm>
          </p:grpSpPr>
          <p:sp>
            <p:nvSpPr>
              <p:cNvPr id="23" name="직사각형 22"/>
              <p:cNvSpPr/>
              <p:nvPr/>
            </p:nvSpPr>
            <p:spPr bwMode="auto">
              <a:xfrm>
                <a:off x="111561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1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 bwMode="auto">
              <a:xfrm>
                <a:off x="5431902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NULL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 bwMode="auto">
              <a:xfrm>
                <a:off x="327585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NULL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 bwMode="auto">
              <a:xfrm>
                <a:off x="435597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NULL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 bwMode="auto">
              <a:xfrm>
                <a:off x="219573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NULL</a:t>
                </a:r>
                <a:endParaRPr lang="ko-KR" altLang="en-US" sz="1800" dirty="0">
                  <a:latin typeface="Arial" charset="0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 bwMode="auto">
              <a:xfrm>
                <a:off x="6516216" y="5517232"/>
                <a:ext cx="1080120" cy="432048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eaLnBrk="0" hangingPunct="0"/>
                <a:r>
                  <a:rPr lang="en-US" altLang="ko-KR" sz="1800" dirty="0" smtClean="0">
                    <a:latin typeface="Arial" charset="0"/>
                  </a:rPr>
                  <a:t>1</a:t>
                </a:r>
                <a:endParaRPr lang="ko-KR" altLang="en-US" sz="1800" dirty="0">
                  <a:latin typeface="Arial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781266" y="494116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flag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3528" y="5445224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New IP options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69298" y="5805264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 [0]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21426" y="5805264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 [1]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29538" y="5805264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 [2]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09658" y="5805264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 [3]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89778" y="5805264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 [4]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41906" y="5805264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cs typeface="Arial" pitchFamily="34" charset="0"/>
                </a:rPr>
                <a:t> [5] </a:t>
              </a:r>
              <a:endParaRPr lang="ko-KR" altLang="en-US" sz="1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64288" y="494116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Switch 3</a:t>
              </a:r>
              <a:endParaRPr lang="ko-KR" alt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 (2/4)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844" y="763589"/>
            <a:ext cx="8715436" cy="865211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Recovery </a:t>
            </a:r>
            <a:r>
              <a:rPr lang="en-US" altLang="ko-KR" dirty="0" smtClean="0"/>
              <a:t>time of FFS </a:t>
            </a:r>
            <a:r>
              <a:rPr lang="en-US" altLang="ko-KR" dirty="0" smtClean="0"/>
              <a:t>(# of running flow=100)</a:t>
            </a:r>
            <a:endParaRPr lang="ko-KR" altLang="en-US" dirty="0" smtClean="0"/>
          </a:p>
        </p:txBody>
      </p:sp>
      <p:pic>
        <p:nvPicPr>
          <p:cNvPr id="4" name="그림 3" descr="proposed_100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952818"/>
            <a:ext cx="4824536" cy="3619034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3347864" y="3861048"/>
            <a:ext cx="0" cy="576064"/>
          </a:xfrm>
          <a:prstGeom prst="line">
            <a:avLst/>
          </a:prstGeom>
          <a:ln w="22225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3563888" y="3861048"/>
            <a:ext cx="0" cy="576064"/>
          </a:xfrm>
          <a:prstGeom prst="line">
            <a:avLst/>
          </a:prstGeom>
          <a:ln w="22225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>
            <a:off x="3347864" y="4149080"/>
            <a:ext cx="216024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31840" y="44371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20ms</a:t>
            </a: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 (4/4)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Recovery time </a:t>
            </a:r>
            <a:r>
              <a:rPr lang="en-US" altLang="ko-KR" dirty="0" smtClean="0"/>
              <a:t>of FFS (# </a:t>
            </a:r>
            <a:r>
              <a:rPr lang="en-US" altLang="ko-KR" dirty="0" smtClean="0"/>
              <a:t>of running flow=200)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" name="그림 3" descr="proposed_200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276872"/>
            <a:ext cx="4680520" cy="3511003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3059832" y="2564904"/>
            <a:ext cx="0" cy="2304256"/>
          </a:xfrm>
          <a:prstGeom prst="line">
            <a:avLst/>
          </a:prstGeom>
          <a:ln w="22225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3275856" y="2564904"/>
            <a:ext cx="0" cy="2304256"/>
          </a:xfrm>
          <a:prstGeom prst="line">
            <a:avLst/>
          </a:prstGeom>
          <a:ln w="22225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>
            <a:off x="3059832" y="4077072"/>
            <a:ext cx="216024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15816" y="501317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20ms</a:t>
            </a: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Evaluation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Problems in Autonomic Network Management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35391" y="841973"/>
            <a:ext cx="8637006" cy="5223849"/>
          </a:xfrm>
        </p:spPr>
        <p:txBody>
          <a:bodyPr>
            <a:normAutofit/>
          </a:bodyPr>
          <a:lstStyle/>
          <a:p>
            <a:r>
              <a:rPr lang="en-US" altLang="ko-KR" sz="2600" dirty="0" smtClean="0"/>
              <a:t>Understanding of current state of the managed network is weak  </a:t>
            </a:r>
          </a:p>
          <a:p>
            <a:endParaRPr lang="en-US" altLang="ko-KR" sz="2600" dirty="0" smtClean="0"/>
          </a:p>
          <a:p>
            <a:r>
              <a:rPr lang="en-US" altLang="ko-KR" sz="2600" dirty="0" smtClean="0"/>
              <a:t>Autonomic network management systems cannot solve complex problems</a:t>
            </a:r>
          </a:p>
          <a:p>
            <a:endParaRPr lang="en-US" altLang="ko-KR" dirty="0" smtClean="0"/>
          </a:p>
          <a:p>
            <a:r>
              <a:rPr lang="en-US" altLang="ko-KR" sz="2600" dirty="0" smtClean="0"/>
              <a:t>Response time of autonomic network management systems is not fast</a:t>
            </a:r>
          </a:p>
          <a:p>
            <a:pPr>
              <a:buNone/>
            </a:pPr>
            <a:endParaRPr lang="en-US" altLang="ko-KR" sz="2600" dirty="0" smtClean="0"/>
          </a:p>
          <a:p>
            <a:endParaRPr lang="en-US" altLang="ko-KR" sz="2600" dirty="0" smtClean="0"/>
          </a:p>
          <a:p>
            <a:endParaRPr lang="en-US" altLang="ko-KR" sz="2600" dirty="0" smtClean="0"/>
          </a:p>
          <a:p>
            <a:endParaRPr lang="en-US" altLang="ko-KR" sz="2600" dirty="0" smtClean="0"/>
          </a:p>
          <a:p>
            <a:endParaRPr lang="en-US" altLang="ko-KR" sz="2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모서리가 둥근 직사각형 31"/>
          <p:cNvSpPr/>
          <p:nvPr/>
        </p:nvSpPr>
        <p:spPr bwMode="auto">
          <a:xfrm>
            <a:off x="6240064" y="1530096"/>
            <a:ext cx="2349200" cy="3030456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3704128" y="1530096"/>
            <a:ext cx="2349200" cy="3030456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 Case: Fault Management</a:t>
            </a:r>
            <a:endParaRPr lang="ko-KR" altLang="en-US" dirty="0"/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1137712" y="1560576"/>
            <a:ext cx="2349200" cy="3030456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cxnSp>
        <p:nvCxnSpPr>
          <p:cNvPr id="50" name="직선 화살표 연결선 49"/>
          <p:cNvCxnSpPr>
            <a:endCxn id="69" idx="2"/>
          </p:cNvCxnSpPr>
          <p:nvPr/>
        </p:nvCxnSpPr>
        <p:spPr>
          <a:xfrm flipV="1">
            <a:off x="2099344" y="4345677"/>
            <a:ext cx="0" cy="445756"/>
          </a:xfrm>
          <a:prstGeom prst="straightConnector1">
            <a:avLst/>
          </a:prstGeom>
          <a:ln w="444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모서리가 둥근 직사각형 58"/>
          <p:cNvSpPr/>
          <p:nvPr/>
        </p:nvSpPr>
        <p:spPr bwMode="auto">
          <a:xfrm>
            <a:off x="1487424" y="4803624"/>
            <a:ext cx="6613351" cy="576064"/>
          </a:xfrm>
          <a:prstGeom prst="roundRect">
            <a:avLst/>
          </a:prstGeom>
          <a:solidFill>
            <a:srgbClr val="0099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kern="0" dirty="0" smtClean="0">
                <a:solidFill>
                  <a:srgbClr val="FFFFFF"/>
                </a:solidFill>
                <a:latin typeface="Trebuchet MS"/>
                <a:ea typeface="+mn-ea"/>
              </a:rPr>
              <a:t>Managed resource(s)</a:t>
            </a:r>
            <a:endParaRPr kumimoji="0" lang="ko-KR" altLang="en-US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cxnSp>
        <p:nvCxnSpPr>
          <p:cNvPr id="66" name="직선 화살표 연결선 65"/>
          <p:cNvCxnSpPr/>
          <p:nvPr/>
        </p:nvCxnSpPr>
        <p:spPr>
          <a:xfrm flipV="1">
            <a:off x="2106864" y="3463039"/>
            <a:ext cx="0" cy="360040"/>
          </a:xfrm>
          <a:prstGeom prst="straightConnector1">
            <a:avLst/>
          </a:prstGeom>
          <a:ln w="444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/>
          <p:nvPr/>
        </p:nvCxnSpPr>
        <p:spPr>
          <a:xfrm>
            <a:off x="7339071" y="2623567"/>
            <a:ext cx="513" cy="2192273"/>
          </a:xfrm>
          <a:prstGeom prst="straightConnector1">
            <a:avLst/>
          </a:prstGeom>
          <a:ln w="444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>
            <a:endCxn id="39" idx="1"/>
          </p:cNvCxnSpPr>
          <p:nvPr/>
        </p:nvCxnSpPr>
        <p:spPr>
          <a:xfrm>
            <a:off x="2752886" y="2333442"/>
            <a:ext cx="3763738" cy="10470"/>
          </a:xfrm>
          <a:prstGeom prst="straightConnector1">
            <a:avLst/>
          </a:prstGeom>
          <a:ln w="444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V="1">
            <a:off x="2089056" y="2650991"/>
            <a:ext cx="0" cy="360040"/>
          </a:xfrm>
          <a:prstGeom prst="straightConnector1">
            <a:avLst/>
          </a:prstGeom>
          <a:ln w="444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3769446" y="999317"/>
            <a:ext cx="2111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Decision making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335024" y="2072640"/>
            <a:ext cx="1633728" cy="554736"/>
          </a:xfrm>
          <a:prstGeom prst="roundRect">
            <a:avLst/>
          </a:prstGeom>
          <a:solidFill>
            <a:srgbClr val="00206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1330863" y="2159804"/>
            <a:ext cx="1656184" cy="50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800" dirty="0" smtClean="0">
                <a:solidFill>
                  <a:schemeClr val="bg1"/>
                </a:solidFill>
                <a:latin typeface="Arial" charset="0"/>
              </a:rPr>
              <a:t>Compare</a:t>
            </a:r>
            <a:endParaRPr lang="ko-KR" altLang="en-US" sz="1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1335024" y="3755136"/>
            <a:ext cx="1633728" cy="554736"/>
          </a:xfrm>
          <a:prstGeom prst="roundRect">
            <a:avLst/>
          </a:prstGeom>
          <a:solidFill>
            <a:srgbClr val="00206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1307256" y="3841620"/>
            <a:ext cx="1584176" cy="504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800" dirty="0" smtClean="0">
                <a:solidFill>
                  <a:schemeClr val="bg1"/>
                </a:solidFill>
                <a:latin typeface="Arial" charset="0"/>
              </a:rPr>
              <a:t>Observe</a:t>
            </a:r>
            <a:endParaRPr lang="ko-KR" altLang="en-US" sz="1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6516624" y="1926336"/>
            <a:ext cx="1633728" cy="835152"/>
          </a:xfrm>
          <a:prstGeom prst="roundRect">
            <a:avLst/>
          </a:prstGeom>
          <a:solidFill>
            <a:srgbClr val="00206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605752" y="2138564"/>
            <a:ext cx="1512168" cy="46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800" dirty="0" smtClean="0">
                <a:solidFill>
                  <a:schemeClr val="bg1"/>
                </a:solidFill>
                <a:latin typeface="Arial" charset="0"/>
              </a:rPr>
              <a:t>Act</a:t>
            </a:r>
            <a:endParaRPr lang="ko-KR" altLang="en-US" sz="1800" dirty="0" smtClean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3" name="그룹 46"/>
          <p:cNvGrpSpPr/>
          <p:nvPr/>
        </p:nvGrpSpPr>
        <p:grpSpPr>
          <a:xfrm>
            <a:off x="4047744" y="2735200"/>
            <a:ext cx="1633728" cy="824415"/>
            <a:chOff x="4047744" y="2064640"/>
            <a:chExt cx="1633728" cy="824415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4047744" y="2084832"/>
              <a:ext cx="1633728" cy="560832"/>
            </a:xfrm>
            <a:prstGeom prst="round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4236344" y="2064640"/>
              <a:ext cx="1368152" cy="824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ko-KR" sz="1800" dirty="0" smtClean="0">
                  <a:solidFill>
                    <a:schemeClr val="bg1"/>
                  </a:solidFill>
                  <a:latin typeface="Arial" charset="0"/>
                </a:rPr>
                <a:t>Plan &amp; Decide</a:t>
              </a:r>
              <a:endParaRPr lang="ko-KR" altLang="en-US" sz="1800" dirty="0" smtClean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그룹 46"/>
          <p:cNvGrpSpPr/>
          <p:nvPr/>
        </p:nvGrpSpPr>
        <p:grpSpPr>
          <a:xfrm>
            <a:off x="4053840" y="3870960"/>
            <a:ext cx="1633728" cy="560832"/>
            <a:chOff x="4047744" y="2084832"/>
            <a:chExt cx="1633728" cy="560832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4047744" y="2084832"/>
              <a:ext cx="1633728" cy="560832"/>
            </a:xfrm>
            <a:prstGeom prst="round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199768" y="2186560"/>
              <a:ext cx="13681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ko-KR" sz="1800" dirty="0" smtClean="0">
                  <a:solidFill>
                    <a:schemeClr val="bg1"/>
                  </a:solidFill>
                  <a:latin typeface="Arial" charset="0"/>
                </a:rPr>
                <a:t>Reasoning</a:t>
              </a:r>
              <a:endParaRPr lang="ko-KR" altLang="en-US" sz="1800" dirty="0" smtClean="0">
                <a:solidFill>
                  <a:schemeClr val="bg1"/>
                </a:solidFill>
                <a:latin typeface="Arial" charset="0"/>
              </a:endParaRPr>
            </a:p>
          </p:txBody>
        </p:sp>
      </p:grpSp>
      <p:cxnSp>
        <p:nvCxnSpPr>
          <p:cNvPr id="48" name="직선 화살표 연결선 47"/>
          <p:cNvCxnSpPr>
            <a:stCxn id="65" idx="3"/>
            <a:endCxn id="38" idx="1"/>
          </p:cNvCxnSpPr>
          <p:nvPr/>
        </p:nvCxnSpPr>
        <p:spPr>
          <a:xfrm>
            <a:off x="2987047" y="2413720"/>
            <a:ext cx="1060697" cy="622088"/>
          </a:xfrm>
          <a:prstGeom prst="straightConnector1">
            <a:avLst/>
          </a:prstGeom>
          <a:ln w="444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38" idx="3"/>
          </p:cNvCxnSpPr>
          <p:nvPr/>
        </p:nvCxnSpPr>
        <p:spPr>
          <a:xfrm flipV="1">
            <a:off x="5681472" y="2462784"/>
            <a:ext cx="877824" cy="573024"/>
          </a:xfrm>
          <a:prstGeom prst="straightConnector1">
            <a:avLst/>
          </a:prstGeom>
          <a:ln w="444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>
            <a:endCxn id="37" idx="1"/>
          </p:cNvCxnSpPr>
          <p:nvPr/>
        </p:nvCxnSpPr>
        <p:spPr>
          <a:xfrm>
            <a:off x="2968759" y="2578312"/>
            <a:ext cx="1085081" cy="1573064"/>
          </a:xfrm>
          <a:prstGeom prst="straightConnector1">
            <a:avLst/>
          </a:prstGeom>
          <a:ln w="444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stCxn id="37" idx="3"/>
          </p:cNvCxnSpPr>
          <p:nvPr/>
        </p:nvCxnSpPr>
        <p:spPr>
          <a:xfrm flipV="1">
            <a:off x="5687568" y="2706624"/>
            <a:ext cx="859536" cy="1444752"/>
          </a:xfrm>
          <a:prstGeom prst="straightConnector1">
            <a:avLst/>
          </a:prstGeom>
          <a:ln w="4445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3"/>
          <p:cNvSpPr txBox="1">
            <a:spLocks noChangeArrowheads="1"/>
          </p:cNvSpPr>
          <p:nvPr/>
        </p:nvSpPr>
        <p:spPr bwMode="auto">
          <a:xfrm>
            <a:off x="6772702" y="1023701"/>
            <a:ext cx="12987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Actuation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62" name="TextBox 3"/>
          <p:cNvSpPr txBox="1">
            <a:spLocks noChangeArrowheads="1"/>
          </p:cNvSpPr>
          <p:nvPr/>
        </p:nvSpPr>
        <p:spPr bwMode="auto">
          <a:xfrm>
            <a:off x="1563555" y="974933"/>
            <a:ext cx="14269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Perception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64" name="직선 연결선 63"/>
          <p:cNvCxnSpPr/>
          <p:nvPr/>
        </p:nvCxnSpPr>
        <p:spPr>
          <a:xfrm flipV="1">
            <a:off x="3511296" y="3584448"/>
            <a:ext cx="2718816" cy="12192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 flipV="1">
            <a:off x="3529584" y="2407920"/>
            <a:ext cx="2718816" cy="12192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직사각형 74"/>
          <p:cNvSpPr/>
          <p:nvPr/>
        </p:nvSpPr>
        <p:spPr>
          <a:xfrm>
            <a:off x="4248176" y="3521992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solidFill>
                  <a:srgbClr val="0000FF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Reflective</a:t>
            </a:r>
            <a:endParaRPr lang="ko-KR" altLang="en-US" sz="1800" dirty="0">
              <a:solidFill>
                <a:srgbClr val="0000FF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4126256" y="2412520"/>
            <a:ext cx="1555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Deliberative</a:t>
            </a:r>
            <a:endParaRPr lang="ko-KR" altLang="en-US" sz="1800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4229888" y="1918744"/>
            <a:ext cx="1555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Reactive</a:t>
            </a:r>
            <a:endParaRPr lang="ko-KR" altLang="en-US" sz="1800" dirty="0">
              <a:solidFill>
                <a:srgbClr val="FF000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2" name="사각형 설명선 41"/>
          <p:cNvSpPr/>
          <p:nvPr/>
        </p:nvSpPr>
        <p:spPr>
          <a:xfrm>
            <a:off x="3911496" y="3619500"/>
            <a:ext cx="2900784" cy="993016"/>
          </a:xfrm>
          <a:prstGeom prst="wedgeRectCallout">
            <a:avLst>
              <a:gd name="adj1" fmla="val -81557"/>
              <a:gd name="adj2" fmla="val -368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Port down messages,</a:t>
            </a: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End-to-end connectivity failed message </a:t>
            </a:r>
          </a:p>
        </p:txBody>
      </p:sp>
      <p:grpSp>
        <p:nvGrpSpPr>
          <p:cNvPr id="5" name="그룹 28"/>
          <p:cNvGrpSpPr/>
          <p:nvPr/>
        </p:nvGrpSpPr>
        <p:grpSpPr>
          <a:xfrm>
            <a:off x="1341280" y="2908912"/>
            <a:ext cx="1633728" cy="649978"/>
            <a:chOff x="1816608" y="5455920"/>
            <a:chExt cx="1633728" cy="649978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1816608" y="5455920"/>
              <a:ext cx="1633728" cy="554736"/>
            </a:xfrm>
            <a:prstGeom prst="roundRect">
              <a:avLst/>
            </a:prstGeom>
            <a:solidFill>
              <a:srgbClr val="00206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847512" y="5529834"/>
              <a:ext cx="1584176" cy="576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ko-KR" sz="1800" dirty="0" smtClean="0">
                  <a:solidFill>
                    <a:schemeClr val="bg1"/>
                  </a:solidFill>
                  <a:latin typeface="Arial" charset="0"/>
                </a:rPr>
                <a:t>Normalize</a:t>
              </a:r>
              <a:endParaRPr lang="ko-KR" altLang="en-US" sz="1800" dirty="0" smtClean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4" name="사각형 설명선 43"/>
          <p:cNvSpPr/>
          <p:nvPr/>
        </p:nvSpPr>
        <p:spPr>
          <a:xfrm>
            <a:off x="3169176" y="3054876"/>
            <a:ext cx="3672408" cy="2088232"/>
          </a:xfrm>
          <a:prstGeom prst="wedgeRectCallout">
            <a:avLst>
              <a:gd name="adj1" fmla="val -55955"/>
              <a:gd name="adj2" fmla="val -3249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Transform vendor specific data to </a:t>
            </a:r>
            <a:r>
              <a:rPr lang="en-US" altLang="ko-KR" sz="20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vendor-neutral data</a:t>
            </a:r>
          </a:p>
          <a:p>
            <a:pPr algn="ctr"/>
            <a:endParaRPr lang="en-US" altLang="ko-KR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Correlate</a:t>
            </a:r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network alarms</a:t>
            </a:r>
          </a:p>
        </p:txBody>
      </p:sp>
      <p:grpSp>
        <p:nvGrpSpPr>
          <p:cNvPr id="6" name="그룹 44"/>
          <p:cNvGrpSpPr/>
          <p:nvPr/>
        </p:nvGrpSpPr>
        <p:grpSpPr>
          <a:xfrm>
            <a:off x="6804248" y="2427764"/>
            <a:ext cx="2339752" cy="2880320"/>
            <a:chOff x="6804248" y="1628800"/>
            <a:chExt cx="2339752" cy="2880320"/>
          </a:xfrm>
        </p:grpSpPr>
        <p:grpSp>
          <p:nvGrpSpPr>
            <p:cNvPr id="7" name="Group 92"/>
            <p:cNvGrpSpPr>
              <a:grpSpLocks/>
            </p:cNvGrpSpPr>
            <p:nvPr/>
          </p:nvGrpSpPr>
          <p:grpSpPr bwMode="auto">
            <a:xfrm>
              <a:off x="6948264" y="2780928"/>
              <a:ext cx="1333500" cy="606425"/>
              <a:chOff x="6524716" y="2731805"/>
              <a:chExt cx="1333142" cy="606752"/>
            </a:xfrm>
          </p:grpSpPr>
          <p:sp>
            <p:nvSpPr>
              <p:cNvPr id="74" name="Flowchart: Alternate Process 65"/>
              <p:cNvSpPr/>
              <p:nvPr/>
            </p:nvSpPr>
            <p:spPr bwMode="auto">
              <a:xfrm>
                <a:off x="6524716" y="2731805"/>
                <a:ext cx="1333142" cy="606752"/>
              </a:xfrm>
              <a:prstGeom prst="flowChartAlternateProcess">
                <a:avLst/>
              </a:prstGeom>
              <a:solidFill>
                <a:srgbClr val="CCFF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rgbClr val="000000">
                    <a:gamma/>
                    <a:shade val="60000"/>
                    <a:invGamma/>
                  </a:srgbClr>
                </a:prstShdw>
              </a:effec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7" name="TextBox 66"/>
              <p:cNvSpPr txBox="1">
                <a:spLocks noChangeArrowheads="1"/>
              </p:cNvSpPr>
              <p:nvPr/>
            </p:nvSpPr>
            <p:spPr bwMode="auto">
              <a:xfrm>
                <a:off x="6919418" y="2881293"/>
                <a:ext cx="742312" cy="307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Decide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9" name="Straight Arrow Connector 22"/>
            <p:cNvCxnSpPr>
              <a:endCxn id="74" idx="0"/>
            </p:cNvCxnSpPr>
            <p:nvPr/>
          </p:nvCxnSpPr>
          <p:spPr bwMode="auto">
            <a:xfrm>
              <a:off x="6948264" y="1628800"/>
              <a:ext cx="666750" cy="1152128"/>
            </a:xfrm>
            <a:prstGeom prst="straightConnector1">
              <a:avLst/>
            </a:prstGeom>
            <a:solidFill>
              <a:srgbClr val="FFFF99"/>
            </a:solidFill>
            <a:ln w="44450" cap="flat" cmpd="sng" algn="ctr">
              <a:solidFill>
                <a:srgbClr val="2D2D8A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Arrow Connector 22"/>
            <p:cNvCxnSpPr>
              <a:stCxn id="74" idx="2"/>
            </p:cNvCxnSpPr>
            <p:nvPr/>
          </p:nvCxnSpPr>
          <p:spPr bwMode="auto">
            <a:xfrm>
              <a:off x="7615014" y="3387353"/>
              <a:ext cx="0" cy="617711"/>
            </a:xfrm>
            <a:prstGeom prst="straightConnector1">
              <a:avLst/>
            </a:prstGeom>
            <a:solidFill>
              <a:srgbClr val="FFFF99"/>
            </a:solidFill>
            <a:ln w="44450" cap="flat" cmpd="sng" algn="ctr">
              <a:solidFill>
                <a:srgbClr val="2D2D8A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직사각형 52"/>
            <p:cNvSpPr/>
            <p:nvPr/>
          </p:nvSpPr>
          <p:spPr>
            <a:xfrm>
              <a:off x="6804248" y="1628800"/>
              <a:ext cx="2339752" cy="2880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7380312" y="1916832"/>
              <a:ext cx="1008112" cy="64807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err="1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QoS</a:t>
              </a:r>
              <a:r>
                <a:rPr lang="en-US" altLang="ko-KR" sz="900" b="1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alarm</a:t>
              </a:r>
              <a:endParaRPr lang="ko-KR" altLang="en-US" sz="900" b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6" name="타원 55"/>
            <p:cNvSpPr/>
            <p:nvPr/>
          </p:nvSpPr>
          <p:spPr>
            <a:xfrm>
              <a:off x="6876256" y="2924944"/>
              <a:ext cx="1008112" cy="64807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Switch to switch ping failed</a:t>
              </a:r>
              <a:endParaRPr lang="ko-KR" altLang="en-US" sz="900" b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8" name="타원 57"/>
            <p:cNvSpPr/>
            <p:nvPr/>
          </p:nvSpPr>
          <p:spPr>
            <a:xfrm>
              <a:off x="7812360" y="3573016"/>
              <a:ext cx="1008112" cy="64807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Switch port down</a:t>
              </a:r>
              <a:endParaRPr lang="ko-KR" altLang="en-US" sz="900" b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63" name="Straight Arrow Connector 22"/>
            <p:cNvCxnSpPr>
              <a:stCxn id="56" idx="0"/>
            </p:cNvCxnSpPr>
            <p:nvPr/>
          </p:nvCxnSpPr>
          <p:spPr bwMode="auto">
            <a:xfrm flipV="1">
              <a:off x="7380312" y="2564904"/>
              <a:ext cx="288032" cy="360040"/>
            </a:xfrm>
            <a:prstGeom prst="straightConnector1">
              <a:avLst/>
            </a:prstGeom>
            <a:solidFill>
              <a:srgbClr val="FFFF99"/>
            </a:solidFill>
            <a:ln w="44450" cap="flat" cmpd="sng" algn="ctr">
              <a:solidFill>
                <a:srgbClr val="2D2D8A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Straight Arrow Connector 22"/>
            <p:cNvCxnSpPr>
              <a:stCxn id="58" idx="1"/>
              <a:endCxn id="56" idx="5"/>
            </p:cNvCxnSpPr>
            <p:nvPr/>
          </p:nvCxnSpPr>
          <p:spPr bwMode="auto">
            <a:xfrm flipH="1" flipV="1">
              <a:off x="7736733" y="3478108"/>
              <a:ext cx="223262" cy="189816"/>
            </a:xfrm>
            <a:prstGeom prst="straightConnector1">
              <a:avLst/>
            </a:prstGeom>
            <a:solidFill>
              <a:srgbClr val="FFFF99"/>
            </a:solidFill>
            <a:ln w="44450" cap="flat" cmpd="sng" algn="ctr">
              <a:solidFill>
                <a:srgbClr val="2D2D8A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2" name="TextBox 6"/>
            <p:cNvSpPr txBox="1">
              <a:spLocks noChangeArrowheads="1"/>
            </p:cNvSpPr>
            <p:nvPr/>
          </p:nvSpPr>
          <p:spPr bwMode="auto">
            <a:xfrm>
              <a:off x="6948264" y="1628800"/>
              <a:ext cx="14462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kern="0" dirty="0" smtClean="0">
                  <a:solidFill>
                    <a:sysClr val="windowText" lastClr="000000"/>
                  </a:solidFill>
                </a:rPr>
                <a:t>Causality graph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0" name="사각형 설명선 79"/>
          <p:cNvSpPr/>
          <p:nvPr/>
        </p:nvSpPr>
        <p:spPr>
          <a:xfrm>
            <a:off x="137160" y="3208020"/>
            <a:ext cx="4305300" cy="1775460"/>
          </a:xfrm>
          <a:prstGeom prst="wedgeRectCallout">
            <a:avLst>
              <a:gd name="adj1" fmla="val 11670"/>
              <a:gd name="adj2" fmla="val -8359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Reactive case: backup paths are prepared for the failure</a:t>
            </a: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Deliberative case: redirect to the optimal path (temporal backup path)</a:t>
            </a: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Reflective case: </a:t>
            </a:r>
            <a:r>
              <a:rPr lang="en-US" altLang="ko-KR" sz="20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 backup path </a:t>
            </a:r>
            <a:r>
              <a:rPr lang="en-US" altLang="ko-KR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is prepared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4" grpId="0" animBg="1"/>
      <p:bldP spid="44" grpId="1" animBg="1"/>
      <p:bldP spid="80" grpId="0" animBg="1"/>
      <p:bldP spid="8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 Approach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58005" y="775257"/>
            <a:ext cx="7061199" cy="1659829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Existing autonomic network management systems cannot handle complex problems</a:t>
            </a:r>
          </a:p>
          <a:p>
            <a:r>
              <a:rPr lang="en-US" altLang="ko-KR" sz="2000" dirty="0" smtClean="0"/>
              <a:t>Autonomic network management systems are not deployed in real networks </a:t>
            </a:r>
            <a:endParaRPr lang="ko-KR" altLang="en-US" sz="2400" dirty="0"/>
          </a:p>
        </p:txBody>
      </p:sp>
      <p:sp>
        <p:nvSpPr>
          <p:cNvPr id="5" name="타원 4"/>
          <p:cNvSpPr/>
          <p:nvPr/>
        </p:nvSpPr>
        <p:spPr>
          <a:xfrm>
            <a:off x="2057400" y="2504667"/>
            <a:ext cx="6142382" cy="104360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Efficient management of complex problems</a:t>
            </a:r>
            <a:endParaRPr lang="ko-KR" altLang="en-US" sz="2000" b="1" dirty="0" smtClean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" name="아래쪽 화살표 5"/>
          <p:cNvSpPr/>
          <p:nvPr/>
        </p:nvSpPr>
        <p:spPr>
          <a:xfrm rot="10800000">
            <a:off x="236883" y="1600206"/>
            <a:ext cx="1659835" cy="134178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236883" y="3014876"/>
            <a:ext cx="1659835" cy="134178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871870" y="3978971"/>
            <a:ext cx="7061199" cy="1878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b="1" noProof="0" dirty="0" smtClean="0">
                <a:solidFill>
                  <a:srgbClr val="000099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An autonomic network management architecture based on the human cognition model</a:t>
            </a:r>
          </a:p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b="1" dirty="0" smtClean="0">
                <a:solidFill>
                  <a:srgbClr val="000099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V</a:t>
            </a:r>
            <a:r>
              <a:rPr kumimoji="0" lang="en-US" altLang="ko-KR" sz="2000" b="1" i="0" u="none" strike="noStrike" kern="1200" cap="none" spc="0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alidation</a:t>
            </a:r>
            <a:r>
              <a:rPr kumimoji="0" lang="en-US" altLang="ko-KR" sz="2000" b="1" i="0" u="none" strike="noStrike" kern="1200" cap="none" spc="0" normalizeH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 of the architecture in an SDN network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735" y="795130"/>
            <a:ext cx="19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Previous</a:t>
            </a:r>
          </a:p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Researches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386470"/>
            <a:ext cx="213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Proposed</a:t>
            </a:r>
          </a:p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Method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Related Work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 (1/3)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IBM MAPE [IBM, ‘03]</a:t>
            </a:r>
            <a:endParaRPr lang="ko-KR" altLang="en-US" dirty="0"/>
          </a:p>
        </p:txBody>
      </p:sp>
      <p:sp>
        <p:nvSpPr>
          <p:cNvPr id="178" name="AutoShape 3"/>
          <p:cNvSpPr>
            <a:spLocks noChangeArrowheads="1"/>
          </p:cNvSpPr>
          <p:nvPr/>
        </p:nvSpPr>
        <p:spPr bwMode="auto">
          <a:xfrm>
            <a:off x="2808288" y="4695825"/>
            <a:ext cx="3892550" cy="1271588"/>
          </a:xfrm>
          <a:prstGeom prst="roundRect">
            <a:avLst>
              <a:gd name="adj" fmla="val 26972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800" kern="0" dirty="0" smtClean="0">
              <a:solidFill>
                <a:srgbClr val="FFFFFF"/>
              </a:solidFill>
              <a:latin typeface="Trebuchet MS"/>
              <a:ea typeface="+mn-ea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034729" y="4979353"/>
            <a:ext cx="3440112" cy="530225"/>
            <a:chOff x="2058" y="3402"/>
            <a:chExt cx="2544" cy="360"/>
          </a:xfrm>
        </p:grpSpPr>
        <p:sp>
          <p:nvSpPr>
            <p:cNvPr id="180" name="AutoShape 5"/>
            <p:cNvSpPr>
              <a:spLocks noChangeArrowheads="1"/>
            </p:cNvSpPr>
            <p:nvPr/>
          </p:nvSpPr>
          <p:spPr bwMode="auto">
            <a:xfrm>
              <a:off x="2058" y="3402"/>
              <a:ext cx="2544" cy="33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100584" tIns="0" rIns="100584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Oval 6"/>
            <p:cNvSpPr>
              <a:spLocks noChangeArrowheads="1"/>
            </p:cNvSpPr>
            <p:nvPr/>
          </p:nvSpPr>
          <p:spPr bwMode="auto">
            <a:xfrm>
              <a:off x="3210" y="3519"/>
              <a:ext cx="152" cy="75"/>
            </a:xfrm>
            <a:prstGeom prst="ellipse">
              <a:avLst/>
            </a:prstGeom>
            <a:solidFill>
              <a:srgbClr val="7889FB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CCCCFF"/>
              </a:prstShdw>
            </a:effectLst>
          </p:spPr>
          <p:txBody>
            <a:bodyPr wrap="none" lIns="100584" tIns="0" rIns="100584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Oval 7"/>
            <p:cNvSpPr>
              <a:spLocks noChangeArrowheads="1"/>
            </p:cNvSpPr>
            <p:nvPr/>
          </p:nvSpPr>
          <p:spPr bwMode="auto">
            <a:xfrm>
              <a:off x="4162" y="3567"/>
              <a:ext cx="152" cy="75"/>
            </a:xfrm>
            <a:prstGeom prst="ellipse">
              <a:avLst/>
            </a:prstGeom>
            <a:solidFill>
              <a:srgbClr val="7889FB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CCCCFF"/>
              </a:prstShdw>
            </a:effectLst>
          </p:spPr>
          <p:txBody>
            <a:bodyPr wrap="none" lIns="100584" tIns="0" rIns="100584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Oval 8"/>
            <p:cNvSpPr>
              <a:spLocks noChangeArrowheads="1"/>
            </p:cNvSpPr>
            <p:nvPr/>
          </p:nvSpPr>
          <p:spPr bwMode="auto">
            <a:xfrm>
              <a:off x="3442" y="3546"/>
              <a:ext cx="152" cy="75"/>
            </a:xfrm>
            <a:prstGeom prst="ellipse">
              <a:avLst/>
            </a:prstGeom>
            <a:solidFill>
              <a:srgbClr val="7889FB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CCCCFF"/>
              </a:prstShdw>
            </a:effectLst>
          </p:spPr>
          <p:txBody>
            <a:bodyPr wrap="none" lIns="100584" tIns="0" rIns="100584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Oval 9"/>
            <p:cNvSpPr>
              <a:spLocks noChangeArrowheads="1"/>
            </p:cNvSpPr>
            <p:nvPr/>
          </p:nvSpPr>
          <p:spPr bwMode="auto">
            <a:xfrm>
              <a:off x="3642" y="3498"/>
              <a:ext cx="152" cy="75"/>
            </a:xfrm>
            <a:prstGeom prst="ellipse">
              <a:avLst/>
            </a:prstGeom>
            <a:solidFill>
              <a:srgbClr val="7889FB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CCCCFF"/>
              </a:prstShdw>
            </a:effectLst>
          </p:spPr>
          <p:txBody>
            <a:bodyPr wrap="none" lIns="100584" tIns="0" rIns="100584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Oval 10"/>
            <p:cNvSpPr>
              <a:spLocks noChangeArrowheads="1"/>
            </p:cNvSpPr>
            <p:nvPr/>
          </p:nvSpPr>
          <p:spPr bwMode="auto">
            <a:xfrm>
              <a:off x="3834" y="3498"/>
              <a:ext cx="152" cy="75"/>
            </a:xfrm>
            <a:prstGeom prst="ellipse">
              <a:avLst/>
            </a:prstGeom>
            <a:solidFill>
              <a:srgbClr val="7889FB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CCCCFF"/>
              </a:prstShdw>
            </a:effectLst>
          </p:spPr>
          <p:txBody>
            <a:bodyPr wrap="none" lIns="100584" tIns="0" rIns="100584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Text Box 11"/>
            <p:cNvSpPr txBox="1">
              <a:spLocks noChangeArrowheads="1"/>
            </p:cNvSpPr>
            <p:nvPr/>
          </p:nvSpPr>
          <p:spPr bwMode="auto">
            <a:xfrm>
              <a:off x="2106" y="3430"/>
              <a:ext cx="912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CCCFF"/>
              </a:prstShdw>
            </a:effectLst>
          </p:spPr>
          <p:txBody>
            <a:bodyPr lIns="100584" tIns="0" rIns="100584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굴림" charset="-127"/>
                  <a:cs typeface="Arial" pitchFamily="34" charset="0"/>
                </a:rPr>
                <a:t>Managed Resources</a:t>
              </a:r>
            </a:p>
          </p:txBody>
        </p:sp>
      </p:grpSp>
      <p:sp>
        <p:nvSpPr>
          <p:cNvPr id="187" name="Oval 12"/>
          <p:cNvSpPr>
            <a:spLocks noChangeArrowheads="1"/>
          </p:cNvSpPr>
          <p:nvPr/>
        </p:nvSpPr>
        <p:spPr bwMode="auto">
          <a:xfrm>
            <a:off x="3149600" y="3278188"/>
            <a:ext cx="3262313" cy="1558925"/>
          </a:xfrm>
          <a:prstGeom prst="ellips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449638" y="4552950"/>
            <a:ext cx="2660650" cy="382588"/>
            <a:chOff x="1776" y="3072"/>
            <a:chExt cx="1968" cy="259"/>
          </a:xfrm>
        </p:grpSpPr>
        <p:sp>
          <p:nvSpPr>
            <p:cNvPr id="189" name="Rectangle 14"/>
            <p:cNvSpPr>
              <a:spLocks noChangeArrowheads="1"/>
            </p:cNvSpPr>
            <p:nvPr/>
          </p:nvSpPr>
          <p:spPr bwMode="auto">
            <a:xfrm>
              <a:off x="1776" y="3072"/>
              <a:ext cx="889" cy="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000" kern="0" dirty="0">
                  <a:solidFill>
                    <a:srgbClr val="002060"/>
                  </a:solidFill>
                </a:rPr>
                <a:t>Sensors</a:t>
              </a:r>
            </a:p>
          </p:txBody>
        </p:sp>
        <p:sp>
          <p:nvSpPr>
            <p:cNvPr id="190" name="Rectangle 15"/>
            <p:cNvSpPr>
              <a:spLocks noChangeArrowheads="1"/>
            </p:cNvSpPr>
            <p:nvPr/>
          </p:nvSpPr>
          <p:spPr bwMode="auto">
            <a:xfrm>
              <a:off x="2855" y="3072"/>
              <a:ext cx="889" cy="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000" kern="0" dirty="0" smtClean="0">
                  <a:solidFill>
                    <a:srgbClr val="002060"/>
                  </a:solidFill>
                </a:rPr>
                <a:t>Effectors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0038" y="1839913"/>
            <a:ext cx="3829050" cy="2360612"/>
            <a:chOff x="1896" y="1230"/>
            <a:chExt cx="2832" cy="1602"/>
          </a:xfrm>
        </p:grpSpPr>
        <p:sp>
          <p:nvSpPr>
            <p:cNvPr id="192" name="Rectangle 17"/>
            <p:cNvSpPr>
              <a:spLocks noChangeArrowheads="1"/>
            </p:cNvSpPr>
            <p:nvPr/>
          </p:nvSpPr>
          <p:spPr bwMode="auto">
            <a:xfrm>
              <a:off x="1896" y="1230"/>
              <a:ext cx="2832" cy="1602"/>
            </a:xfrm>
            <a:prstGeom prst="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dirty="0" smtClean="0">
                <a:solidFill>
                  <a:srgbClr val="FFFFFF"/>
                </a:solidFill>
                <a:latin typeface="Trebuchet MS"/>
                <a:ea typeface="+mn-ea"/>
              </a:endParaRPr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038" y="1638"/>
              <a:ext cx="2591" cy="1114"/>
              <a:chOff x="2060" y="1638"/>
              <a:chExt cx="2591" cy="1114"/>
            </a:xfrm>
          </p:grpSpPr>
          <p:sp>
            <p:nvSpPr>
              <p:cNvPr id="194" name="AutoShape 19"/>
              <p:cNvSpPr>
                <a:spLocks noChangeArrowheads="1"/>
              </p:cNvSpPr>
              <p:nvPr/>
            </p:nvSpPr>
            <p:spPr bwMode="auto">
              <a:xfrm>
                <a:off x="2060" y="1824"/>
                <a:ext cx="1193" cy="924"/>
              </a:xfrm>
              <a:prstGeom prst="rtTriangle">
                <a:avLst/>
              </a:prstGeom>
              <a:solidFill>
                <a:srgbClr val="00206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4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" name="Text Box 20"/>
              <p:cNvSpPr txBox="1">
                <a:spLocks noChangeArrowheads="1"/>
              </p:cNvSpPr>
              <p:nvPr/>
            </p:nvSpPr>
            <p:spPr bwMode="auto">
              <a:xfrm>
                <a:off x="2060" y="2427"/>
                <a:ext cx="763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altLang="ko-KR" sz="1800" b="1" kern="0" dirty="0" smtClean="0">
                    <a:solidFill>
                      <a:schemeClr val="bg1"/>
                    </a:solidFill>
                    <a:latin typeface="Arial" pitchFamily="34" charset="0"/>
                    <a:ea typeface="굴림" charset="-127"/>
                    <a:cs typeface="Arial" pitchFamily="34" charset="0"/>
                  </a:rPr>
                  <a:t>Monitor</a:t>
                </a:r>
              </a:p>
            </p:txBody>
          </p: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2060" y="1638"/>
                <a:ext cx="1222" cy="925"/>
                <a:chOff x="1850" y="958"/>
                <a:chExt cx="1054" cy="717"/>
              </a:xfrm>
            </p:grpSpPr>
            <p:sp>
              <p:nvSpPr>
                <p:cNvPr id="205" name="AutoShape 22"/>
                <p:cNvSpPr>
                  <a:spLocks noChangeArrowheads="1"/>
                </p:cNvSpPr>
                <p:nvPr/>
              </p:nvSpPr>
              <p:spPr bwMode="auto">
                <a:xfrm rot="-10800000">
                  <a:off x="1850" y="958"/>
                  <a:ext cx="1029" cy="717"/>
                </a:xfrm>
                <a:prstGeom prst="rtTriangle">
                  <a:avLst/>
                </a:prstGeom>
                <a:solidFill>
                  <a:srgbClr val="00206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230" y="958"/>
                  <a:ext cx="674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1" kern="0" dirty="0" smtClean="0">
                      <a:solidFill>
                        <a:schemeClr val="bg1"/>
                      </a:solidFill>
                      <a:latin typeface="Arial" pitchFamily="34" charset="0"/>
                      <a:ea typeface="굴림" charset="-127"/>
                      <a:cs typeface="Arial" pitchFamily="34" charset="0"/>
                    </a:rPr>
                    <a:t>Analyze</a:t>
                  </a:r>
                </a:p>
              </p:txBody>
            </p:sp>
          </p:grp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3416" y="1824"/>
                <a:ext cx="1235" cy="924"/>
                <a:chOff x="2928" y="1008"/>
                <a:chExt cx="1093" cy="717"/>
              </a:xfrm>
            </p:grpSpPr>
            <p:sp>
              <p:nvSpPr>
                <p:cNvPr id="203" name="AutoShape 25"/>
                <p:cNvSpPr>
                  <a:spLocks noChangeArrowheads="1"/>
                </p:cNvSpPr>
                <p:nvPr/>
              </p:nvSpPr>
              <p:spPr bwMode="auto">
                <a:xfrm flipH="1">
                  <a:off x="2928" y="1008"/>
                  <a:ext cx="1056" cy="717"/>
                </a:xfrm>
                <a:prstGeom prst="rtTriangle">
                  <a:avLst/>
                </a:prstGeom>
                <a:solidFill>
                  <a:srgbClr val="00206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4" name="Text Box 26"/>
                <p:cNvSpPr txBox="1">
                  <a:spLocks noChangeArrowheads="1"/>
                </p:cNvSpPr>
                <p:nvPr/>
              </p:nvSpPr>
              <p:spPr bwMode="auto">
                <a:xfrm flipH="1">
                  <a:off x="3321" y="1474"/>
                  <a:ext cx="700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0" lang="en-US" altLang="ko-KR" sz="1800" b="1" kern="0" dirty="0" smtClean="0">
                      <a:solidFill>
                        <a:schemeClr val="bg1"/>
                      </a:solidFill>
                      <a:latin typeface="Arial" pitchFamily="34" charset="0"/>
                      <a:ea typeface="굴림" charset="-127"/>
                      <a:cs typeface="Arial" pitchFamily="34" charset="0"/>
                    </a:rPr>
                    <a:t>Execute</a:t>
                  </a:r>
                </a:p>
              </p:txBody>
            </p:sp>
          </p:grp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3415" y="1638"/>
                <a:ext cx="1193" cy="925"/>
                <a:chOff x="2928" y="864"/>
                <a:chExt cx="1056" cy="717"/>
              </a:xfrm>
            </p:grpSpPr>
            <p:sp>
              <p:nvSpPr>
                <p:cNvPr id="201" name="AutoShape 2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2928" y="864"/>
                  <a:ext cx="1056" cy="717"/>
                </a:xfrm>
                <a:prstGeom prst="rtTriangle">
                  <a:avLst/>
                </a:prstGeom>
                <a:solidFill>
                  <a:srgbClr val="00206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2" name="Text Box 29"/>
                <p:cNvSpPr txBox="1">
                  <a:spLocks noChangeArrowheads="1"/>
                </p:cNvSpPr>
                <p:nvPr/>
              </p:nvSpPr>
              <p:spPr bwMode="auto">
                <a:xfrm flipH="1">
                  <a:off x="2929" y="864"/>
                  <a:ext cx="440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0" lang="en-US" altLang="ko-KR" sz="1800" b="1" kern="0" dirty="0" smtClean="0">
                      <a:solidFill>
                        <a:schemeClr val="bg1"/>
                      </a:solidFill>
                      <a:latin typeface="Arial" pitchFamily="34" charset="0"/>
                      <a:ea typeface="굴림" charset="-127"/>
                      <a:cs typeface="Arial" pitchFamily="34" charset="0"/>
                    </a:rPr>
                    <a:t>Plan</a:t>
                  </a:r>
                </a:p>
              </p:txBody>
            </p:sp>
          </p:grpSp>
          <p:sp>
            <p:nvSpPr>
              <p:cNvPr id="199" name="AutoShape 30"/>
              <p:cNvSpPr>
                <a:spLocks noChangeArrowheads="1"/>
              </p:cNvSpPr>
              <p:nvPr/>
            </p:nvSpPr>
            <p:spPr bwMode="auto">
              <a:xfrm rot="-10800000">
                <a:off x="2690" y="2382"/>
                <a:ext cx="1213" cy="370"/>
              </a:xfrm>
              <a:custGeom>
                <a:avLst/>
                <a:gdLst>
                  <a:gd name="G0" fmla="+- 4303 0 0"/>
                  <a:gd name="G1" fmla="+- 21600 0 4303"/>
                  <a:gd name="G2" fmla="*/ 4303 1 2"/>
                  <a:gd name="G3" fmla="+- 21600 0 G2"/>
                  <a:gd name="G4" fmla="+/ 4303 21600 2"/>
                  <a:gd name="G5" fmla="+/ G1 0 2"/>
                  <a:gd name="G6" fmla="*/ 21600 21600 4303"/>
                  <a:gd name="G7" fmla="*/ G6 1 2"/>
                  <a:gd name="G8" fmla="+- 21600 0 G7"/>
                  <a:gd name="G9" fmla="*/ 21600 1 2"/>
                  <a:gd name="G10" fmla="+- 4303 0 G9"/>
                  <a:gd name="G11" fmla="?: G10 G8 0"/>
                  <a:gd name="G12" fmla="?: G10 G7 21600"/>
                  <a:gd name="T0" fmla="*/ 19448 w 21600"/>
                  <a:gd name="T1" fmla="*/ 10800 h 21600"/>
                  <a:gd name="T2" fmla="*/ 10800 w 21600"/>
                  <a:gd name="T3" fmla="*/ 21600 h 21600"/>
                  <a:gd name="T4" fmla="*/ 2152 w 21600"/>
                  <a:gd name="T5" fmla="*/ 10800 h 21600"/>
                  <a:gd name="T6" fmla="*/ 10800 w 21600"/>
                  <a:gd name="T7" fmla="*/ 0 h 21600"/>
                  <a:gd name="T8" fmla="*/ 3952 w 21600"/>
                  <a:gd name="T9" fmla="*/ 3952 h 21600"/>
                  <a:gd name="T10" fmla="*/ 17648 w 21600"/>
                  <a:gd name="T11" fmla="*/ 1764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303" y="21600"/>
                    </a:lnTo>
                    <a:lnTo>
                      <a:pt x="1729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Text Box 31"/>
              <p:cNvSpPr txBox="1">
                <a:spLocks noChangeArrowheads="1"/>
              </p:cNvSpPr>
              <p:nvPr/>
            </p:nvSpPr>
            <p:spPr bwMode="auto">
              <a:xfrm>
                <a:off x="2766" y="2443"/>
                <a:ext cx="1090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000" kern="0" dirty="0" smtClean="0">
                    <a:solidFill>
                      <a:srgbClr val="002060"/>
                    </a:solidFill>
                  </a:rPr>
                  <a:t>Knowledge</a:t>
                </a:r>
              </a:p>
            </p:txBody>
          </p:sp>
        </p:grpSp>
      </p:grpSp>
      <p:sp>
        <p:nvSpPr>
          <p:cNvPr id="207" name="Text Box 32"/>
          <p:cNvSpPr txBox="1">
            <a:spLocks noChangeArrowheads="1"/>
          </p:cNvSpPr>
          <p:nvPr/>
        </p:nvSpPr>
        <p:spPr bwMode="auto">
          <a:xfrm>
            <a:off x="3208338" y="2049463"/>
            <a:ext cx="2650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kern="0" dirty="0" smtClean="0">
                <a:solidFill>
                  <a:srgbClr val="002060"/>
                </a:solidFill>
              </a:rPr>
              <a:t>Autonomic Manager</a:t>
            </a: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3449638" y="1654175"/>
            <a:ext cx="2660650" cy="381000"/>
            <a:chOff x="1776" y="3072"/>
            <a:chExt cx="1968" cy="259"/>
          </a:xfrm>
        </p:grpSpPr>
        <p:sp>
          <p:nvSpPr>
            <p:cNvPr id="211" name="Rectangle 36"/>
            <p:cNvSpPr>
              <a:spLocks noChangeArrowheads="1"/>
            </p:cNvSpPr>
            <p:nvPr/>
          </p:nvSpPr>
          <p:spPr bwMode="auto">
            <a:xfrm>
              <a:off x="1776" y="3072"/>
              <a:ext cx="889" cy="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000" kern="0" dirty="0">
                  <a:solidFill>
                    <a:srgbClr val="002060"/>
                  </a:solidFill>
                </a:rPr>
                <a:t>Sensors</a:t>
              </a:r>
            </a:p>
          </p:txBody>
        </p:sp>
        <p:sp>
          <p:nvSpPr>
            <p:cNvPr id="212" name="Rectangle 37"/>
            <p:cNvSpPr>
              <a:spLocks noChangeArrowheads="1"/>
            </p:cNvSpPr>
            <p:nvPr/>
          </p:nvSpPr>
          <p:spPr bwMode="auto">
            <a:xfrm>
              <a:off x="2855" y="3072"/>
              <a:ext cx="889" cy="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000" kern="0" dirty="0">
                  <a:solidFill>
                    <a:srgbClr val="002060"/>
                  </a:solidFill>
                </a:rPr>
                <a:t>Effectors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.1|6.1|0.7|1.1|17.8|16.7|22.1|0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6.9|1.4|15.2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1|2|7.7|1|14.8|1.3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1.1|1.1|1.7|2.2|4.4|2.4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2.7|2.5|2.9|3.1|0.9|1.2|0.6|1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9|2.8|1.8|16.5|4.6|1.3|2.8|5|11.9|1.8|0.9|0.7|0.3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6.7|0.4|34.2|0.6|51.9|0.4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  <a:latin typeface="Arial Unicode MS" pitchFamily="50" charset="-127"/>
            <a:ea typeface="Arial Unicode MS" pitchFamily="50" charset="-127"/>
            <a:cs typeface="Arial Unicode MS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/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사용자 지정 7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EBDDC3"/>
      </a:hlink>
      <a:folHlink>
        <a:srgbClr val="B29C93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69761</TotalTime>
  <Words>3146</Words>
  <Application>Microsoft Office PowerPoint</Application>
  <PresentationFormat>화면 슬라이드 쇼(4:3)</PresentationFormat>
  <Paragraphs>887</Paragraphs>
  <Slides>60</Slides>
  <Notes>3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3" baseType="lpstr">
      <vt:lpstr>Office 테마</vt:lpstr>
      <vt:lpstr>1_Office 테마</vt:lpstr>
      <vt:lpstr>Acrobat Document</vt:lpstr>
      <vt:lpstr>CogMan: Cognitive Network Management Architecture  - PhD Thesis Defense -</vt:lpstr>
      <vt:lpstr>Table of  Contents</vt:lpstr>
      <vt:lpstr>Introduction</vt:lpstr>
      <vt:lpstr>Network Management Approaches</vt:lpstr>
      <vt:lpstr>Research Motivation</vt:lpstr>
      <vt:lpstr>Problems in Autonomic Network Management</vt:lpstr>
      <vt:lpstr>Research Approach</vt:lpstr>
      <vt:lpstr>Related Work</vt:lpstr>
      <vt:lpstr>Related Work (1/3)</vt:lpstr>
      <vt:lpstr>Related Work (2/3)</vt:lpstr>
      <vt:lpstr>Related Work (3/3)</vt:lpstr>
      <vt:lpstr>CogMan: Cognitive Network Management Architecture</vt:lpstr>
      <vt:lpstr>Conceptual Representation of CogMan</vt:lpstr>
      <vt:lpstr>Cognitive Control Loop (1/2)</vt:lpstr>
      <vt:lpstr>Cognitive Control Loop (2/2)</vt:lpstr>
      <vt:lpstr>Reasoning for the Reflective Loop</vt:lpstr>
      <vt:lpstr>Validation: Fault Management in SDN Networks</vt:lpstr>
      <vt:lpstr>Software Defined Networking (SDN)</vt:lpstr>
      <vt:lpstr>OpenFlow Flow Table Entry</vt:lpstr>
      <vt:lpstr>Failure Recovery in SDN Networks</vt:lpstr>
      <vt:lpstr>Restoration Example</vt:lpstr>
      <vt:lpstr>Protection Example</vt:lpstr>
      <vt:lpstr>Problems in SDN Fault Management </vt:lpstr>
      <vt:lpstr>Why Restoration Takes Too Long?</vt:lpstr>
      <vt:lpstr>Fast Flow Setup (FFS)</vt:lpstr>
      <vt:lpstr>Example of the FFS Algorithm</vt:lpstr>
      <vt:lpstr>The Proposed SDN Fault Management</vt:lpstr>
      <vt:lpstr>System Architecture</vt:lpstr>
      <vt:lpstr>Prototype Implementation</vt:lpstr>
      <vt:lpstr>Recovery Time (Single Failure)</vt:lpstr>
      <vt:lpstr>Recovery Time (Multiple Failures)</vt:lpstr>
      <vt:lpstr>Packet Exchange Ratio </vt:lpstr>
      <vt:lpstr>Packet Exchanges for Flow Setup</vt:lpstr>
      <vt:lpstr>Concluding Remarks</vt:lpstr>
      <vt:lpstr>Summary</vt:lpstr>
      <vt:lpstr>Contributions</vt:lpstr>
      <vt:lpstr>Future Work</vt:lpstr>
      <vt:lpstr>슬라이드 38</vt:lpstr>
      <vt:lpstr>Publications (1/2)</vt:lpstr>
      <vt:lpstr>Publications (2/2)</vt:lpstr>
      <vt:lpstr>Appendix</vt:lpstr>
      <vt:lpstr>Related Work</vt:lpstr>
      <vt:lpstr>Knowledge Representation</vt:lpstr>
      <vt:lpstr>Knowledge Representation</vt:lpstr>
      <vt:lpstr>Policy Continuum </vt:lpstr>
      <vt:lpstr>Model based Translation Layer</vt:lpstr>
      <vt:lpstr>Control Loop (2/3)</vt:lpstr>
      <vt:lpstr>Hierarchical Management Architecture</vt:lpstr>
      <vt:lpstr>Management Architecture</vt:lpstr>
      <vt:lpstr>Related Projects</vt:lpstr>
      <vt:lpstr>Solution Approach (3/4)</vt:lpstr>
      <vt:lpstr>Detailed Algorithms and Implementation </vt:lpstr>
      <vt:lpstr>Alternative Path Setting (1/2) </vt:lpstr>
      <vt:lpstr>Alternative Path Setting (2/2)</vt:lpstr>
      <vt:lpstr>Failure Recovery Procedure (1/2)</vt:lpstr>
      <vt:lpstr>Failure Recovery Procedure (2/2)</vt:lpstr>
      <vt:lpstr>Evaluation (2/4)</vt:lpstr>
      <vt:lpstr>Evaluation (4/4)</vt:lpstr>
      <vt:lpstr>Evaluation</vt:lpstr>
      <vt:lpstr>Use Case: Fault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dpnm</dc:creator>
  <cp:lastModifiedBy>s2k</cp:lastModifiedBy>
  <cp:revision>2709</cp:revision>
  <dcterms:created xsi:type="dcterms:W3CDTF">2008-03-17T04:00:27Z</dcterms:created>
  <dcterms:modified xsi:type="dcterms:W3CDTF">2013-06-27T04:01:31Z</dcterms:modified>
</cp:coreProperties>
</file>