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38" r:id="rId2"/>
  </p:sldMasterIdLst>
  <p:notesMasterIdLst>
    <p:notesMasterId r:id="rId80"/>
  </p:notesMasterIdLst>
  <p:sldIdLst>
    <p:sldId id="496" r:id="rId3"/>
    <p:sldId id="497" r:id="rId4"/>
    <p:sldId id="498" r:id="rId5"/>
    <p:sldId id="499" r:id="rId6"/>
    <p:sldId id="500" r:id="rId7"/>
    <p:sldId id="502" r:id="rId8"/>
    <p:sldId id="569" r:id="rId9"/>
    <p:sldId id="505" r:id="rId10"/>
    <p:sldId id="503" r:id="rId11"/>
    <p:sldId id="506" r:id="rId12"/>
    <p:sldId id="508" r:id="rId13"/>
    <p:sldId id="504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0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529" r:id="rId35"/>
    <p:sldId id="530" r:id="rId36"/>
    <p:sldId id="531" r:id="rId37"/>
    <p:sldId id="532" r:id="rId38"/>
    <p:sldId id="533" r:id="rId39"/>
    <p:sldId id="534" r:id="rId40"/>
    <p:sldId id="573" r:id="rId41"/>
    <p:sldId id="574" r:id="rId42"/>
    <p:sldId id="535" r:id="rId43"/>
    <p:sldId id="565" r:id="rId44"/>
    <p:sldId id="566" r:id="rId45"/>
    <p:sldId id="567" r:id="rId46"/>
    <p:sldId id="542" r:id="rId47"/>
    <p:sldId id="568" r:id="rId48"/>
    <p:sldId id="544" r:id="rId49"/>
    <p:sldId id="545" r:id="rId50"/>
    <p:sldId id="546" r:id="rId51"/>
    <p:sldId id="547" r:id="rId52"/>
    <p:sldId id="548" r:id="rId53"/>
    <p:sldId id="537" r:id="rId54"/>
    <p:sldId id="538" r:id="rId55"/>
    <p:sldId id="539" r:id="rId56"/>
    <p:sldId id="540" r:id="rId57"/>
    <p:sldId id="541" r:id="rId58"/>
    <p:sldId id="552" r:id="rId59"/>
    <p:sldId id="543" r:id="rId60"/>
    <p:sldId id="549" r:id="rId61"/>
    <p:sldId id="550" r:id="rId62"/>
    <p:sldId id="551" r:id="rId63"/>
    <p:sldId id="553" r:id="rId64"/>
    <p:sldId id="554" r:id="rId65"/>
    <p:sldId id="555" r:id="rId66"/>
    <p:sldId id="556" r:id="rId67"/>
    <p:sldId id="557" r:id="rId68"/>
    <p:sldId id="558" r:id="rId69"/>
    <p:sldId id="559" r:id="rId70"/>
    <p:sldId id="560" r:id="rId71"/>
    <p:sldId id="561" r:id="rId72"/>
    <p:sldId id="562" r:id="rId73"/>
    <p:sldId id="563" r:id="rId74"/>
    <p:sldId id="564" r:id="rId75"/>
    <p:sldId id="570" r:id="rId76"/>
    <p:sldId id="571" r:id="rId77"/>
    <p:sldId id="572" r:id="rId78"/>
    <p:sldId id="575" r:id="rId79"/>
  </p:sldIdLst>
  <p:sldSz cx="9144000" cy="6858000" type="screen4x3"/>
  <p:notesSz cx="6788150" cy="992346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kumimoji="1" sz="44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ot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99"/>
    <a:srgbClr val="009999"/>
    <a:srgbClr val="4D6224"/>
    <a:srgbClr val="5B742A"/>
    <a:srgbClr val="0000CC"/>
    <a:srgbClr val="0000FF"/>
    <a:srgbClr val="FFFFFF"/>
    <a:srgbClr val="FFFFCC"/>
    <a:srgbClr val="FF9933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8" autoAdjust="0"/>
    <p:restoredTop sz="86331" autoAdjust="0"/>
  </p:normalViewPr>
  <p:slideViewPr>
    <p:cSldViewPr snapToGrid="0">
      <p:cViewPr varScale="1">
        <p:scale>
          <a:sx n="85" d="100"/>
          <a:sy n="85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1704" y="-96"/>
      </p:cViewPr>
      <p:guideLst>
        <p:guide orient="horz" pos="3126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E5CD8-8BBE-45F9-8813-86E3C24779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F7019F1-8DF1-4102-B401-3C68CC1060E7}">
      <dgm:prSet phldrT="[텍스트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sz="1800" b="1" dirty="0" smtClean="0">
              <a:latin typeface="Arial" pitchFamily="34" charset="0"/>
              <a:cs typeface="Arial" pitchFamily="34" charset="0"/>
            </a:rPr>
            <a:t>Network Layer</a:t>
          </a:r>
          <a:endParaRPr lang="ko-KR" altLang="en-US" sz="1800" b="1" dirty="0">
            <a:latin typeface="Arial" pitchFamily="34" charset="0"/>
            <a:cs typeface="Arial" pitchFamily="34" charset="0"/>
          </a:endParaRPr>
        </a:p>
      </dgm:t>
    </dgm:pt>
    <dgm:pt modelId="{3BF79D4B-E072-4167-9D33-D8FC47D9D8BA}" type="parTrans" cxnId="{AF7ED967-9188-476B-834F-B7B51C7A5245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D855CB03-0142-4CC0-8FFE-D71C6249ED64}" type="sibTrans" cxnId="{AF7ED967-9188-476B-834F-B7B51C7A5245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E484658A-4ACA-4354-9961-4F869EE138FC}">
      <dgm:prSet phldrT="[텍스트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en-US" altLang="ko-KR" sz="1800" dirty="0" smtClean="0">
              <a:latin typeface="Arial" pitchFamily="34" charset="0"/>
              <a:cs typeface="Arial" pitchFamily="34" charset="0"/>
            </a:rPr>
            <a:t>IP, ARP, RARP, etc.</a:t>
          </a:r>
          <a:endParaRPr lang="ko-KR" altLang="en-US" sz="1800" dirty="0">
            <a:latin typeface="Arial" pitchFamily="34" charset="0"/>
            <a:cs typeface="Arial" pitchFamily="34" charset="0"/>
          </a:endParaRPr>
        </a:p>
      </dgm:t>
    </dgm:pt>
    <dgm:pt modelId="{7275F8EB-2EEA-4DF5-8345-52C64105279A}" type="parTrans" cxnId="{78DBBB22-C245-4F1A-B8F2-77EE6F7EB40E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E0F914B1-04C6-4E25-9772-9CF6729E04B5}" type="sibTrans" cxnId="{78DBBB22-C245-4F1A-B8F2-77EE6F7EB40E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7A9FA6A0-59AB-421A-AB06-0AD65B6E4406}">
      <dgm:prSet phldrT="[텍스트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sz="1800" b="1" dirty="0" smtClean="0">
              <a:latin typeface="Arial" pitchFamily="34" charset="0"/>
              <a:cs typeface="Arial" pitchFamily="34" charset="0"/>
            </a:rPr>
            <a:t>Transport Layer</a:t>
          </a:r>
          <a:endParaRPr lang="ko-KR" altLang="en-US" sz="1800" b="1" dirty="0">
            <a:latin typeface="Arial" pitchFamily="34" charset="0"/>
            <a:cs typeface="Arial" pitchFamily="34" charset="0"/>
          </a:endParaRPr>
        </a:p>
      </dgm:t>
    </dgm:pt>
    <dgm:pt modelId="{AB1E1A65-FEC3-4964-B245-0DF91008C4E4}" type="parTrans" cxnId="{8A89E876-16B8-490A-9DA0-113E6A00EF21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26450531-418B-4ADA-B61E-59AFB44BA519}" type="sibTrans" cxnId="{8A89E876-16B8-490A-9DA0-113E6A00EF21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9493B2CE-710D-4DE7-B9A4-7926B0631017}">
      <dgm:prSet phldrT="[텍스트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en-US" altLang="ko-KR" sz="1800" dirty="0" smtClean="0">
              <a:latin typeface="Arial" pitchFamily="34" charset="0"/>
              <a:cs typeface="Arial" pitchFamily="34" charset="0"/>
            </a:rPr>
            <a:t>TCP, UDP, ICMP, etc.</a:t>
          </a:r>
          <a:endParaRPr lang="ko-KR" altLang="en-US" sz="1800" dirty="0">
            <a:latin typeface="Arial" pitchFamily="34" charset="0"/>
            <a:cs typeface="Arial" pitchFamily="34" charset="0"/>
          </a:endParaRPr>
        </a:p>
      </dgm:t>
    </dgm:pt>
    <dgm:pt modelId="{485952C5-3068-4751-A677-2A28285B0420}" type="parTrans" cxnId="{CF0B69F8-A0D2-41A4-AF2D-6C9B8371F3CA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52790F5A-3221-4D40-BE74-E2CBF06FE771}" type="sibTrans" cxnId="{CF0B69F8-A0D2-41A4-AF2D-6C9B8371F3CA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671810A2-5B74-4B58-AB1E-4A6E0BDBBE55}">
      <dgm:prSet phldrT="[텍스트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sz="1800" b="1" dirty="0" smtClean="0">
              <a:latin typeface="Arial" pitchFamily="34" charset="0"/>
              <a:cs typeface="Arial" pitchFamily="34" charset="0"/>
            </a:rPr>
            <a:t>Application Layer</a:t>
          </a:r>
          <a:endParaRPr lang="ko-KR" altLang="en-US" sz="1800" b="1" dirty="0">
            <a:latin typeface="Arial" pitchFamily="34" charset="0"/>
            <a:cs typeface="Arial" pitchFamily="34" charset="0"/>
          </a:endParaRPr>
        </a:p>
      </dgm:t>
    </dgm:pt>
    <dgm:pt modelId="{DE633150-31B5-4A8E-ACA2-C41B87BE4153}" type="parTrans" cxnId="{7E96BBCB-4403-4806-B51B-1729CB7721E2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795FFBF5-67B6-41F6-AF9F-8FDAE3EC94E2}" type="sibTrans" cxnId="{7E96BBCB-4403-4806-B51B-1729CB7721E2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A641026B-B6A7-4565-A05E-0839CCC345B4}">
      <dgm:prSet phldrT="[텍스트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en-US" altLang="ko-KR" sz="1800" dirty="0" smtClean="0">
              <a:latin typeface="Arial" pitchFamily="34" charset="0"/>
              <a:cs typeface="Arial" pitchFamily="34" charset="0"/>
            </a:rPr>
            <a:t>HTTP, HTTPS, SMTP, FTP, TELNET, SSH, POP, etc.</a:t>
          </a:r>
          <a:endParaRPr lang="ko-KR" altLang="en-US" sz="1800" dirty="0">
            <a:latin typeface="Arial" pitchFamily="34" charset="0"/>
            <a:cs typeface="Arial" pitchFamily="34" charset="0"/>
          </a:endParaRPr>
        </a:p>
      </dgm:t>
    </dgm:pt>
    <dgm:pt modelId="{E9483C15-10EC-4CD3-B87F-227733820BD1}" type="parTrans" cxnId="{30BA019D-A237-48DD-B230-328A170E0241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99B2094B-51CC-457D-AEBB-3CDE02DECCD8}" type="sibTrans" cxnId="{30BA019D-A237-48DD-B230-328A170E0241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3F8EA589-C8DD-464C-8897-D078A0B6B42F}" type="pres">
      <dgm:prSet presAssocID="{454E5CD8-8BBE-45F9-8813-86E3C24779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5719EE-2B31-479F-8CB5-D0D513B3D345}" type="pres">
      <dgm:prSet presAssocID="{9F7019F1-8DF1-4102-B401-3C68CC1060E7}" presName="linNode" presStyleCnt="0"/>
      <dgm:spPr/>
    </dgm:pt>
    <dgm:pt modelId="{1E75491C-3654-4DF4-9A10-0D4EAE3BB39E}" type="pres">
      <dgm:prSet presAssocID="{9F7019F1-8DF1-4102-B401-3C68CC1060E7}" presName="parentText" presStyleLbl="node1" presStyleIdx="0" presStyleCnt="3" custScaleX="7343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078939-067A-4210-83DA-AF5FEA3D0AA4}" type="pres">
      <dgm:prSet presAssocID="{9F7019F1-8DF1-4102-B401-3C68CC1060E7}" presName="descendantText" presStyleLbl="alignAccFollowNode1" presStyleIdx="0" presStyleCnt="3" custScaleX="1065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C180B2-BA2B-4A37-9241-D257F250A41F}" type="pres">
      <dgm:prSet presAssocID="{D855CB03-0142-4CC0-8FFE-D71C6249ED64}" presName="sp" presStyleCnt="0"/>
      <dgm:spPr/>
    </dgm:pt>
    <dgm:pt modelId="{61B66441-52F1-4023-9EC5-88C215A8E006}" type="pres">
      <dgm:prSet presAssocID="{7A9FA6A0-59AB-421A-AB06-0AD65B6E4406}" presName="linNode" presStyleCnt="0"/>
      <dgm:spPr/>
    </dgm:pt>
    <dgm:pt modelId="{AD15FC2C-DFBC-4D32-A5F1-1C5D26094E02}" type="pres">
      <dgm:prSet presAssocID="{7A9FA6A0-59AB-421A-AB06-0AD65B6E4406}" presName="parentText" presStyleLbl="node1" presStyleIdx="1" presStyleCnt="3" custScaleX="7343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4A76D7-2C1E-421F-A9F9-38F7E6AA70D4}" type="pres">
      <dgm:prSet presAssocID="{7A9FA6A0-59AB-421A-AB06-0AD65B6E4406}" presName="descendantText" presStyleLbl="alignAccFollowNode1" presStyleIdx="1" presStyleCnt="3" custScaleX="1065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772C32-32AB-4677-8511-473099907F52}" type="pres">
      <dgm:prSet presAssocID="{26450531-418B-4ADA-B61E-59AFB44BA519}" presName="sp" presStyleCnt="0"/>
      <dgm:spPr/>
    </dgm:pt>
    <dgm:pt modelId="{185F5C2D-D9E2-403B-AA45-516C327B8A7F}" type="pres">
      <dgm:prSet presAssocID="{671810A2-5B74-4B58-AB1E-4A6E0BDBBE55}" presName="linNode" presStyleCnt="0"/>
      <dgm:spPr/>
    </dgm:pt>
    <dgm:pt modelId="{6AED419C-34D5-4309-AA44-1896F0DF54A2}" type="pres">
      <dgm:prSet presAssocID="{671810A2-5B74-4B58-AB1E-4A6E0BDBBE55}" presName="parentText" presStyleLbl="node1" presStyleIdx="2" presStyleCnt="3" custScaleX="7343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C0F99C-AB4C-4941-8862-A8CF6A3B40C2}" type="pres">
      <dgm:prSet presAssocID="{671810A2-5B74-4B58-AB1E-4A6E0BDBBE55}" presName="descendantText" presStyleLbl="alignAccFollowNode1" presStyleIdx="2" presStyleCnt="3" custScaleX="1065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A89E876-16B8-490A-9DA0-113E6A00EF21}" srcId="{454E5CD8-8BBE-45F9-8813-86E3C247796E}" destId="{7A9FA6A0-59AB-421A-AB06-0AD65B6E4406}" srcOrd="1" destOrd="0" parTransId="{AB1E1A65-FEC3-4964-B245-0DF91008C4E4}" sibTransId="{26450531-418B-4ADA-B61E-59AFB44BA519}"/>
    <dgm:cxn modelId="{52EBA54B-9282-48B0-AE8B-B26792C3A6E9}" type="presOf" srcId="{7A9FA6A0-59AB-421A-AB06-0AD65B6E4406}" destId="{AD15FC2C-DFBC-4D32-A5F1-1C5D26094E02}" srcOrd="0" destOrd="0" presId="urn:microsoft.com/office/officeart/2005/8/layout/vList5"/>
    <dgm:cxn modelId="{30BA019D-A237-48DD-B230-328A170E0241}" srcId="{671810A2-5B74-4B58-AB1E-4A6E0BDBBE55}" destId="{A641026B-B6A7-4565-A05E-0839CCC345B4}" srcOrd="0" destOrd="0" parTransId="{E9483C15-10EC-4CD3-B87F-227733820BD1}" sibTransId="{99B2094B-51CC-457D-AEBB-3CDE02DECCD8}"/>
    <dgm:cxn modelId="{DCD47525-7274-4177-BB36-8660412F426D}" type="presOf" srcId="{9493B2CE-710D-4DE7-B9A4-7926B0631017}" destId="{4D4A76D7-2C1E-421F-A9F9-38F7E6AA70D4}" srcOrd="0" destOrd="0" presId="urn:microsoft.com/office/officeart/2005/8/layout/vList5"/>
    <dgm:cxn modelId="{50B0C372-1058-4A97-AD09-AC9D75F6DCA7}" type="presOf" srcId="{671810A2-5B74-4B58-AB1E-4A6E0BDBBE55}" destId="{6AED419C-34D5-4309-AA44-1896F0DF54A2}" srcOrd="0" destOrd="0" presId="urn:microsoft.com/office/officeart/2005/8/layout/vList5"/>
    <dgm:cxn modelId="{466B7E29-8559-463D-8BBB-CB8F6AD78940}" type="presOf" srcId="{A641026B-B6A7-4565-A05E-0839CCC345B4}" destId="{F2C0F99C-AB4C-4941-8862-A8CF6A3B40C2}" srcOrd="0" destOrd="0" presId="urn:microsoft.com/office/officeart/2005/8/layout/vList5"/>
    <dgm:cxn modelId="{78DBBB22-C245-4F1A-B8F2-77EE6F7EB40E}" srcId="{9F7019F1-8DF1-4102-B401-3C68CC1060E7}" destId="{E484658A-4ACA-4354-9961-4F869EE138FC}" srcOrd="0" destOrd="0" parTransId="{7275F8EB-2EEA-4DF5-8345-52C64105279A}" sibTransId="{E0F914B1-04C6-4E25-9772-9CF6729E04B5}"/>
    <dgm:cxn modelId="{AF7ED967-9188-476B-834F-B7B51C7A5245}" srcId="{454E5CD8-8BBE-45F9-8813-86E3C247796E}" destId="{9F7019F1-8DF1-4102-B401-3C68CC1060E7}" srcOrd="0" destOrd="0" parTransId="{3BF79D4B-E072-4167-9D33-D8FC47D9D8BA}" sibTransId="{D855CB03-0142-4CC0-8FFE-D71C6249ED64}"/>
    <dgm:cxn modelId="{C4C8B639-4978-4860-A6E0-B1904E268557}" type="presOf" srcId="{E484658A-4ACA-4354-9961-4F869EE138FC}" destId="{76078939-067A-4210-83DA-AF5FEA3D0AA4}" srcOrd="0" destOrd="0" presId="urn:microsoft.com/office/officeart/2005/8/layout/vList5"/>
    <dgm:cxn modelId="{CF0B69F8-A0D2-41A4-AF2D-6C9B8371F3CA}" srcId="{7A9FA6A0-59AB-421A-AB06-0AD65B6E4406}" destId="{9493B2CE-710D-4DE7-B9A4-7926B0631017}" srcOrd="0" destOrd="0" parTransId="{485952C5-3068-4751-A677-2A28285B0420}" sibTransId="{52790F5A-3221-4D40-BE74-E2CBF06FE771}"/>
    <dgm:cxn modelId="{7E96BBCB-4403-4806-B51B-1729CB7721E2}" srcId="{454E5CD8-8BBE-45F9-8813-86E3C247796E}" destId="{671810A2-5B74-4B58-AB1E-4A6E0BDBBE55}" srcOrd="2" destOrd="0" parTransId="{DE633150-31B5-4A8E-ACA2-C41B87BE4153}" sibTransId="{795FFBF5-67B6-41F6-AF9F-8FDAE3EC94E2}"/>
    <dgm:cxn modelId="{FF45D70C-25A0-48A5-8C0B-2A80C5CFA519}" type="presOf" srcId="{454E5CD8-8BBE-45F9-8813-86E3C247796E}" destId="{3F8EA589-C8DD-464C-8897-D078A0B6B42F}" srcOrd="0" destOrd="0" presId="urn:microsoft.com/office/officeart/2005/8/layout/vList5"/>
    <dgm:cxn modelId="{A6804C02-82E1-40BB-B2BE-EC29FA75479C}" type="presOf" srcId="{9F7019F1-8DF1-4102-B401-3C68CC1060E7}" destId="{1E75491C-3654-4DF4-9A10-0D4EAE3BB39E}" srcOrd="0" destOrd="0" presId="urn:microsoft.com/office/officeart/2005/8/layout/vList5"/>
    <dgm:cxn modelId="{814B05E5-7E57-446D-AF73-30F07E1B6E00}" type="presParOf" srcId="{3F8EA589-C8DD-464C-8897-D078A0B6B42F}" destId="{6F5719EE-2B31-479F-8CB5-D0D513B3D345}" srcOrd="0" destOrd="0" presId="urn:microsoft.com/office/officeart/2005/8/layout/vList5"/>
    <dgm:cxn modelId="{B434DE0E-A292-4341-8B8C-D370B4648756}" type="presParOf" srcId="{6F5719EE-2B31-479F-8CB5-D0D513B3D345}" destId="{1E75491C-3654-4DF4-9A10-0D4EAE3BB39E}" srcOrd="0" destOrd="0" presId="urn:microsoft.com/office/officeart/2005/8/layout/vList5"/>
    <dgm:cxn modelId="{027AF509-A543-4D04-BFA7-63A1BE254975}" type="presParOf" srcId="{6F5719EE-2B31-479F-8CB5-D0D513B3D345}" destId="{76078939-067A-4210-83DA-AF5FEA3D0AA4}" srcOrd="1" destOrd="0" presId="urn:microsoft.com/office/officeart/2005/8/layout/vList5"/>
    <dgm:cxn modelId="{3F12043A-D3FB-4453-B945-4B3F8F5B16FD}" type="presParOf" srcId="{3F8EA589-C8DD-464C-8897-D078A0B6B42F}" destId="{DBC180B2-BA2B-4A37-9241-D257F250A41F}" srcOrd="1" destOrd="0" presId="urn:microsoft.com/office/officeart/2005/8/layout/vList5"/>
    <dgm:cxn modelId="{EBA6BFC3-D58B-4E2A-A965-D067D2AE2D9B}" type="presParOf" srcId="{3F8EA589-C8DD-464C-8897-D078A0B6B42F}" destId="{61B66441-52F1-4023-9EC5-88C215A8E006}" srcOrd="2" destOrd="0" presId="urn:microsoft.com/office/officeart/2005/8/layout/vList5"/>
    <dgm:cxn modelId="{1014DF6F-4B1D-4933-8321-B523EEAD0471}" type="presParOf" srcId="{61B66441-52F1-4023-9EC5-88C215A8E006}" destId="{AD15FC2C-DFBC-4D32-A5F1-1C5D26094E02}" srcOrd="0" destOrd="0" presId="urn:microsoft.com/office/officeart/2005/8/layout/vList5"/>
    <dgm:cxn modelId="{5580A678-DD5D-4797-9E96-6CBFB05E16DD}" type="presParOf" srcId="{61B66441-52F1-4023-9EC5-88C215A8E006}" destId="{4D4A76D7-2C1E-421F-A9F9-38F7E6AA70D4}" srcOrd="1" destOrd="0" presId="urn:microsoft.com/office/officeart/2005/8/layout/vList5"/>
    <dgm:cxn modelId="{B865A3F4-381C-4CD2-BC47-35325414E104}" type="presParOf" srcId="{3F8EA589-C8DD-464C-8897-D078A0B6B42F}" destId="{53772C32-32AB-4677-8511-473099907F52}" srcOrd="3" destOrd="0" presId="urn:microsoft.com/office/officeart/2005/8/layout/vList5"/>
    <dgm:cxn modelId="{69A6225C-C47B-47E0-9750-7643C1276ACA}" type="presParOf" srcId="{3F8EA589-C8DD-464C-8897-D078A0B6B42F}" destId="{185F5C2D-D9E2-403B-AA45-516C327B8A7F}" srcOrd="4" destOrd="0" presId="urn:microsoft.com/office/officeart/2005/8/layout/vList5"/>
    <dgm:cxn modelId="{ECBAA798-55C8-43A7-BDB1-FEF90DD812A6}" type="presParOf" srcId="{185F5C2D-D9E2-403B-AA45-516C327B8A7F}" destId="{6AED419C-34D5-4309-AA44-1896F0DF54A2}" srcOrd="0" destOrd="0" presId="urn:microsoft.com/office/officeart/2005/8/layout/vList5"/>
    <dgm:cxn modelId="{409B7013-7FAF-477B-A4AB-F124F01CC478}" type="presParOf" srcId="{185F5C2D-D9E2-403B-AA45-516C327B8A7F}" destId="{F2C0F99C-AB4C-4941-8862-A8CF6A3B40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E5CD8-8BBE-45F9-8813-86E3C24779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F7019F1-8DF1-4102-B401-3C68CC1060E7}">
      <dgm:prSet phldrT="[텍스트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sz="1800" b="1" dirty="0" smtClean="0">
              <a:latin typeface="Arial" pitchFamily="34" charset="0"/>
              <a:cs typeface="Arial" pitchFamily="34" charset="0"/>
            </a:rPr>
            <a:t>Traffic clustering</a:t>
          </a:r>
          <a:endParaRPr lang="ko-KR" altLang="en-US" sz="1800" b="1" dirty="0">
            <a:latin typeface="Arial" pitchFamily="34" charset="0"/>
            <a:cs typeface="Arial" pitchFamily="34" charset="0"/>
          </a:endParaRPr>
        </a:p>
      </dgm:t>
    </dgm:pt>
    <dgm:pt modelId="{3BF79D4B-E072-4167-9D33-D8FC47D9D8BA}" type="parTrans" cxnId="{AF7ED967-9188-476B-834F-B7B51C7A5245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D855CB03-0142-4CC0-8FFE-D71C6249ED64}" type="sibTrans" cxnId="{AF7ED967-9188-476B-834F-B7B51C7A5245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E484658A-4ACA-4354-9961-4F869EE138FC}">
      <dgm:prSet phldrT="[텍스트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en-US" altLang="ko-KR" sz="1800" dirty="0" smtClean="0">
              <a:latin typeface="Arial" pitchFamily="34" charset="0"/>
              <a:cs typeface="Arial" pitchFamily="34" charset="0"/>
            </a:rPr>
            <a:t>Bulk transfer, small transaction, etc.</a:t>
          </a:r>
          <a:endParaRPr lang="ko-KR" altLang="en-US" sz="1800" dirty="0">
            <a:latin typeface="Arial" pitchFamily="34" charset="0"/>
            <a:cs typeface="Arial" pitchFamily="34" charset="0"/>
          </a:endParaRPr>
        </a:p>
      </dgm:t>
    </dgm:pt>
    <dgm:pt modelId="{7275F8EB-2EEA-4DF5-8345-52C64105279A}" type="parTrans" cxnId="{78DBBB22-C245-4F1A-B8F2-77EE6F7EB40E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E0F914B1-04C6-4E25-9772-9CF6729E04B5}" type="sibTrans" cxnId="{78DBBB22-C245-4F1A-B8F2-77EE6F7EB40E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7A9FA6A0-59AB-421A-AB06-0AD65B6E4406}">
      <dgm:prSet phldrT="[텍스트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sz="1800" b="1" dirty="0" smtClean="0">
              <a:latin typeface="Arial" pitchFamily="34" charset="0"/>
              <a:cs typeface="Arial" pitchFamily="34" charset="0"/>
            </a:rPr>
            <a:t>Application-type breakdown</a:t>
          </a:r>
          <a:endParaRPr lang="ko-KR" altLang="en-US" sz="1800" b="1" dirty="0">
            <a:latin typeface="Arial" pitchFamily="34" charset="0"/>
            <a:cs typeface="Arial" pitchFamily="34" charset="0"/>
          </a:endParaRPr>
        </a:p>
      </dgm:t>
    </dgm:pt>
    <dgm:pt modelId="{AB1E1A65-FEC3-4964-B245-0DF91008C4E4}" type="parTrans" cxnId="{8A89E876-16B8-490A-9DA0-113E6A00EF21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26450531-418B-4ADA-B61E-59AFB44BA519}" type="sibTrans" cxnId="{8A89E876-16B8-490A-9DA0-113E6A00EF21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9493B2CE-710D-4DE7-B9A4-7926B0631017}">
      <dgm:prSet phldrT="[텍스트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en-US" altLang="ko-KR" sz="1800" dirty="0" smtClean="0">
              <a:latin typeface="Arial" pitchFamily="34" charset="0"/>
              <a:cs typeface="Arial" pitchFamily="34" charset="0"/>
            </a:rPr>
            <a:t>Web, game, P2P, messenger, streaming, mail, etc.</a:t>
          </a:r>
          <a:endParaRPr lang="ko-KR" altLang="en-US" sz="1800" dirty="0">
            <a:latin typeface="Arial" pitchFamily="34" charset="0"/>
            <a:cs typeface="Arial" pitchFamily="34" charset="0"/>
          </a:endParaRPr>
        </a:p>
      </dgm:t>
    </dgm:pt>
    <dgm:pt modelId="{485952C5-3068-4751-A677-2A28285B0420}" type="parTrans" cxnId="{CF0B69F8-A0D2-41A4-AF2D-6C9B8371F3CA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52790F5A-3221-4D40-BE74-E2CBF06FE771}" type="sibTrans" cxnId="{CF0B69F8-A0D2-41A4-AF2D-6C9B8371F3CA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671810A2-5B74-4B58-AB1E-4A6E0BDBBE55}">
      <dgm:prSet phldrT="[텍스트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sz="1800" b="1" dirty="0" smtClean="0">
              <a:latin typeface="Arial" pitchFamily="34" charset="0"/>
              <a:cs typeface="Arial" pitchFamily="34" charset="0"/>
            </a:rPr>
            <a:t>Application protocol breakdown</a:t>
          </a:r>
          <a:endParaRPr lang="ko-KR" altLang="en-US" sz="1800" b="1" dirty="0">
            <a:latin typeface="Arial" pitchFamily="34" charset="0"/>
            <a:cs typeface="Arial" pitchFamily="34" charset="0"/>
          </a:endParaRPr>
        </a:p>
      </dgm:t>
    </dgm:pt>
    <dgm:pt modelId="{DE633150-31B5-4A8E-ACA2-C41B87BE4153}" type="parTrans" cxnId="{7E96BBCB-4403-4806-B51B-1729CB7721E2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795FFBF5-67B6-41F6-AF9F-8FDAE3EC94E2}" type="sibTrans" cxnId="{7E96BBCB-4403-4806-B51B-1729CB7721E2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A641026B-B6A7-4565-A05E-0839CCC345B4}">
      <dgm:prSet phldrT="[텍스트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en-US" altLang="ko-KR" sz="1800" dirty="0" smtClean="0">
              <a:latin typeface="Arial" pitchFamily="34" charset="0"/>
              <a:cs typeface="Arial" pitchFamily="34" charset="0"/>
            </a:rPr>
            <a:t>HTTP, HTTPS, SMTP, FTP, TELNET, SSH, POP, etc.</a:t>
          </a:r>
          <a:endParaRPr lang="ko-KR" altLang="en-US" sz="1800" dirty="0">
            <a:latin typeface="Arial" pitchFamily="34" charset="0"/>
            <a:cs typeface="Arial" pitchFamily="34" charset="0"/>
          </a:endParaRPr>
        </a:p>
      </dgm:t>
    </dgm:pt>
    <dgm:pt modelId="{E9483C15-10EC-4CD3-B87F-227733820BD1}" type="parTrans" cxnId="{30BA019D-A237-48DD-B230-328A170E0241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99B2094B-51CC-457D-AEBB-3CDE02DECCD8}" type="sibTrans" cxnId="{30BA019D-A237-48DD-B230-328A170E0241}">
      <dgm:prSet/>
      <dgm:spPr/>
      <dgm:t>
        <a:bodyPr/>
        <a:lstStyle/>
        <a:p>
          <a:pPr latinLnBrk="1"/>
          <a:endParaRPr lang="ko-KR" altLang="en-US">
            <a:latin typeface="Arial" pitchFamily="34" charset="0"/>
            <a:cs typeface="Arial" pitchFamily="34" charset="0"/>
          </a:endParaRPr>
        </a:p>
      </dgm:t>
    </dgm:pt>
    <dgm:pt modelId="{7843893E-7807-42FA-8C96-22D1C45FDB66}">
      <dgm:prSet phldrT="[텍스트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en-US" altLang="ko-KR" sz="1800" b="1" dirty="0" smtClean="0">
              <a:latin typeface="Arial" pitchFamily="34" charset="0"/>
              <a:cs typeface="Arial" pitchFamily="34" charset="0"/>
            </a:rPr>
            <a:t>Application Breakdown</a:t>
          </a:r>
          <a:endParaRPr lang="ko-KR" altLang="en-US" sz="1800" b="1" dirty="0">
            <a:latin typeface="Arial" pitchFamily="34" charset="0"/>
            <a:cs typeface="Arial" pitchFamily="34" charset="0"/>
          </a:endParaRPr>
        </a:p>
      </dgm:t>
    </dgm:pt>
    <dgm:pt modelId="{86CDBA97-8820-4920-9691-F699C40E345E}" type="parTrans" cxnId="{9A4810D8-B989-4FDA-9079-D36B98D62572}">
      <dgm:prSet/>
      <dgm:spPr/>
      <dgm:t>
        <a:bodyPr/>
        <a:lstStyle/>
        <a:p>
          <a:pPr latinLnBrk="1"/>
          <a:endParaRPr lang="ko-KR" altLang="en-US"/>
        </a:p>
      </dgm:t>
    </dgm:pt>
    <dgm:pt modelId="{9EEEE039-7AC6-42E7-A7AD-AF685B067255}" type="sibTrans" cxnId="{9A4810D8-B989-4FDA-9079-D36B98D62572}">
      <dgm:prSet/>
      <dgm:spPr/>
      <dgm:t>
        <a:bodyPr/>
        <a:lstStyle/>
        <a:p>
          <a:pPr latinLnBrk="1"/>
          <a:endParaRPr lang="ko-KR" altLang="en-US"/>
        </a:p>
      </dgm:t>
    </dgm:pt>
    <dgm:pt modelId="{766750A9-E87D-491F-B895-E3BCFE35BBF5}">
      <dgm:prSet phldrT="[텍스트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en-US" altLang="ko-KR" sz="1800" dirty="0" err="1" smtClean="0">
              <a:latin typeface="Arial" pitchFamily="34" charset="0"/>
              <a:cs typeface="Arial" pitchFamily="34" charset="0"/>
            </a:rPr>
            <a:t>BitTorrent</a:t>
          </a:r>
          <a:r>
            <a:rPr lang="en-US" altLang="ko-KR" sz="1800" dirty="0" smtClean="0">
              <a:latin typeface="Arial" pitchFamily="34" charset="0"/>
              <a:cs typeface="Arial" pitchFamily="34" charset="0"/>
            </a:rPr>
            <a:t>, MSN, </a:t>
          </a:r>
          <a:r>
            <a:rPr lang="en-US" altLang="ko-KR" sz="1800" dirty="0" err="1" smtClean="0">
              <a:latin typeface="Arial" pitchFamily="34" charset="0"/>
              <a:cs typeface="Arial" pitchFamily="34" charset="0"/>
            </a:rPr>
            <a:t>NateOn</a:t>
          </a:r>
          <a:r>
            <a:rPr lang="en-US" altLang="ko-KR" sz="1800" dirty="0" smtClean="0">
              <a:latin typeface="Arial" pitchFamily="34" charset="0"/>
              <a:cs typeface="Arial" pitchFamily="34" charset="0"/>
            </a:rPr>
            <a:t>, </a:t>
          </a:r>
          <a:r>
            <a:rPr lang="en-US" altLang="ko-KR" sz="1800" dirty="0" err="1" smtClean="0">
              <a:latin typeface="Arial" pitchFamily="34" charset="0"/>
              <a:cs typeface="Arial" pitchFamily="34" charset="0"/>
            </a:rPr>
            <a:t>Filezilla</a:t>
          </a:r>
          <a:r>
            <a:rPr lang="en-US" altLang="ko-KR" sz="1800" dirty="0" smtClean="0">
              <a:latin typeface="Arial" pitchFamily="34" charset="0"/>
              <a:cs typeface="Arial" pitchFamily="34" charset="0"/>
            </a:rPr>
            <a:t> FTP, etc. </a:t>
          </a:r>
          <a:endParaRPr lang="ko-KR" altLang="en-US" sz="1800" dirty="0">
            <a:latin typeface="Arial" pitchFamily="34" charset="0"/>
            <a:cs typeface="Arial" pitchFamily="34" charset="0"/>
          </a:endParaRPr>
        </a:p>
      </dgm:t>
    </dgm:pt>
    <dgm:pt modelId="{DBEFB478-5827-4AC7-8E2D-4021ACF58BF7}" type="parTrans" cxnId="{75A36572-7662-471A-A3D5-64F225C1F574}">
      <dgm:prSet/>
      <dgm:spPr/>
      <dgm:t>
        <a:bodyPr/>
        <a:lstStyle/>
        <a:p>
          <a:pPr latinLnBrk="1"/>
          <a:endParaRPr lang="ko-KR" altLang="en-US"/>
        </a:p>
      </dgm:t>
    </dgm:pt>
    <dgm:pt modelId="{1B0B649A-49F0-43B3-A723-8D5057A658FB}" type="sibTrans" cxnId="{75A36572-7662-471A-A3D5-64F225C1F574}">
      <dgm:prSet/>
      <dgm:spPr/>
      <dgm:t>
        <a:bodyPr/>
        <a:lstStyle/>
        <a:p>
          <a:pPr latinLnBrk="1"/>
          <a:endParaRPr lang="ko-KR" altLang="en-US"/>
        </a:p>
      </dgm:t>
    </dgm:pt>
    <dgm:pt modelId="{3F8EA589-C8DD-464C-8897-D078A0B6B42F}" type="pres">
      <dgm:prSet presAssocID="{454E5CD8-8BBE-45F9-8813-86E3C24779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5719EE-2B31-479F-8CB5-D0D513B3D345}" type="pres">
      <dgm:prSet presAssocID="{9F7019F1-8DF1-4102-B401-3C68CC1060E7}" presName="linNode" presStyleCnt="0"/>
      <dgm:spPr/>
    </dgm:pt>
    <dgm:pt modelId="{1E75491C-3654-4DF4-9A10-0D4EAE3BB39E}" type="pres">
      <dgm:prSet presAssocID="{9F7019F1-8DF1-4102-B401-3C68CC1060E7}" presName="parentText" presStyleLbl="node1" presStyleIdx="0" presStyleCnt="4" custScaleX="7343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078939-067A-4210-83DA-AF5FEA3D0AA4}" type="pres">
      <dgm:prSet presAssocID="{9F7019F1-8DF1-4102-B401-3C68CC1060E7}" presName="descendantText" presStyleLbl="alignAccFollowNode1" presStyleIdx="0" presStyleCnt="4" custScaleX="1065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C180B2-BA2B-4A37-9241-D257F250A41F}" type="pres">
      <dgm:prSet presAssocID="{D855CB03-0142-4CC0-8FFE-D71C6249ED64}" presName="sp" presStyleCnt="0"/>
      <dgm:spPr/>
    </dgm:pt>
    <dgm:pt modelId="{61B66441-52F1-4023-9EC5-88C215A8E006}" type="pres">
      <dgm:prSet presAssocID="{7A9FA6A0-59AB-421A-AB06-0AD65B6E4406}" presName="linNode" presStyleCnt="0"/>
      <dgm:spPr/>
    </dgm:pt>
    <dgm:pt modelId="{AD15FC2C-DFBC-4D32-A5F1-1C5D26094E02}" type="pres">
      <dgm:prSet presAssocID="{7A9FA6A0-59AB-421A-AB06-0AD65B6E4406}" presName="parentText" presStyleLbl="node1" presStyleIdx="1" presStyleCnt="4" custScaleX="7343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4A76D7-2C1E-421F-A9F9-38F7E6AA70D4}" type="pres">
      <dgm:prSet presAssocID="{7A9FA6A0-59AB-421A-AB06-0AD65B6E4406}" presName="descendantText" presStyleLbl="alignAccFollowNode1" presStyleIdx="1" presStyleCnt="4" custScaleX="1065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772C32-32AB-4677-8511-473099907F52}" type="pres">
      <dgm:prSet presAssocID="{26450531-418B-4ADA-B61E-59AFB44BA519}" presName="sp" presStyleCnt="0"/>
      <dgm:spPr/>
    </dgm:pt>
    <dgm:pt modelId="{185F5C2D-D9E2-403B-AA45-516C327B8A7F}" type="pres">
      <dgm:prSet presAssocID="{671810A2-5B74-4B58-AB1E-4A6E0BDBBE55}" presName="linNode" presStyleCnt="0"/>
      <dgm:spPr/>
    </dgm:pt>
    <dgm:pt modelId="{6AED419C-34D5-4309-AA44-1896F0DF54A2}" type="pres">
      <dgm:prSet presAssocID="{671810A2-5B74-4B58-AB1E-4A6E0BDBBE55}" presName="parentText" presStyleLbl="node1" presStyleIdx="2" presStyleCnt="4" custScaleX="7343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C0F99C-AB4C-4941-8862-A8CF6A3B40C2}" type="pres">
      <dgm:prSet presAssocID="{671810A2-5B74-4B58-AB1E-4A6E0BDBBE55}" presName="descendantText" presStyleLbl="alignAccFollowNode1" presStyleIdx="2" presStyleCnt="4" custScaleX="1065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BB965B-D44A-4CA0-AA83-72FBA9B18BC4}" type="pres">
      <dgm:prSet presAssocID="{795FFBF5-67B6-41F6-AF9F-8FDAE3EC94E2}" presName="sp" presStyleCnt="0"/>
      <dgm:spPr/>
    </dgm:pt>
    <dgm:pt modelId="{1B275142-6F68-4C6E-9F86-9F14E2CE7049}" type="pres">
      <dgm:prSet presAssocID="{7843893E-7807-42FA-8C96-22D1C45FDB66}" presName="linNode" presStyleCnt="0"/>
      <dgm:spPr/>
    </dgm:pt>
    <dgm:pt modelId="{5BCFE12D-8F83-40DE-84EC-C6E184B5A8D3}" type="pres">
      <dgm:prSet presAssocID="{7843893E-7807-42FA-8C96-22D1C45FDB66}" presName="parentText" presStyleLbl="node1" presStyleIdx="3" presStyleCnt="4" custScaleX="73188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B63FBD2-01AB-4646-9C7D-39EF41B5F852}" type="pres">
      <dgm:prSet presAssocID="{7843893E-7807-42FA-8C96-22D1C45FDB66}" presName="descendantText" presStyleLbl="alignAccFollowNode1" presStyleIdx="3" presStyleCnt="4" custScaleX="1066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879D8DF-1B32-4323-A70D-067EEFEC7D2F}" type="presOf" srcId="{766750A9-E87D-491F-B895-E3BCFE35BBF5}" destId="{5B63FBD2-01AB-4646-9C7D-39EF41B5F852}" srcOrd="0" destOrd="0" presId="urn:microsoft.com/office/officeart/2005/8/layout/vList5"/>
    <dgm:cxn modelId="{AF7ED967-9188-476B-834F-B7B51C7A5245}" srcId="{454E5CD8-8BBE-45F9-8813-86E3C247796E}" destId="{9F7019F1-8DF1-4102-B401-3C68CC1060E7}" srcOrd="0" destOrd="0" parTransId="{3BF79D4B-E072-4167-9D33-D8FC47D9D8BA}" sibTransId="{D855CB03-0142-4CC0-8FFE-D71C6249ED64}"/>
    <dgm:cxn modelId="{AEC45A88-D7BA-44D1-ABE0-91025E878443}" type="presOf" srcId="{E484658A-4ACA-4354-9961-4F869EE138FC}" destId="{76078939-067A-4210-83DA-AF5FEA3D0AA4}" srcOrd="0" destOrd="0" presId="urn:microsoft.com/office/officeart/2005/8/layout/vList5"/>
    <dgm:cxn modelId="{CF0B69F8-A0D2-41A4-AF2D-6C9B8371F3CA}" srcId="{7A9FA6A0-59AB-421A-AB06-0AD65B6E4406}" destId="{9493B2CE-710D-4DE7-B9A4-7926B0631017}" srcOrd="0" destOrd="0" parTransId="{485952C5-3068-4751-A677-2A28285B0420}" sibTransId="{52790F5A-3221-4D40-BE74-E2CBF06FE771}"/>
    <dgm:cxn modelId="{F695B47A-4DA5-4A04-B380-C0318ACE4173}" type="presOf" srcId="{A641026B-B6A7-4565-A05E-0839CCC345B4}" destId="{F2C0F99C-AB4C-4941-8862-A8CF6A3B40C2}" srcOrd="0" destOrd="0" presId="urn:microsoft.com/office/officeart/2005/8/layout/vList5"/>
    <dgm:cxn modelId="{78DBBB22-C245-4F1A-B8F2-77EE6F7EB40E}" srcId="{9F7019F1-8DF1-4102-B401-3C68CC1060E7}" destId="{E484658A-4ACA-4354-9961-4F869EE138FC}" srcOrd="0" destOrd="0" parTransId="{7275F8EB-2EEA-4DF5-8345-52C64105279A}" sibTransId="{E0F914B1-04C6-4E25-9772-9CF6729E04B5}"/>
    <dgm:cxn modelId="{8A89E876-16B8-490A-9DA0-113E6A00EF21}" srcId="{454E5CD8-8BBE-45F9-8813-86E3C247796E}" destId="{7A9FA6A0-59AB-421A-AB06-0AD65B6E4406}" srcOrd="1" destOrd="0" parTransId="{AB1E1A65-FEC3-4964-B245-0DF91008C4E4}" sibTransId="{26450531-418B-4ADA-B61E-59AFB44BA519}"/>
    <dgm:cxn modelId="{30BA019D-A237-48DD-B230-328A170E0241}" srcId="{671810A2-5B74-4B58-AB1E-4A6E0BDBBE55}" destId="{A641026B-B6A7-4565-A05E-0839CCC345B4}" srcOrd="0" destOrd="0" parTransId="{E9483C15-10EC-4CD3-B87F-227733820BD1}" sibTransId="{99B2094B-51CC-457D-AEBB-3CDE02DECCD8}"/>
    <dgm:cxn modelId="{6B68DB99-B335-4D11-91CB-4FF4A092AEF5}" type="presOf" srcId="{7843893E-7807-42FA-8C96-22D1C45FDB66}" destId="{5BCFE12D-8F83-40DE-84EC-C6E184B5A8D3}" srcOrd="0" destOrd="0" presId="urn:microsoft.com/office/officeart/2005/8/layout/vList5"/>
    <dgm:cxn modelId="{7E96BBCB-4403-4806-B51B-1729CB7721E2}" srcId="{454E5CD8-8BBE-45F9-8813-86E3C247796E}" destId="{671810A2-5B74-4B58-AB1E-4A6E0BDBBE55}" srcOrd="2" destOrd="0" parTransId="{DE633150-31B5-4A8E-ACA2-C41B87BE4153}" sibTransId="{795FFBF5-67B6-41F6-AF9F-8FDAE3EC94E2}"/>
    <dgm:cxn modelId="{75A36572-7662-471A-A3D5-64F225C1F574}" srcId="{7843893E-7807-42FA-8C96-22D1C45FDB66}" destId="{766750A9-E87D-491F-B895-E3BCFE35BBF5}" srcOrd="0" destOrd="0" parTransId="{DBEFB478-5827-4AC7-8E2D-4021ACF58BF7}" sibTransId="{1B0B649A-49F0-43B3-A723-8D5057A658FB}"/>
    <dgm:cxn modelId="{2ED23CC7-2999-40E3-9773-8ADB32E97766}" type="presOf" srcId="{9F7019F1-8DF1-4102-B401-3C68CC1060E7}" destId="{1E75491C-3654-4DF4-9A10-0D4EAE3BB39E}" srcOrd="0" destOrd="0" presId="urn:microsoft.com/office/officeart/2005/8/layout/vList5"/>
    <dgm:cxn modelId="{AD120D04-3907-49A6-8D87-5AEA4E91B4A8}" type="presOf" srcId="{7A9FA6A0-59AB-421A-AB06-0AD65B6E4406}" destId="{AD15FC2C-DFBC-4D32-A5F1-1C5D26094E02}" srcOrd="0" destOrd="0" presId="urn:microsoft.com/office/officeart/2005/8/layout/vList5"/>
    <dgm:cxn modelId="{E255CA26-D723-4834-8DE0-72A632275BB3}" type="presOf" srcId="{671810A2-5B74-4B58-AB1E-4A6E0BDBBE55}" destId="{6AED419C-34D5-4309-AA44-1896F0DF54A2}" srcOrd="0" destOrd="0" presId="urn:microsoft.com/office/officeart/2005/8/layout/vList5"/>
    <dgm:cxn modelId="{8662833E-100B-4EB0-8B81-87DCAE210FD5}" type="presOf" srcId="{454E5CD8-8BBE-45F9-8813-86E3C247796E}" destId="{3F8EA589-C8DD-464C-8897-D078A0B6B42F}" srcOrd="0" destOrd="0" presId="urn:microsoft.com/office/officeart/2005/8/layout/vList5"/>
    <dgm:cxn modelId="{9A4810D8-B989-4FDA-9079-D36B98D62572}" srcId="{454E5CD8-8BBE-45F9-8813-86E3C247796E}" destId="{7843893E-7807-42FA-8C96-22D1C45FDB66}" srcOrd="3" destOrd="0" parTransId="{86CDBA97-8820-4920-9691-F699C40E345E}" sibTransId="{9EEEE039-7AC6-42E7-A7AD-AF685B067255}"/>
    <dgm:cxn modelId="{5DA9663E-2EBF-4608-88E7-3F3BC7EA5046}" type="presOf" srcId="{9493B2CE-710D-4DE7-B9A4-7926B0631017}" destId="{4D4A76D7-2C1E-421F-A9F9-38F7E6AA70D4}" srcOrd="0" destOrd="0" presId="urn:microsoft.com/office/officeart/2005/8/layout/vList5"/>
    <dgm:cxn modelId="{16C67660-2DD0-475F-A15B-E9CA7F290E86}" type="presParOf" srcId="{3F8EA589-C8DD-464C-8897-D078A0B6B42F}" destId="{6F5719EE-2B31-479F-8CB5-D0D513B3D345}" srcOrd="0" destOrd="0" presId="urn:microsoft.com/office/officeart/2005/8/layout/vList5"/>
    <dgm:cxn modelId="{4648A5B5-5AEB-4BE8-8715-7F84EE229CD7}" type="presParOf" srcId="{6F5719EE-2B31-479F-8CB5-D0D513B3D345}" destId="{1E75491C-3654-4DF4-9A10-0D4EAE3BB39E}" srcOrd="0" destOrd="0" presId="urn:microsoft.com/office/officeart/2005/8/layout/vList5"/>
    <dgm:cxn modelId="{1603A169-A28E-4A55-8B82-527B527E1642}" type="presParOf" srcId="{6F5719EE-2B31-479F-8CB5-D0D513B3D345}" destId="{76078939-067A-4210-83DA-AF5FEA3D0AA4}" srcOrd="1" destOrd="0" presId="urn:microsoft.com/office/officeart/2005/8/layout/vList5"/>
    <dgm:cxn modelId="{E784A75B-B529-4599-BC93-F9D72680770D}" type="presParOf" srcId="{3F8EA589-C8DD-464C-8897-D078A0B6B42F}" destId="{DBC180B2-BA2B-4A37-9241-D257F250A41F}" srcOrd="1" destOrd="0" presId="urn:microsoft.com/office/officeart/2005/8/layout/vList5"/>
    <dgm:cxn modelId="{CD16FAD7-FFEB-41BD-ABDA-D5EB6FC52F88}" type="presParOf" srcId="{3F8EA589-C8DD-464C-8897-D078A0B6B42F}" destId="{61B66441-52F1-4023-9EC5-88C215A8E006}" srcOrd="2" destOrd="0" presId="urn:microsoft.com/office/officeart/2005/8/layout/vList5"/>
    <dgm:cxn modelId="{9486E6F5-6222-4C59-9BE7-C3BF17664310}" type="presParOf" srcId="{61B66441-52F1-4023-9EC5-88C215A8E006}" destId="{AD15FC2C-DFBC-4D32-A5F1-1C5D26094E02}" srcOrd="0" destOrd="0" presId="urn:microsoft.com/office/officeart/2005/8/layout/vList5"/>
    <dgm:cxn modelId="{524E1468-3EAF-480C-8262-9C5DF8CDBDE2}" type="presParOf" srcId="{61B66441-52F1-4023-9EC5-88C215A8E006}" destId="{4D4A76D7-2C1E-421F-A9F9-38F7E6AA70D4}" srcOrd="1" destOrd="0" presId="urn:microsoft.com/office/officeart/2005/8/layout/vList5"/>
    <dgm:cxn modelId="{D9D56F32-A351-47C4-9C7D-F1B3DBC61A1D}" type="presParOf" srcId="{3F8EA589-C8DD-464C-8897-D078A0B6B42F}" destId="{53772C32-32AB-4677-8511-473099907F52}" srcOrd="3" destOrd="0" presId="urn:microsoft.com/office/officeart/2005/8/layout/vList5"/>
    <dgm:cxn modelId="{066EF736-3EA3-4A86-8E54-1B80915EFB82}" type="presParOf" srcId="{3F8EA589-C8DD-464C-8897-D078A0B6B42F}" destId="{185F5C2D-D9E2-403B-AA45-516C327B8A7F}" srcOrd="4" destOrd="0" presId="urn:microsoft.com/office/officeart/2005/8/layout/vList5"/>
    <dgm:cxn modelId="{C284ED70-F1FB-4DC7-A295-8B291801F5DD}" type="presParOf" srcId="{185F5C2D-D9E2-403B-AA45-516C327B8A7F}" destId="{6AED419C-34D5-4309-AA44-1896F0DF54A2}" srcOrd="0" destOrd="0" presId="urn:microsoft.com/office/officeart/2005/8/layout/vList5"/>
    <dgm:cxn modelId="{09F88BAE-957C-4511-A0FA-7BD7FFC8BA91}" type="presParOf" srcId="{185F5C2D-D9E2-403B-AA45-516C327B8A7F}" destId="{F2C0F99C-AB4C-4941-8862-A8CF6A3B40C2}" srcOrd="1" destOrd="0" presId="urn:microsoft.com/office/officeart/2005/8/layout/vList5"/>
    <dgm:cxn modelId="{031E79E4-EA6E-4813-8FA1-B2BBA4F97E11}" type="presParOf" srcId="{3F8EA589-C8DD-464C-8897-D078A0B6B42F}" destId="{38BB965B-D44A-4CA0-AA83-72FBA9B18BC4}" srcOrd="5" destOrd="0" presId="urn:microsoft.com/office/officeart/2005/8/layout/vList5"/>
    <dgm:cxn modelId="{2C4CD219-C5FA-48E6-AEAD-BCAB63D9FE07}" type="presParOf" srcId="{3F8EA589-C8DD-464C-8897-D078A0B6B42F}" destId="{1B275142-6F68-4C6E-9F86-9F14E2CE7049}" srcOrd="6" destOrd="0" presId="urn:microsoft.com/office/officeart/2005/8/layout/vList5"/>
    <dgm:cxn modelId="{6A29A714-E9BB-4B78-AF69-33277EF9F03F}" type="presParOf" srcId="{1B275142-6F68-4C6E-9F86-9F14E2CE7049}" destId="{5BCFE12D-8F83-40DE-84EC-C6E184B5A8D3}" srcOrd="0" destOrd="0" presId="urn:microsoft.com/office/officeart/2005/8/layout/vList5"/>
    <dgm:cxn modelId="{9B80942B-A0F7-46D2-A6D5-FB2D88D07010}" type="presParOf" srcId="{1B275142-6F68-4C6E-9F86-9F14E2CE7049}" destId="{5B63FBD2-01AB-4646-9C7D-39EF41B5F8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2271" cy="496173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4295" y="2"/>
            <a:ext cx="2942271" cy="496173"/>
          </a:xfrm>
          <a:prstGeom prst="rect">
            <a:avLst/>
          </a:prstGeom>
        </p:spPr>
        <p:txBody>
          <a:bodyPr vert="horz" lIns="91647" tIns="45824" rIns="91647" bIns="458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1515BC-6B9D-43A8-B34C-3585EF05BD7A}" type="datetimeFigureOut">
              <a:rPr lang="ko-KR" altLang="en-US"/>
              <a:pPr>
                <a:defRPr/>
              </a:pPr>
              <a:t>2011-12-16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47" tIns="45824" rIns="91647" bIns="4582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499" y="4714444"/>
            <a:ext cx="5431154" cy="4465558"/>
          </a:xfrm>
          <a:prstGeom prst="rect">
            <a:avLst/>
          </a:prstGeom>
        </p:spPr>
        <p:txBody>
          <a:bodyPr vert="horz" lIns="91647" tIns="45824" rIns="91647" bIns="45824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5696"/>
            <a:ext cx="2942271" cy="496173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4295" y="9425696"/>
            <a:ext cx="2942271" cy="496173"/>
          </a:xfrm>
          <a:prstGeom prst="rect">
            <a:avLst/>
          </a:prstGeom>
        </p:spPr>
        <p:txBody>
          <a:bodyPr vert="horz" lIns="91647" tIns="45824" rIns="91647" bIns="458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829FF2-5533-40FC-8AEA-E097920589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i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56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85786" y="3500438"/>
            <a:ext cx="7643866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Name</a:t>
            </a:r>
            <a:br>
              <a:rPr lang="en-US" altLang="ko-KR" dirty="0" smtClean="0"/>
            </a:br>
            <a:r>
              <a:rPr lang="en-US" altLang="ko-KR" dirty="0" smtClean="0"/>
              <a:t>DPNM Lab.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/>
              <a:t>2009. 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4400" y="500042"/>
            <a:ext cx="8215200" cy="2642400"/>
          </a:xfrm>
          <a:prstGeom prst="roundRect">
            <a:avLst>
              <a:gd name="adj" fmla="val 8387"/>
            </a:avLst>
          </a:prstGeom>
          <a:solidFill>
            <a:schemeClr val="accent1">
              <a:alpha val="9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44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 userDrawn="1"/>
        </p:nvSpPr>
        <p:spPr bwMode="auto">
          <a:xfrm>
            <a:off x="0" y="-5080"/>
            <a:ext cx="8058247" cy="623416"/>
          </a:xfrm>
          <a:prstGeom prst="rect">
            <a:avLst/>
          </a:prstGeom>
          <a:solidFill>
            <a:srgbClr val="000099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6800" rIns="18000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 b="1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defRPr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HY헤드라인M" pitchFamily="18" charset="-127"/>
              <a:cs typeface="Arial Unicode MS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28"/>
            <a:ext cx="8215337" cy="623416"/>
          </a:xfrm>
          <a:solidFill>
            <a:srgbClr val="000099">
              <a:alpha val="90000"/>
            </a:srgbClr>
          </a:solidFill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973667"/>
            <a:ext cx="8636000" cy="525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b="1" baseline="0">
                <a:solidFill>
                  <a:srgbClr val="000099"/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b="0" baseline="0">
                <a:latin typeface="Arial" pitchFamily="34" charset="0"/>
                <a:ea typeface="굴림" pitchFamily="50" charset="-127"/>
                <a:cs typeface="Arial" pitchFamily="34" charset="0"/>
              </a:defRPr>
            </a:lvl2pPr>
            <a:lvl3pPr>
              <a:buFont typeface="Arial" pitchFamily="34" charset="0"/>
              <a:buChar char="−"/>
              <a:defRPr b="0" baseline="0">
                <a:latin typeface="Arial" pitchFamily="34" charset="0"/>
                <a:ea typeface="굴림" pitchFamily="50" charset="-127"/>
                <a:cs typeface="Arial" pitchFamily="34" charset="0"/>
              </a:defRPr>
            </a:lvl3pPr>
            <a:lvl4pPr>
              <a:defRPr b="0" baseline="0">
                <a:latin typeface="Arial" pitchFamily="34" charset="0"/>
                <a:ea typeface="굴림" pitchFamily="50" charset="-127"/>
                <a:cs typeface="Arial" pitchFamily="34" charset="0"/>
              </a:defRPr>
            </a:lvl4pPr>
            <a:lvl5pPr>
              <a:defRPr b="0" baseline="0">
                <a:latin typeface="Arial" pitchFamily="34" charset="0"/>
                <a:ea typeface="굴림" pitchFamily="50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 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4" name="Picture 6" descr="http://www.postechvision.org/image/logo/red_3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7143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85786" y="3500438"/>
            <a:ext cx="7643866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Name</a:t>
            </a:r>
            <a:br>
              <a:rPr lang="en-US" altLang="ko-KR" dirty="0" smtClean="0"/>
            </a:br>
            <a:r>
              <a:rPr lang="en-US" altLang="ko-KR" dirty="0" smtClean="0"/>
              <a:t>DPNM Lab.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/>
              <a:t>2009. 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85786" y="3500438"/>
            <a:ext cx="7643866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Name</a:t>
            </a:r>
            <a:br>
              <a:rPr lang="en-US" altLang="ko-KR" dirty="0" smtClean="0"/>
            </a:br>
            <a:r>
              <a:rPr lang="en-US" altLang="ko-KR" dirty="0" smtClean="0"/>
              <a:t>DPNM Lab.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/>
              <a:t>2009. 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0" y="0"/>
            <a:ext cx="9144000" cy="321297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 cap="rnd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사용자정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144000" cy="686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539552" y="548680"/>
            <a:ext cx="8064896" cy="2736304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539552" y="3284984"/>
            <a:ext cx="8064896" cy="100811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539552" y="4293096"/>
            <a:ext cx="8064896" cy="651806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 hasCustomPrompt="1"/>
          </p:nvPr>
        </p:nvSpPr>
        <p:spPr>
          <a:xfrm>
            <a:off x="683568" y="709712"/>
            <a:ext cx="7776864" cy="2431256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</a:lstStyle>
          <a:p>
            <a:r>
              <a:rPr lang="en-US" altLang="ko-KR" dirty="0" err="1" smtClean="0"/>
              <a:t>asdfasdf</a:t>
            </a:r>
            <a:endParaRPr lang="ko-KR" altLang="en-US" dirty="0"/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683568" y="3441502"/>
            <a:ext cx="7776864" cy="639762"/>
          </a:xfrm>
        </p:spPr>
        <p:txBody>
          <a:bodyPr anchor="ctr">
            <a:norm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부제목</a:t>
            </a:r>
          </a:p>
        </p:txBody>
      </p:sp>
      <p:sp>
        <p:nvSpPr>
          <p:cNvPr id="1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83568" y="4437113"/>
            <a:ext cx="7776863" cy="360040"/>
          </a:xfrm>
        </p:spPr>
        <p:txBody>
          <a:bodyPr anchor="ctr"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텍스트를 입력합니다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13268"/>
            <a:ext cx="8229600" cy="719666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99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680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2272"/>
            <a:ext cx="9144000" cy="285752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   </a:t>
            </a:r>
            <a:r>
              <a:rPr kumimoji="0" lang="en-US" altLang="ko-KR" sz="1400" b="1" dirty="0" err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Byungchul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 Park,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POSTECH		PhD Thesis Defense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                  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		    	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	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ct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/38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5" r:id="rId4"/>
    <p:sldLayoutId id="2147483836" r:id="rId5"/>
    <p:sldLayoutId id="2147483837" r:id="rId6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600" b="1" i="0" kern="1200" baseline="0" dirty="0" smtClean="0">
          <a:solidFill>
            <a:schemeClr val="bg1"/>
          </a:solidFill>
          <a:latin typeface="Arial" pitchFamily="34" charset="0"/>
          <a:ea typeface="HY헤드라인M" pitchFamily="18" charset="-127"/>
          <a:cs typeface="Arial Unicode MS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48733" y="274638"/>
            <a:ext cx="8238067" cy="76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572272"/>
            <a:ext cx="9144000" cy="285752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kumimoji="0" lang="en-US" altLang="ko-KR" sz="1400" b="1" dirty="0" err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Byungchul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Park,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POSTECH		PhD Thesis Defense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                 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		    	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	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pPr algn="ct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/39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395536" y="235331"/>
            <a:ext cx="8352928" cy="856869"/>
          </a:xfrm>
          <a:prstGeom prst="rect">
            <a:avLst/>
          </a:prstGeom>
          <a:noFill/>
          <a:ln w="88900">
            <a:solidFill>
              <a:srgbClr val="00009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4" r:id="rId2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나눔고딕" pitchFamily="50" charset="-127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ot@postech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22.xml"/><Relationship Id="rId4" Type="http://schemas.openxmlformats.org/officeDocument/2006/relationships/image" Target="../media/image7.png"/><Relationship Id="rId9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pnm.postech.ac.kr/papers/APNOMS/11/apnoms2011_dejavu94.pdf" TargetMode="External"/><Relationship Id="rId7" Type="http://schemas.openxmlformats.org/officeDocument/2006/relationships/hyperlink" Target="http://dpnm.postech.ac.kr/papers/IM/09/Fault_Detection_in_IP-based_Process_Control_Networks_using_Data_Mining.pdf" TargetMode="External"/><Relationship Id="rId2" Type="http://schemas.openxmlformats.org/officeDocument/2006/relationships/hyperlink" Target="http://ieeexplore.ieee.org/xpls/abs_all.jsp?arnumber=5936162&amp;tag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pnm.postech.ac.kr/papers/IPOM/09/Traffic_Classification_Based_on_Flow_Similarity.pdf" TargetMode="External"/><Relationship Id="rId5" Type="http://schemas.openxmlformats.org/officeDocument/2006/relationships/hyperlink" Target="http://dpnm.postech.ac.kr/papers/APPC/09/Traffic_Growth_Analysis_over_Three_Years_in_Enterprise_Networks.pdf" TargetMode="External"/><Relationship Id="rId4" Type="http://schemas.openxmlformats.org/officeDocument/2006/relationships/hyperlink" Target="http://dpnm.postech.ac.kr/papers/NOMS/10/effective_similarity_metric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pnm.postech.ac.kr/papers/NOMS/08/LASER.pdf" TargetMode="External"/><Relationship Id="rId2" Type="http://schemas.openxmlformats.org/officeDocument/2006/relationships/hyperlink" Target="http://dpnm.postech.ac.kr/papers/APNOMS/08/4396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pnm.postech.ac.kr/papers/E2EMON/06/hybrid_traffic_identification.pdf" TargetMode="External"/><Relationship Id="rId5" Type="http://schemas.openxmlformats.org/officeDocument/2006/relationships/hyperlink" Target="http://dpnm.postech.ac.kr/papers/PAM/2007/Measurement_Analysis_of_Mobile_Data_Networks.pdf" TargetMode="External"/><Relationship Id="rId4" Type="http://schemas.openxmlformats.org/officeDocument/2006/relationships/hyperlink" Target="http://dpnm.postech.ac.kr/papers/E2EMON/08/IPTV_measurement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6.png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357562"/>
          </a:xfrm>
          <a:prstGeom prst="roundRect">
            <a:avLst>
              <a:gd name="adj" fmla="val 0"/>
            </a:avLst>
          </a:prstGeom>
          <a:solidFill>
            <a:srgbClr val="000099"/>
          </a:solidFill>
        </p:spPr>
        <p:txBody>
          <a:bodyPr/>
          <a:lstStyle/>
          <a:p>
            <a:pPr algn="ctr"/>
            <a:r>
              <a:rPr lang="en-US" altLang="ko-KR" sz="3800" dirty="0" smtClean="0"/>
              <a:t>Fine-grained Internet Traffic Classification based on Functional Separation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sz="3200" dirty="0" smtClean="0"/>
              <a:t/>
            </a:r>
            <a:br>
              <a:rPr lang="en-US" altLang="ko-KR" sz="3200" dirty="0" smtClean="0"/>
            </a:br>
            <a:r>
              <a:rPr lang="en-US" altLang="ko-KR" sz="2400" i="1" dirty="0" smtClean="0"/>
              <a:t>- PhD Thesis Defense -</a:t>
            </a:r>
            <a:endParaRPr lang="ko-KR" altLang="en-US" sz="3200" i="1" dirty="0"/>
          </a:p>
        </p:txBody>
      </p: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827584" y="3743864"/>
            <a:ext cx="7776864" cy="279496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Byungchul</a:t>
            </a:r>
            <a:r>
              <a:rPr lang="en-US" altLang="ko-K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Park</a:t>
            </a:r>
          </a:p>
          <a:p>
            <a:pPr>
              <a:defRPr/>
            </a:pPr>
            <a:r>
              <a:rPr lang="en-US" altLang="ko-KR" dirty="0" smtClean="0">
                <a:hlinkClick r:id="rId3"/>
              </a:rPr>
              <a:t>fates@postech.ac.kr</a:t>
            </a:r>
            <a:r>
              <a:rPr lang="en-US" altLang="ko-K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dirty="0" smtClean="0"/>
              <a:t>Supervisor: Prof. James Won-Ki Hong</a:t>
            </a:r>
            <a:endParaRPr lang="en-US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ko-KR" dirty="0" smtClean="0"/>
          </a:p>
          <a:p>
            <a:pPr>
              <a:lnSpc>
                <a:spcPct val="90000"/>
              </a:lnSpc>
              <a:defRPr/>
            </a:pPr>
            <a:r>
              <a:rPr lang="en-US" altLang="ko-KR" dirty="0" smtClean="0"/>
              <a:t>December 16, 2011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Distributed Processing &amp; Network Management Lab.</a:t>
            </a:r>
            <a:endParaRPr lang="en-US" altLang="ko-K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600" dirty="0" smtClean="0"/>
              <a:t>POSTECH, Korea</a:t>
            </a:r>
            <a:endParaRPr lang="en-US" altLang="ko-K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44597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Traffic Classification Level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625802"/>
            <a:ext cx="8636000" cy="100422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In the perspective of network layers</a:t>
            </a:r>
            <a:endParaRPr lang="ko-KR" altLang="en-US" sz="2400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-1" y="1158469"/>
          <a:ext cx="9144001" cy="173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내용 개체 틀 2"/>
          <p:cNvSpPr txBox="1">
            <a:spLocks/>
          </p:cNvSpPr>
          <p:nvPr/>
        </p:nvSpPr>
        <p:spPr>
          <a:xfrm>
            <a:off x="257315" y="3113898"/>
            <a:ext cx="8636000" cy="8319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We </a:t>
            </a:r>
            <a:r>
              <a:rPr kumimoji="0" lang="en-US" altLang="ko-KR" sz="2400" b="1" dirty="0" smtClean="0">
                <a:solidFill>
                  <a:srgbClr val="000099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surveyed about 90 papers (’94~’10)</a:t>
            </a:r>
          </a:p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Classification levels in practice (classification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 output)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aphicFrame>
        <p:nvGraphicFramePr>
          <p:cNvPr id="10" name="다이어그램 9"/>
          <p:cNvGraphicFramePr/>
          <p:nvPr/>
        </p:nvGraphicFramePr>
        <p:xfrm>
          <a:off x="-2" y="3934797"/>
          <a:ext cx="9144000" cy="2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Fine-grained Traffic Classification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Scope and Objectives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187" y="1136425"/>
            <a:ext cx="7103574" cy="235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01384" y="689709"/>
            <a:ext cx="775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General architecture of a typical Internet traffic classification system</a:t>
            </a:r>
            <a:endParaRPr lang="ko-KR" altLang="en-US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03" y="3544585"/>
            <a:ext cx="7588216" cy="297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2047462" y="5416826"/>
            <a:ext cx="6152322" cy="2981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101" y="893657"/>
            <a:ext cx="7129048" cy="54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Fine-grained Traffic Classification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103224" y="3419061"/>
            <a:ext cx="765333" cy="44995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ALFTP</a:t>
            </a:r>
            <a:endParaRPr lang="ko-KR" altLang="en-US" sz="105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938131" y="3419061"/>
            <a:ext cx="718254" cy="44995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Filezilla</a:t>
            </a:r>
            <a:endParaRPr lang="ko-KR" altLang="en-US" sz="105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103224" y="4005086"/>
            <a:ext cx="1570401" cy="44995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FTP Protocol</a:t>
            </a:r>
            <a:endParaRPr lang="ko-KR" altLang="en-US" sz="105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115092" y="4604115"/>
            <a:ext cx="3198491" cy="44995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File Transfer Application or FTP Application</a:t>
            </a:r>
            <a:endParaRPr lang="ko-KR" altLang="en-US" sz="105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399172" y="5221760"/>
            <a:ext cx="2169387" cy="449951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Bulk Transfer</a:t>
            </a:r>
            <a:endParaRPr lang="ko-KR" altLang="en-US" sz="105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143009" y="5221760"/>
            <a:ext cx="2169387" cy="449951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Small Transaction</a:t>
            </a:r>
            <a:endParaRPr lang="ko-KR" altLang="en-US" sz="1050" b="1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Fine-grained TC Process</a:t>
            </a:r>
            <a:endParaRPr lang="ko-KR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649789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742950"/>
            <a:ext cx="2533650" cy="78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오른쪽 화살표 8"/>
          <p:cNvSpPr/>
          <p:nvPr/>
        </p:nvSpPr>
        <p:spPr>
          <a:xfrm>
            <a:off x="5715000" y="933450"/>
            <a:ext cx="695325" cy="447675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15000" y="1200150"/>
            <a:ext cx="200025" cy="265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724525" y="1133475"/>
            <a:ext cx="238125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745" y="2152650"/>
            <a:ext cx="2488329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7589" y="1585913"/>
            <a:ext cx="709612" cy="4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1325" y="5462588"/>
            <a:ext cx="6143625" cy="10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직사각형 14"/>
          <p:cNvSpPr/>
          <p:nvPr/>
        </p:nvSpPr>
        <p:spPr>
          <a:xfrm>
            <a:off x="7296150" y="5353050"/>
            <a:ext cx="666750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238125" y="5448300"/>
            <a:ext cx="8658225" cy="0"/>
          </a:xfrm>
          <a:prstGeom prst="line">
            <a:avLst/>
          </a:prstGeom>
          <a:ln w="19050">
            <a:prstDash val="dash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아래쪽 화살표 15"/>
          <p:cNvSpPr/>
          <p:nvPr/>
        </p:nvSpPr>
        <p:spPr>
          <a:xfrm>
            <a:off x="7353300" y="3762375"/>
            <a:ext cx="419100" cy="1847850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7696" y="5095875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Offline process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7696" y="5438775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Online process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12594" y="3166947"/>
            <a:ext cx="769436" cy="1672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Application</a:t>
            </a:r>
            <a:endParaRPr lang="ko-KR" altLang="en-US" sz="105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9939" y="685800"/>
            <a:ext cx="2544417" cy="3866322"/>
          </a:xfrm>
          <a:prstGeom prst="rect">
            <a:avLst/>
          </a:pr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9" name="자유형 38">
            <a:hlinkClick r:id="rId8" action="ppaction://hlinksldjump"/>
          </p:cNvPr>
          <p:cNvSpPr/>
          <p:nvPr/>
        </p:nvSpPr>
        <p:spPr>
          <a:xfrm>
            <a:off x="9938" y="3419061"/>
            <a:ext cx="6410739" cy="1987826"/>
          </a:xfrm>
          <a:custGeom>
            <a:avLst/>
            <a:gdLst>
              <a:gd name="connsiteX0" fmla="*/ 0 w 6380922"/>
              <a:gd name="connsiteY0" fmla="*/ 1252330 h 1987826"/>
              <a:gd name="connsiteX1" fmla="*/ 2683565 w 6380922"/>
              <a:gd name="connsiteY1" fmla="*/ 1252330 h 1987826"/>
              <a:gd name="connsiteX2" fmla="*/ 2683565 w 6380922"/>
              <a:gd name="connsiteY2" fmla="*/ 0 h 1987826"/>
              <a:gd name="connsiteX3" fmla="*/ 6380922 w 6380922"/>
              <a:gd name="connsiteY3" fmla="*/ 0 h 1987826"/>
              <a:gd name="connsiteX4" fmla="*/ 6380922 w 6380922"/>
              <a:gd name="connsiteY4" fmla="*/ 1987826 h 1987826"/>
              <a:gd name="connsiteX5" fmla="*/ 9939 w 6380922"/>
              <a:gd name="connsiteY5" fmla="*/ 1987826 h 1987826"/>
              <a:gd name="connsiteX6" fmla="*/ 0 w 6380922"/>
              <a:gd name="connsiteY6" fmla="*/ 1252330 h 19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0922" h="1987826">
                <a:moveTo>
                  <a:pt x="0" y="1252330"/>
                </a:moveTo>
                <a:lnTo>
                  <a:pt x="2683565" y="1252330"/>
                </a:lnTo>
                <a:lnTo>
                  <a:pt x="2683565" y="0"/>
                </a:lnTo>
                <a:lnTo>
                  <a:pt x="6380922" y="0"/>
                </a:lnTo>
                <a:lnTo>
                  <a:pt x="6380922" y="1987826"/>
                </a:lnTo>
                <a:lnTo>
                  <a:pt x="9939" y="1987826"/>
                </a:lnTo>
                <a:lnTo>
                  <a:pt x="0" y="1252330"/>
                </a:lnTo>
                <a:close/>
              </a:path>
            </a:pathLst>
          </a:cu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6473687" y="748747"/>
            <a:ext cx="2544417" cy="2958549"/>
          </a:xfrm>
          <a:prstGeom prst="rect">
            <a:avLst/>
          </a:pr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3041375" y="5456583"/>
            <a:ext cx="6052930" cy="1086678"/>
          </a:xfrm>
          <a:prstGeom prst="rect">
            <a:avLst/>
          </a:pr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786269" y="679174"/>
            <a:ext cx="2720009" cy="2014330"/>
          </a:xfrm>
          <a:prstGeom prst="rect">
            <a:avLst/>
          </a:pr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14400" y="1271589"/>
            <a:ext cx="7301338" cy="4719696"/>
            <a:chOff x="914400" y="1271589"/>
            <a:chExt cx="7301338" cy="471969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1271589"/>
              <a:ext cx="7301338" cy="411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943225" y="5591175"/>
              <a:ext cx="3230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Internal structure of TMA</a:t>
              </a:r>
              <a:endParaRPr lang="ko-KR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09550" y="1028700"/>
            <a:ext cx="8715375" cy="4962171"/>
            <a:chOff x="209550" y="1028700"/>
            <a:chExt cx="8715375" cy="496217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9550" y="1028700"/>
              <a:ext cx="8715375" cy="461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807679" y="5590761"/>
              <a:ext cx="55003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Internal structure of </a:t>
              </a:r>
              <a:r>
                <a:rPr lang="en-US" altLang="ko-KR" sz="2000" b="1" dirty="0" err="1" smtClean="0">
                  <a:latin typeface="Arial" pitchFamily="34" charset="0"/>
                  <a:cs typeface="Arial" pitchFamily="34" charset="0"/>
                </a:rPr>
                <a:t>mTMA</a:t>
              </a:r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 and dump agent</a:t>
              </a:r>
              <a:endParaRPr lang="ko-KR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 Data Collection</a:t>
            </a:r>
            <a:endParaRPr lang="ko-KR" altLang="en-US" dirty="0"/>
          </a:p>
        </p:txBody>
      </p:sp>
      <p:sp>
        <p:nvSpPr>
          <p:cNvPr id="14" name="왼쪽 화살표 13">
            <a:hlinkClick r:id="rId4" action="ppaction://hlinksldjump"/>
          </p:cNvPr>
          <p:cNvSpPr/>
          <p:nvPr/>
        </p:nvSpPr>
        <p:spPr>
          <a:xfrm>
            <a:off x="8259417" y="6013174"/>
            <a:ext cx="785192" cy="506896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BACK</a:t>
            </a:r>
            <a:endParaRPr lang="ko-KR" altLang="en-US" sz="1200" b="1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Functional Separation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5078896"/>
            <a:ext cx="8636000" cy="139147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The Functional Separation consists of 3 consecutive steps</a:t>
            </a:r>
          </a:p>
          <a:p>
            <a:pPr lvl="1"/>
            <a:r>
              <a:rPr lang="en-US" altLang="ko-KR" dirty="0" smtClean="0"/>
              <a:t>Port-Relation Grouping (PRG)</a:t>
            </a:r>
          </a:p>
          <a:p>
            <a:pPr lvl="1"/>
            <a:r>
              <a:rPr lang="en-US" altLang="ko-KR" dirty="0" smtClean="0"/>
              <a:t>Contents-Relation Grouping (CRG)</a:t>
            </a:r>
          </a:p>
          <a:p>
            <a:pPr lvl="1"/>
            <a:r>
              <a:rPr lang="en-US" altLang="ko-KR" dirty="0" smtClean="0"/>
              <a:t>Contents-Relation Decomposition (CRD)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333136" y="761077"/>
            <a:ext cx="8433178" cy="4339450"/>
            <a:chOff x="333136" y="761077"/>
            <a:chExt cx="8433178" cy="43394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136" y="761077"/>
              <a:ext cx="8433178" cy="433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직사각형 4"/>
            <p:cNvSpPr/>
            <p:nvPr/>
          </p:nvSpPr>
          <p:spPr>
            <a:xfrm>
              <a:off x="5068957" y="3975652"/>
              <a:ext cx="1212574" cy="4671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Port-Relation Grouping (PRG)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705678"/>
            <a:ext cx="8636000" cy="5525789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Group individual flows according to dependency of port number</a:t>
            </a:r>
          </a:p>
          <a:p>
            <a:r>
              <a:rPr lang="en-US" altLang="ko-KR" sz="2000" dirty="0" smtClean="0"/>
              <a:t>Port number are treated as indexes without any function-related information</a:t>
            </a:r>
            <a:endParaRPr lang="ko-KR" altLang="en-US" sz="2000" dirty="0"/>
          </a:p>
        </p:txBody>
      </p:sp>
      <p:grpSp>
        <p:nvGrpSpPr>
          <p:cNvPr id="8" name="그룹 7"/>
          <p:cNvGrpSpPr/>
          <p:nvPr/>
        </p:nvGrpSpPr>
        <p:grpSpPr>
          <a:xfrm>
            <a:off x="729464" y="2222216"/>
            <a:ext cx="7668129" cy="3520455"/>
            <a:chOff x="729464" y="2222216"/>
            <a:chExt cx="7668129" cy="352045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9464" y="2222216"/>
              <a:ext cx="7668129" cy="296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640459" y="5342561"/>
              <a:ext cx="38747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atin typeface="Arial" pitchFamily="34" charset="0"/>
                  <a:cs typeface="Arial" pitchFamily="34" charset="0"/>
                </a:rPr>
                <a:t>Connection behavior of a host</a:t>
              </a:r>
              <a:endParaRPr lang="ko-KR" alt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318499" y="1810708"/>
            <a:ext cx="8671389" cy="42432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913" y="1926185"/>
            <a:ext cx="4556749" cy="259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2966" y="1875726"/>
            <a:ext cx="4161034" cy="264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704" y="4640436"/>
            <a:ext cx="3398445" cy="54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342508" y="5324470"/>
            <a:ext cx="4634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Example of PRG on </a:t>
            </a:r>
            <a:r>
              <a:rPr lang="en-US" altLang="ko-KR" sz="2000" b="1" dirty="0" err="1" smtClean="0">
                <a:latin typeface="Arial" pitchFamily="34" charset="0"/>
                <a:cs typeface="Arial" pitchFamily="34" charset="0"/>
              </a:rPr>
              <a:t>BitTorrent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 traffic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49087" y="844826"/>
            <a:ext cx="8845826" cy="4919870"/>
            <a:chOff x="149087" y="844826"/>
            <a:chExt cx="8845826" cy="4919870"/>
          </a:xfrm>
        </p:grpSpPr>
        <p:sp>
          <p:nvSpPr>
            <p:cNvPr id="4" name="직사각형 3"/>
            <p:cNvSpPr/>
            <p:nvPr/>
          </p:nvSpPr>
          <p:spPr>
            <a:xfrm>
              <a:off x="149087" y="844826"/>
              <a:ext cx="8845826" cy="49198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4270" y="1256797"/>
              <a:ext cx="6228599" cy="363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2697191" y="5046955"/>
              <a:ext cx="3754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" pitchFamily="34" charset="0"/>
                  <a:cs typeface="Arial" pitchFamily="34" charset="0"/>
                </a:rPr>
                <a:t>Example of connection patterns</a:t>
              </a:r>
              <a:endParaRPr lang="ko-KR" alt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123290" y="719191"/>
            <a:ext cx="8681663" cy="5354785"/>
            <a:chOff x="123290" y="719191"/>
            <a:chExt cx="8681663" cy="5354785"/>
          </a:xfrm>
        </p:grpSpPr>
        <p:sp>
          <p:nvSpPr>
            <p:cNvPr id="11" name="직사각형 10"/>
            <p:cNvSpPr/>
            <p:nvPr/>
          </p:nvSpPr>
          <p:spPr>
            <a:xfrm>
              <a:off x="123290" y="719191"/>
              <a:ext cx="8681663" cy="5301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3902" y="921373"/>
              <a:ext cx="6281989" cy="442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494723" y="5673866"/>
              <a:ext cx="4114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Arial" pitchFamily="34" charset="0"/>
                  <a:cs typeface="Arial" pitchFamily="34" charset="0"/>
                </a:rPr>
                <a:t>Connection behavior of a P2P host</a:t>
              </a:r>
              <a:endParaRPr lang="ko-KR" alt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Contents-Relation Grouping (CRG)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49087" y="785191"/>
            <a:ext cx="8855765" cy="552615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500" dirty="0" smtClean="0"/>
              <a:t>Limitations of the PRG algorithm </a:t>
            </a:r>
          </a:p>
          <a:p>
            <a:pPr lvl="1"/>
            <a:r>
              <a:rPr lang="en-US" altLang="ko-KR" sz="2200" dirty="0" smtClean="0"/>
              <a:t>Cannot group flows originated from same functionality if flows allocate different port numbers</a:t>
            </a:r>
          </a:p>
          <a:p>
            <a:pPr lvl="1"/>
            <a:r>
              <a:rPr lang="en-US" altLang="ko-KR" sz="2200" dirty="0" smtClean="0"/>
              <a:t>Cannot discriminate different functional flows if they allocate same port number</a:t>
            </a:r>
          </a:p>
          <a:p>
            <a:pPr lvl="1"/>
            <a:endParaRPr lang="en-US" altLang="ko-KR" sz="2200" dirty="0" smtClean="0"/>
          </a:p>
          <a:p>
            <a:r>
              <a:rPr lang="en-US" altLang="ko-KR" sz="2500" dirty="0" smtClean="0"/>
              <a:t>CRG measures the similarity between different PR groups</a:t>
            </a:r>
          </a:p>
          <a:p>
            <a:pPr lvl="1"/>
            <a:r>
              <a:rPr lang="en-US" altLang="ko-KR" sz="2100" dirty="0" smtClean="0"/>
              <a:t>Compare the payload contents and measure the similarity between flows and PR groups</a:t>
            </a:r>
          </a:p>
          <a:p>
            <a:pPr lvl="1"/>
            <a:r>
              <a:rPr lang="en-US" altLang="ko-KR" sz="2100" dirty="0" smtClean="0"/>
              <a:t>Communication pattern and connection behavior are also considered in CRG</a:t>
            </a:r>
          </a:p>
          <a:p>
            <a:pPr lvl="1"/>
            <a:endParaRPr lang="ko-KR" alt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Contents-Relation Grouping (CRG)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3309729"/>
            <a:ext cx="8636000" cy="3041375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 smtClean="0"/>
              <a:t>Definition of </a:t>
            </a:r>
            <a:r>
              <a:rPr lang="en-US" altLang="ko-KR" sz="2000" i="1" dirty="0" smtClean="0"/>
              <a:t>word</a:t>
            </a:r>
            <a:r>
              <a:rPr lang="en-US" altLang="ko-KR" sz="2000" dirty="0" smtClean="0"/>
              <a:t>: </a:t>
            </a:r>
            <a:r>
              <a:rPr lang="en-US" altLang="ko-KR" sz="2000" b="0" dirty="0" smtClean="0">
                <a:solidFill>
                  <a:schemeClr val="tx1"/>
                </a:solidFill>
              </a:rPr>
              <a:t>a payload data within a </a:t>
            </a:r>
            <a:r>
              <a:rPr lang="en-US" altLang="ko-KR" sz="2000" b="0" i="1" dirty="0" err="1" smtClean="0">
                <a:solidFill>
                  <a:schemeClr val="tx1"/>
                </a:solidFill>
              </a:rPr>
              <a:t>i</a:t>
            </a:r>
            <a:r>
              <a:rPr lang="en-US" altLang="ko-KR" sz="2000" b="0" i="1" dirty="0" smtClean="0">
                <a:solidFill>
                  <a:schemeClr val="tx1"/>
                </a:solidFill>
              </a:rPr>
              <a:t>-bytes</a:t>
            </a:r>
            <a:r>
              <a:rPr lang="en-US" altLang="ko-KR" sz="2000" b="0" dirty="0" smtClean="0">
                <a:solidFill>
                  <a:schemeClr val="tx1"/>
                </a:solidFill>
              </a:rPr>
              <a:t> sliding window</a:t>
            </a: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en-US" altLang="ko-KR" sz="2000" dirty="0" smtClean="0"/>
              <a:t>Payload vector conversion:</a:t>
            </a:r>
          </a:p>
          <a:p>
            <a:endParaRPr lang="en-US" altLang="ko-KR" sz="2000" baseline="30000" dirty="0" smtClean="0">
              <a:solidFill>
                <a:schemeClr val="tx1"/>
              </a:solidFill>
            </a:endParaRPr>
          </a:p>
          <a:p>
            <a:r>
              <a:rPr lang="en-US" altLang="ko-KR" sz="2000" dirty="0" smtClean="0"/>
              <a:t>Payload flow matrix (PFM):</a:t>
            </a:r>
          </a:p>
          <a:p>
            <a:endParaRPr lang="en-US" altLang="ko-KR" sz="2000" baseline="30000" dirty="0" smtClean="0">
              <a:solidFill>
                <a:schemeClr val="tx1"/>
              </a:solidFill>
            </a:endParaRPr>
          </a:p>
          <a:p>
            <a:r>
              <a:rPr lang="en-US" altLang="ko-KR" sz="2000" dirty="0" smtClean="0"/>
              <a:t>Similarity measure: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sz="2000" dirty="0" smtClean="0">
              <a:solidFill>
                <a:schemeClr val="tx1"/>
              </a:solidFill>
            </a:endParaRPr>
          </a:p>
          <a:p>
            <a:r>
              <a:rPr lang="en-US" altLang="ko-KR" sz="2000" dirty="0" smtClean="0"/>
              <a:t>Similarity score:</a:t>
            </a:r>
            <a:endParaRPr lang="ko-KR" altLang="en-US" sz="2000" dirty="0" smtClean="0"/>
          </a:p>
        </p:txBody>
      </p:sp>
      <p:grpSp>
        <p:nvGrpSpPr>
          <p:cNvPr id="5" name="그룹 4"/>
          <p:cNvGrpSpPr/>
          <p:nvPr/>
        </p:nvGrpSpPr>
        <p:grpSpPr>
          <a:xfrm>
            <a:off x="487422" y="940768"/>
            <a:ext cx="8208912" cy="2088232"/>
            <a:chOff x="539552" y="2132856"/>
            <a:chExt cx="8208912" cy="2088232"/>
          </a:xfrm>
        </p:grpSpPr>
        <p:grpSp>
          <p:nvGrpSpPr>
            <p:cNvPr id="6" name="그룹 4"/>
            <p:cNvGrpSpPr/>
            <p:nvPr/>
          </p:nvGrpSpPr>
          <p:grpSpPr>
            <a:xfrm>
              <a:off x="1400643" y="2132856"/>
              <a:ext cx="7347821" cy="2088232"/>
              <a:chOff x="1100268" y="1071546"/>
              <a:chExt cx="8043732" cy="2659063"/>
            </a:xfrm>
          </p:grpSpPr>
          <p:pic>
            <p:nvPicPr>
              <p:cNvPr id="11" name="그림 10" descr="C:\Documents and Settings\Administrator\바탕 화면\flowmatching.JPG"/>
              <p:cNvPicPr/>
              <p:nvPr/>
            </p:nvPicPr>
            <p:blipFill>
              <a:blip r:embed="rId2" cstate="print"/>
              <a:srcRect t="7521" b="7521"/>
              <a:stretch>
                <a:fillRect/>
              </a:stretch>
            </p:blipFill>
            <p:spPr bwMode="auto">
              <a:xfrm>
                <a:off x="4357686" y="1071546"/>
                <a:ext cx="4786314" cy="2659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그룹 6"/>
              <p:cNvGrpSpPr/>
              <p:nvPr/>
            </p:nvGrpSpPr>
            <p:grpSpPr>
              <a:xfrm>
                <a:off x="1100268" y="1241824"/>
                <a:ext cx="3543166" cy="2330049"/>
                <a:chOff x="3286116" y="3286124"/>
                <a:chExt cx="3910734" cy="2571768"/>
              </a:xfrm>
            </p:grpSpPr>
            <p:grpSp>
              <p:nvGrpSpPr>
                <p:cNvPr id="13" name="그룹 7"/>
                <p:cNvGrpSpPr/>
                <p:nvPr/>
              </p:nvGrpSpPr>
              <p:grpSpPr>
                <a:xfrm>
                  <a:off x="3714744" y="4429132"/>
                  <a:ext cx="2286016" cy="1428760"/>
                  <a:chOff x="2786050" y="1285860"/>
                  <a:chExt cx="2286016" cy="1428760"/>
                </a:xfrm>
                <a:scene3d>
                  <a:camera prst="orthographicFront">
                    <a:rot lat="19983213" lon="1698007" rev="20777242"/>
                  </a:camera>
                  <a:lightRig rig="threePt" dir="t"/>
                </a:scene3d>
              </p:grpSpPr>
              <p:grpSp>
                <p:nvGrpSpPr>
                  <p:cNvPr id="96" name="그룹 95"/>
                  <p:cNvGrpSpPr/>
                  <p:nvPr/>
                </p:nvGrpSpPr>
                <p:grpSpPr>
                  <a:xfrm>
                    <a:off x="2786050" y="128586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112" name="직사각형 111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13" name="직사각형 112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14" name="직사각형 113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15" name="직사각형 114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</a:t>
                      </a:r>
                      <a:r>
                        <a:rPr lang="en-US" altLang="ko-KR" sz="1200" baseline="-25000" dirty="0"/>
                        <a:t>n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97" name="그룹 96"/>
                  <p:cNvGrpSpPr/>
                  <p:nvPr/>
                </p:nvGrpSpPr>
                <p:grpSpPr>
                  <a:xfrm>
                    <a:off x="2786050" y="164305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108" name="직사각형 107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09" name="직사각형 108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10" name="직사각형 109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11" name="직사각형 110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2n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98" name="그룹 97"/>
                  <p:cNvGrpSpPr/>
                  <p:nvPr/>
                </p:nvGrpSpPr>
                <p:grpSpPr>
                  <a:xfrm>
                    <a:off x="2786050" y="200024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104" name="직사각형 103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05" name="직사각형 104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06" name="직사각형 105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07" name="직사각형 106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99" name="그룹 98"/>
                  <p:cNvGrpSpPr/>
                  <p:nvPr/>
                </p:nvGrpSpPr>
                <p:grpSpPr>
                  <a:xfrm>
                    <a:off x="2786050" y="235743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100" name="직사각형 99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k1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01" name="직사각형 100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k2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02" name="직사각형 101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103" name="직사각형 102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err="1" smtClean="0"/>
                        <a:t>W</a:t>
                      </a:r>
                      <a:r>
                        <a:rPr lang="en-US" altLang="ko-KR" sz="1200" baseline="-25000" dirty="0" err="1" smtClean="0"/>
                        <a:t>kn</a:t>
                      </a:r>
                      <a:endParaRPr lang="ko-KR" altLang="en-US" sz="1200" baseline="-25000" dirty="0"/>
                    </a:p>
                  </p:txBody>
                </p:sp>
              </p:grpSp>
            </p:grpSp>
            <p:grpSp>
              <p:nvGrpSpPr>
                <p:cNvPr id="14" name="그룹 8"/>
                <p:cNvGrpSpPr/>
                <p:nvPr/>
              </p:nvGrpSpPr>
              <p:grpSpPr>
                <a:xfrm>
                  <a:off x="3714744" y="3786190"/>
                  <a:ext cx="2286016" cy="1428760"/>
                  <a:chOff x="2786050" y="1285860"/>
                  <a:chExt cx="2286016" cy="1428760"/>
                </a:xfrm>
                <a:scene3d>
                  <a:camera prst="orthographicFront">
                    <a:rot lat="19983213" lon="1698007" rev="20777242"/>
                  </a:camera>
                  <a:lightRig rig="threePt" dir="t"/>
                </a:scene3d>
              </p:grpSpPr>
              <p:grpSp>
                <p:nvGrpSpPr>
                  <p:cNvPr id="76" name="그룹 75"/>
                  <p:cNvGrpSpPr/>
                  <p:nvPr/>
                </p:nvGrpSpPr>
                <p:grpSpPr>
                  <a:xfrm>
                    <a:off x="2786050" y="128586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92" name="직사각형 91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93" name="직사각형 92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94" name="직사각형 93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95" name="직사각형 94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</a:t>
                      </a:r>
                      <a:r>
                        <a:rPr lang="en-US" altLang="ko-KR" sz="1200" baseline="-25000" dirty="0"/>
                        <a:t>n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77" name="그룹 76"/>
                  <p:cNvGrpSpPr/>
                  <p:nvPr/>
                </p:nvGrpSpPr>
                <p:grpSpPr>
                  <a:xfrm>
                    <a:off x="2786050" y="164305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88" name="직사각형 87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89" name="직사각형 88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90" name="직사각형 89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91" name="직사각형 90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2n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78" name="그룹 77"/>
                  <p:cNvGrpSpPr/>
                  <p:nvPr/>
                </p:nvGrpSpPr>
                <p:grpSpPr>
                  <a:xfrm>
                    <a:off x="2786050" y="200024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84" name="직사각형 83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85" name="직사각형 84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86" name="직사각형 85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87" name="직사각형 86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79" name="그룹 78"/>
                  <p:cNvGrpSpPr/>
                  <p:nvPr/>
                </p:nvGrpSpPr>
                <p:grpSpPr>
                  <a:xfrm>
                    <a:off x="2786050" y="235743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80" name="직사각형 79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k1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81" name="직사각형 80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k2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82" name="직사각형 81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83" name="직사각형 82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err="1" smtClean="0"/>
                        <a:t>W</a:t>
                      </a:r>
                      <a:r>
                        <a:rPr lang="en-US" altLang="ko-KR" sz="1200" baseline="-25000" dirty="0" err="1" smtClean="0"/>
                        <a:t>kn</a:t>
                      </a:r>
                      <a:endParaRPr lang="ko-KR" altLang="en-US" sz="1200" baseline="-25000" dirty="0"/>
                    </a:p>
                  </p:txBody>
                </p:sp>
              </p:grpSp>
            </p:grpSp>
            <p:grpSp>
              <p:nvGrpSpPr>
                <p:cNvPr id="15" name="그룹 9"/>
                <p:cNvGrpSpPr/>
                <p:nvPr/>
              </p:nvGrpSpPr>
              <p:grpSpPr>
                <a:xfrm>
                  <a:off x="3714744" y="3571876"/>
                  <a:ext cx="2286016" cy="1428760"/>
                  <a:chOff x="2786050" y="1285860"/>
                  <a:chExt cx="2286016" cy="1428760"/>
                </a:xfrm>
                <a:scene3d>
                  <a:camera prst="orthographicFront">
                    <a:rot lat="19983213" lon="1698007" rev="20777242"/>
                  </a:camera>
                  <a:lightRig rig="threePt" dir="t"/>
                </a:scene3d>
              </p:grpSpPr>
              <p:grpSp>
                <p:nvGrpSpPr>
                  <p:cNvPr id="56" name="그룹 55"/>
                  <p:cNvGrpSpPr/>
                  <p:nvPr/>
                </p:nvGrpSpPr>
                <p:grpSpPr>
                  <a:xfrm>
                    <a:off x="2786050" y="128586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72" name="직사각형 71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73" name="직사각형 72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74" name="직사각형 73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75" name="직사각형 74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</a:t>
                      </a:r>
                      <a:r>
                        <a:rPr lang="en-US" altLang="ko-KR" sz="1200" baseline="-25000" dirty="0"/>
                        <a:t>n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57" name="그룹 56"/>
                  <p:cNvGrpSpPr/>
                  <p:nvPr/>
                </p:nvGrpSpPr>
                <p:grpSpPr>
                  <a:xfrm>
                    <a:off x="2786050" y="164305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68" name="직사각형 67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69" name="직사각형 68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70" name="직사각형 69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71" name="직사각형 70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2n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58" name="그룹 57"/>
                  <p:cNvGrpSpPr/>
                  <p:nvPr/>
                </p:nvGrpSpPr>
                <p:grpSpPr>
                  <a:xfrm>
                    <a:off x="2786050" y="200024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64" name="직사각형 63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65" name="직사각형 64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66" name="직사각형 65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67" name="직사각형 66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59" name="그룹 58"/>
                  <p:cNvGrpSpPr/>
                  <p:nvPr/>
                </p:nvGrpSpPr>
                <p:grpSpPr>
                  <a:xfrm>
                    <a:off x="2786050" y="235743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60" name="직사각형 59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k1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61" name="직사각형 60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k2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62" name="직사각형 61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63" name="직사각형 62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err="1" smtClean="0"/>
                        <a:t>W</a:t>
                      </a:r>
                      <a:r>
                        <a:rPr lang="en-US" altLang="ko-KR" sz="1200" baseline="-25000" dirty="0" err="1" smtClean="0"/>
                        <a:t>kn</a:t>
                      </a:r>
                      <a:endParaRPr lang="ko-KR" altLang="en-US" sz="1200" baseline="-25000" dirty="0"/>
                    </a:p>
                  </p:txBody>
                </p:sp>
              </p:grpSp>
            </p:grpSp>
            <p:grpSp>
              <p:nvGrpSpPr>
                <p:cNvPr id="16" name="그룹 10"/>
                <p:cNvGrpSpPr/>
                <p:nvPr/>
              </p:nvGrpSpPr>
              <p:grpSpPr>
                <a:xfrm>
                  <a:off x="6215074" y="3286124"/>
                  <a:ext cx="916053" cy="276999"/>
                  <a:chOff x="6215074" y="3286124"/>
                  <a:chExt cx="916053" cy="276999"/>
                </a:xfrm>
              </p:grpSpPr>
              <p:sp>
                <p:nvSpPr>
                  <p:cNvPr id="54" name="오른쪽 화살표 53"/>
                  <p:cNvSpPr/>
                  <p:nvPr/>
                </p:nvSpPr>
                <p:spPr>
                  <a:xfrm rot="10800000">
                    <a:off x="6215074" y="3429000"/>
                    <a:ext cx="214314" cy="71438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5" name="TextBox 204"/>
                  <p:cNvSpPr txBox="1"/>
                  <p:nvPr/>
                </p:nvSpPr>
                <p:spPr>
                  <a:xfrm>
                    <a:off x="6500826" y="3286124"/>
                    <a:ext cx="63030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ko-KR" sz="1200" dirty="0" smtClean="0"/>
                      <a:t>PFM 1</a:t>
                    </a:r>
                    <a:endParaRPr lang="ko-KR" altLang="en-US" sz="1200" dirty="0"/>
                  </a:p>
                </p:txBody>
              </p:sp>
            </p:grpSp>
            <p:grpSp>
              <p:nvGrpSpPr>
                <p:cNvPr id="17" name="그룹 11"/>
                <p:cNvGrpSpPr/>
                <p:nvPr/>
              </p:nvGrpSpPr>
              <p:grpSpPr>
                <a:xfrm>
                  <a:off x="6215074" y="3509191"/>
                  <a:ext cx="932083" cy="276999"/>
                  <a:chOff x="6215074" y="3286124"/>
                  <a:chExt cx="932083" cy="276999"/>
                </a:xfrm>
              </p:grpSpPr>
              <p:sp>
                <p:nvSpPr>
                  <p:cNvPr id="52" name="오른쪽 화살표 51"/>
                  <p:cNvSpPr/>
                  <p:nvPr/>
                </p:nvSpPr>
                <p:spPr>
                  <a:xfrm rot="10800000">
                    <a:off x="6215074" y="3429000"/>
                    <a:ext cx="214314" cy="71438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3" name="TextBox 212"/>
                  <p:cNvSpPr txBox="1"/>
                  <p:nvPr/>
                </p:nvSpPr>
                <p:spPr>
                  <a:xfrm>
                    <a:off x="6500826" y="3286124"/>
                    <a:ext cx="6463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ko-KR" sz="1200" dirty="0" smtClean="0"/>
                      <a:t>PFM 2</a:t>
                    </a:r>
                    <a:endParaRPr lang="ko-KR" altLang="en-US" sz="1200" dirty="0"/>
                  </a:p>
                </p:txBody>
              </p:sp>
            </p:grpSp>
            <p:grpSp>
              <p:nvGrpSpPr>
                <p:cNvPr id="18" name="그룹 12"/>
                <p:cNvGrpSpPr/>
                <p:nvPr/>
              </p:nvGrpSpPr>
              <p:grpSpPr>
                <a:xfrm>
                  <a:off x="6215074" y="3723505"/>
                  <a:ext cx="932083" cy="276999"/>
                  <a:chOff x="6215074" y="3286124"/>
                  <a:chExt cx="932083" cy="276999"/>
                </a:xfrm>
              </p:grpSpPr>
              <p:sp>
                <p:nvSpPr>
                  <p:cNvPr id="50" name="오른쪽 화살표 49"/>
                  <p:cNvSpPr/>
                  <p:nvPr/>
                </p:nvSpPr>
                <p:spPr>
                  <a:xfrm rot="10800000">
                    <a:off x="6215074" y="3429000"/>
                    <a:ext cx="214314" cy="71438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1" name="TextBox 215"/>
                  <p:cNvSpPr txBox="1"/>
                  <p:nvPr/>
                </p:nvSpPr>
                <p:spPr>
                  <a:xfrm>
                    <a:off x="6500826" y="3286124"/>
                    <a:ext cx="64633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ko-KR" sz="1200" dirty="0" smtClean="0"/>
                      <a:t>PFM 3</a:t>
                    </a:r>
                    <a:endParaRPr lang="ko-KR" altLang="en-US" sz="1200" dirty="0"/>
                  </a:p>
                </p:txBody>
              </p:sp>
            </p:grpSp>
            <p:grpSp>
              <p:nvGrpSpPr>
                <p:cNvPr id="19" name="그룹 13"/>
                <p:cNvGrpSpPr/>
                <p:nvPr/>
              </p:nvGrpSpPr>
              <p:grpSpPr>
                <a:xfrm>
                  <a:off x="6215074" y="4357694"/>
                  <a:ext cx="981776" cy="276999"/>
                  <a:chOff x="6215074" y="3286124"/>
                  <a:chExt cx="981776" cy="276999"/>
                </a:xfrm>
              </p:grpSpPr>
              <p:sp>
                <p:nvSpPr>
                  <p:cNvPr id="48" name="오른쪽 화살표 47"/>
                  <p:cNvSpPr/>
                  <p:nvPr/>
                </p:nvSpPr>
                <p:spPr>
                  <a:xfrm rot="10800000">
                    <a:off x="6215074" y="3429000"/>
                    <a:ext cx="214314" cy="71438"/>
                  </a:xfrm>
                  <a:prstGeom prst="rightArrow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9" name="TextBox 218"/>
                  <p:cNvSpPr txBox="1"/>
                  <p:nvPr/>
                </p:nvSpPr>
                <p:spPr>
                  <a:xfrm>
                    <a:off x="6500826" y="3286124"/>
                    <a:ext cx="6960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altLang="ko-KR" sz="1200" dirty="0" smtClean="0"/>
                      <a:t>PFM m</a:t>
                    </a:r>
                    <a:endParaRPr lang="ko-KR" altLang="en-US" sz="1200" dirty="0"/>
                  </a:p>
                </p:txBody>
              </p:sp>
            </p:grpSp>
            <p:sp>
              <p:nvSpPr>
                <p:cNvPr id="20" name="TextBox 219"/>
                <p:cNvSpPr txBox="1"/>
                <p:nvPr/>
              </p:nvSpPr>
              <p:spPr>
                <a:xfrm>
                  <a:off x="6467789" y="4071942"/>
                  <a:ext cx="461665" cy="263855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dirty="0" smtClean="0"/>
                    <a:t>…</a:t>
                  </a:r>
                  <a:endParaRPr lang="ko-KR" altLang="en-US" dirty="0"/>
                </a:p>
              </p:txBody>
            </p:sp>
            <p:grpSp>
              <p:nvGrpSpPr>
                <p:cNvPr id="21" name="그룹 15"/>
                <p:cNvGrpSpPr/>
                <p:nvPr/>
              </p:nvGrpSpPr>
              <p:grpSpPr>
                <a:xfrm>
                  <a:off x="3286116" y="3357561"/>
                  <a:ext cx="2786082" cy="1461086"/>
                  <a:chOff x="3286116" y="3357561"/>
                  <a:chExt cx="2786082" cy="1461086"/>
                </a:xfrm>
              </p:grpSpPr>
              <p:grpSp>
                <p:nvGrpSpPr>
                  <p:cNvPr id="22" name="그룹 16"/>
                  <p:cNvGrpSpPr/>
                  <p:nvPr/>
                </p:nvGrpSpPr>
                <p:grpSpPr>
                  <a:xfrm>
                    <a:off x="3286116" y="3357562"/>
                    <a:ext cx="2786082" cy="1428760"/>
                    <a:chOff x="2285984" y="1285860"/>
                    <a:chExt cx="2786082" cy="1428760"/>
                  </a:xfrm>
                  <a:scene3d>
                    <a:camera prst="orthographicFront">
                      <a:rot lat="19983213" lon="1698007" rev="20777242"/>
                    </a:camera>
                    <a:lightRig rig="threePt" dir="t"/>
                  </a:scene3d>
                </p:grpSpPr>
                <p:grpSp>
                  <p:nvGrpSpPr>
                    <p:cNvPr id="24" name="그룹 18"/>
                    <p:cNvGrpSpPr/>
                    <p:nvPr/>
                  </p:nvGrpSpPr>
                  <p:grpSpPr>
                    <a:xfrm>
                      <a:off x="2786050" y="1285860"/>
                      <a:ext cx="2286016" cy="357190"/>
                      <a:chOff x="2786050" y="1285860"/>
                      <a:chExt cx="2286016" cy="357190"/>
                    </a:xfrm>
                  </p:grpSpPr>
                  <p:sp>
                    <p:nvSpPr>
                      <p:cNvPr id="44" name="직사각형 43"/>
                      <p:cNvSpPr/>
                      <p:nvPr/>
                    </p:nvSpPr>
                    <p:spPr>
                      <a:xfrm>
                        <a:off x="2786050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W</a:t>
                        </a:r>
                        <a:r>
                          <a:rPr lang="en-US" altLang="ko-KR" sz="1200" baseline="-25000" dirty="0" smtClean="0"/>
                          <a:t>11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45" name="직사각형 44"/>
                      <p:cNvSpPr/>
                      <p:nvPr/>
                    </p:nvSpPr>
                    <p:spPr>
                      <a:xfrm>
                        <a:off x="3357554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W</a:t>
                        </a:r>
                        <a:r>
                          <a:rPr lang="en-US" altLang="ko-KR" sz="1200" baseline="-25000" dirty="0" smtClean="0"/>
                          <a:t>12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46" name="직사각형 45"/>
                      <p:cNvSpPr/>
                      <p:nvPr/>
                    </p:nvSpPr>
                    <p:spPr>
                      <a:xfrm>
                        <a:off x="3929058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…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47" name="직사각형 46"/>
                      <p:cNvSpPr/>
                      <p:nvPr/>
                    </p:nvSpPr>
                    <p:spPr>
                      <a:xfrm>
                        <a:off x="4500562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W</a:t>
                        </a:r>
                        <a:r>
                          <a:rPr lang="en-US" altLang="ko-KR" sz="1200" baseline="-25000" dirty="0" smtClean="0"/>
                          <a:t>1</a:t>
                        </a:r>
                        <a:r>
                          <a:rPr lang="en-US" altLang="ko-KR" sz="1200" baseline="-25000" dirty="0"/>
                          <a:t>n</a:t>
                        </a:r>
                        <a:endParaRPr lang="ko-KR" altLang="en-US" sz="1200" baseline="-25000" dirty="0"/>
                      </a:p>
                    </p:txBody>
                  </p:sp>
                </p:grpSp>
                <p:grpSp>
                  <p:nvGrpSpPr>
                    <p:cNvPr id="25" name="그룹 19"/>
                    <p:cNvGrpSpPr/>
                    <p:nvPr/>
                  </p:nvGrpSpPr>
                  <p:grpSpPr>
                    <a:xfrm>
                      <a:off x="2786050" y="1643050"/>
                      <a:ext cx="2286016" cy="357190"/>
                      <a:chOff x="2786050" y="1285860"/>
                      <a:chExt cx="2286016" cy="357190"/>
                    </a:xfrm>
                  </p:grpSpPr>
                  <p:sp>
                    <p:nvSpPr>
                      <p:cNvPr id="40" name="직사각형 39"/>
                      <p:cNvSpPr/>
                      <p:nvPr/>
                    </p:nvSpPr>
                    <p:spPr>
                      <a:xfrm>
                        <a:off x="2786050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W</a:t>
                        </a:r>
                        <a:r>
                          <a:rPr lang="en-US" altLang="ko-KR" sz="1200" baseline="-25000" dirty="0" smtClean="0"/>
                          <a:t>21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41" name="직사각형 40"/>
                      <p:cNvSpPr/>
                      <p:nvPr/>
                    </p:nvSpPr>
                    <p:spPr>
                      <a:xfrm>
                        <a:off x="3357554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W</a:t>
                        </a:r>
                        <a:r>
                          <a:rPr lang="en-US" altLang="ko-KR" sz="1200" baseline="-25000" dirty="0" smtClean="0"/>
                          <a:t>22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42" name="직사각형 41"/>
                      <p:cNvSpPr/>
                      <p:nvPr/>
                    </p:nvSpPr>
                    <p:spPr>
                      <a:xfrm>
                        <a:off x="3929058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…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43" name="직사각형 42"/>
                      <p:cNvSpPr/>
                      <p:nvPr/>
                    </p:nvSpPr>
                    <p:spPr>
                      <a:xfrm>
                        <a:off x="4500562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W</a:t>
                        </a:r>
                        <a:r>
                          <a:rPr lang="en-US" altLang="ko-KR" sz="1200" baseline="-25000" dirty="0" smtClean="0"/>
                          <a:t>2n</a:t>
                        </a:r>
                        <a:endParaRPr lang="ko-KR" altLang="en-US" sz="1200" baseline="-25000" dirty="0"/>
                      </a:p>
                    </p:txBody>
                  </p:sp>
                </p:grpSp>
                <p:grpSp>
                  <p:nvGrpSpPr>
                    <p:cNvPr id="26" name="그룹 20"/>
                    <p:cNvGrpSpPr/>
                    <p:nvPr/>
                  </p:nvGrpSpPr>
                  <p:grpSpPr>
                    <a:xfrm>
                      <a:off x="2786050" y="2000240"/>
                      <a:ext cx="2286016" cy="357190"/>
                      <a:chOff x="2786050" y="1285860"/>
                      <a:chExt cx="2286016" cy="357190"/>
                    </a:xfrm>
                  </p:grpSpPr>
                  <p:sp>
                    <p:nvSpPr>
                      <p:cNvPr id="36" name="직사각형 35"/>
                      <p:cNvSpPr/>
                      <p:nvPr/>
                    </p:nvSpPr>
                    <p:spPr>
                      <a:xfrm>
                        <a:off x="2786050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…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37" name="직사각형 36"/>
                      <p:cNvSpPr/>
                      <p:nvPr/>
                    </p:nvSpPr>
                    <p:spPr>
                      <a:xfrm>
                        <a:off x="3357554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…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38" name="직사각형 37"/>
                      <p:cNvSpPr/>
                      <p:nvPr/>
                    </p:nvSpPr>
                    <p:spPr>
                      <a:xfrm>
                        <a:off x="3929058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…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39" name="직사각형 38"/>
                      <p:cNvSpPr/>
                      <p:nvPr/>
                    </p:nvSpPr>
                    <p:spPr>
                      <a:xfrm>
                        <a:off x="4500562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…</a:t>
                        </a:r>
                        <a:endParaRPr lang="ko-KR" altLang="en-US" sz="1200" baseline="-25000" dirty="0"/>
                      </a:p>
                    </p:txBody>
                  </p:sp>
                </p:grpSp>
                <p:grpSp>
                  <p:nvGrpSpPr>
                    <p:cNvPr id="27" name="그룹 21"/>
                    <p:cNvGrpSpPr/>
                    <p:nvPr/>
                  </p:nvGrpSpPr>
                  <p:grpSpPr>
                    <a:xfrm>
                      <a:off x="2786050" y="2357430"/>
                      <a:ext cx="2286016" cy="357190"/>
                      <a:chOff x="2786050" y="1285860"/>
                      <a:chExt cx="2286016" cy="357190"/>
                    </a:xfrm>
                  </p:grpSpPr>
                  <p:sp>
                    <p:nvSpPr>
                      <p:cNvPr id="32" name="직사각형 31"/>
                      <p:cNvSpPr/>
                      <p:nvPr/>
                    </p:nvSpPr>
                    <p:spPr>
                      <a:xfrm>
                        <a:off x="2786050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W</a:t>
                        </a:r>
                        <a:r>
                          <a:rPr lang="en-US" altLang="ko-KR" sz="1200" baseline="-25000" dirty="0" smtClean="0"/>
                          <a:t>k1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33" name="직사각형 32"/>
                      <p:cNvSpPr/>
                      <p:nvPr/>
                    </p:nvSpPr>
                    <p:spPr>
                      <a:xfrm>
                        <a:off x="3357554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W</a:t>
                        </a:r>
                        <a:r>
                          <a:rPr lang="en-US" altLang="ko-KR" sz="1200" baseline="-25000" dirty="0" smtClean="0"/>
                          <a:t>k2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34" name="직사각형 33"/>
                      <p:cNvSpPr/>
                      <p:nvPr/>
                    </p:nvSpPr>
                    <p:spPr>
                      <a:xfrm>
                        <a:off x="3929058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smtClean="0"/>
                          <a:t>…</a:t>
                        </a:r>
                        <a:endParaRPr lang="ko-KR" altLang="en-US" sz="1200" baseline="-25000" dirty="0"/>
                      </a:p>
                    </p:txBody>
                  </p:sp>
                  <p:sp>
                    <p:nvSpPr>
                      <p:cNvPr id="35" name="직사각형 34"/>
                      <p:cNvSpPr/>
                      <p:nvPr/>
                    </p:nvSpPr>
                    <p:spPr>
                      <a:xfrm>
                        <a:off x="4500562" y="1285860"/>
                        <a:ext cx="571504" cy="357190"/>
                      </a:xfrm>
                      <a:prstGeom prst="rect">
                        <a:avLst/>
                      </a:prstGeom>
                      <a:ln/>
                      <a:sp3d extrusionH="88900">
                        <a:bevelT w="0" h="0"/>
                      </a:sp3d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r>
                          <a:rPr lang="en-US" altLang="ko-KR" sz="1200" dirty="0" err="1" smtClean="0"/>
                          <a:t>W</a:t>
                        </a:r>
                        <a:r>
                          <a:rPr lang="en-US" altLang="ko-KR" sz="1200" baseline="-25000" dirty="0" err="1" smtClean="0"/>
                          <a:t>kn</a:t>
                        </a:r>
                        <a:endParaRPr lang="ko-KR" altLang="en-US" sz="1200" baseline="-25000" dirty="0"/>
                      </a:p>
                    </p:txBody>
                  </p:sp>
                </p:grpSp>
                <p:sp>
                  <p:nvSpPr>
                    <p:cNvPr id="28" name="오른쪽 화살표 22"/>
                    <p:cNvSpPr/>
                    <p:nvPr/>
                  </p:nvSpPr>
                  <p:spPr>
                    <a:xfrm>
                      <a:off x="2285984" y="1357298"/>
                      <a:ext cx="285752" cy="214314"/>
                    </a:xfrm>
                    <a:prstGeom prst="rightArrow">
                      <a:avLst/>
                    </a:prstGeom>
                    <a:sp3d extrusionH="88900">
                      <a:bevelT w="0" h="0"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9" name="오른쪽 화살표 23"/>
                    <p:cNvSpPr/>
                    <p:nvPr/>
                  </p:nvSpPr>
                  <p:spPr>
                    <a:xfrm>
                      <a:off x="2285984" y="1714488"/>
                      <a:ext cx="285752" cy="214314"/>
                    </a:xfrm>
                    <a:prstGeom prst="rightArrow">
                      <a:avLst/>
                    </a:prstGeom>
                    <a:sp3d extrusionH="88900">
                      <a:bevelT w="0" h="0"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0" name="오른쪽 화살표 29"/>
                    <p:cNvSpPr/>
                    <p:nvPr/>
                  </p:nvSpPr>
                  <p:spPr>
                    <a:xfrm>
                      <a:off x="2285984" y="2071678"/>
                      <a:ext cx="285752" cy="214314"/>
                    </a:xfrm>
                    <a:prstGeom prst="rightArrow">
                      <a:avLst/>
                    </a:prstGeom>
                    <a:sp3d extrusionH="88900">
                      <a:bevelT w="0" h="0"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31" name="오른쪽 화살표 30"/>
                    <p:cNvSpPr/>
                    <p:nvPr/>
                  </p:nvSpPr>
                  <p:spPr>
                    <a:xfrm>
                      <a:off x="2285984" y="2428868"/>
                      <a:ext cx="285752" cy="214314"/>
                    </a:xfrm>
                    <a:prstGeom prst="rightArrow">
                      <a:avLst/>
                    </a:prstGeom>
                    <a:sp3d extrusionH="88900">
                      <a:bevelT w="0" h="0"/>
                    </a:sp3d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ko-KR" altLang="en-US"/>
                    </a:p>
                  </p:txBody>
                </p:sp>
              </p:grpSp>
              <p:cxnSp>
                <p:nvCxnSpPr>
                  <p:cNvPr id="23" name="직선 연결선 17"/>
                  <p:cNvCxnSpPr/>
                  <p:nvPr/>
                </p:nvCxnSpPr>
                <p:spPr>
                  <a:xfrm rot="16200000" flipH="1">
                    <a:off x="2557389" y="4086288"/>
                    <a:ext cx="1461086" cy="3632"/>
                  </a:xfrm>
                  <a:prstGeom prst="line">
                    <a:avLst/>
                  </a:prstGeom>
                  <a:ln w="508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" name="TextBox 204"/>
            <p:cNvSpPr txBox="1"/>
            <p:nvPr/>
          </p:nvSpPr>
          <p:spPr>
            <a:xfrm>
              <a:off x="539552" y="2348880"/>
              <a:ext cx="857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/>
                <a:t>1</a:t>
              </a:r>
              <a:r>
                <a:rPr lang="en-US" altLang="ko-KR" sz="1200" baseline="30000" dirty="0" smtClean="0"/>
                <a:t>st</a:t>
              </a:r>
              <a:r>
                <a:rPr lang="en-US" altLang="ko-KR" sz="1200" dirty="0" smtClean="0"/>
                <a:t> packet</a:t>
              </a:r>
              <a:endParaRPr lang="ko-KR" altLang="en-US" sz="1200" dirty="0"/>
            </a:p>
          </p:txBody>
        </p:sp>
        <p:sp>
          <p:nvSpPr>
            <p:cNvPr id="8" name="TextBox 204"/>
            <p:cNvSpPr txBox="1"/>
            <p:nvPr/>
          </p:nvSpPr>
          <p:spPr>
            <a:xfrm>
              <a:off x="539552" y="2564904"/>
              <a:ext cx="898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/>
                <a:t>2</a:t>
              </a:r>
              <a:r>
                <a:rPr lang="en-US" altLang="ko-KR" sz="1200" baseline="30000" dirty="0" smtClean="0"/>
                <a:t>nd</a:t>
              </a:r>
              <a:r>
                <a:rPr lang="en-US" altLang="ko-KR" sz="1200" dirty="0" smtClean="0"/>
                <a:t> packet</a:t>
              </a:r>
              <a:endParaRPr lang="ko-KR" altLang="en-US" sz="1200" dirty="0"/>
            </a:p>
          </p:txBody>
        </p:sp>
        <p:sp>
          <p:nvSpPr>
            <p:cNvPr id="9" name="TextBox 204"/>
            <p:cNvSpPr txBox="1"/>
            <p:nvPr/>
          </p:nvSpPr>
          <p:spPr>
            <a:xfrm>
              <a:off x="539552" y="2791961"/>
              <a:ext cx="874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/>
                <a:t>3</a:t>
              </a:r>
              <a:r>
                <a:rPr lang="en-US" altLang="ko-KR" sz="1200" baseline="30000" dirty="0" smtClean="0"/>
                <a:t>rd</a:t>
              </a:r>
              <a:r>
                <a:rPr lang="en-US" altLang="ko-KR" sz="1200" dirty="0" smtClean="0"/>
                <a:t> packet</a:t>
              </a:r>
              <a:endParaRPr lang="ko-KR" altLang="en-US" sz="1200" dirty="0"/>
            </a:p>
          </p:txBody>
        </p:sp>
        <p:sp>
          <p:nvSpPr>
            <p:cNvPr id="10" name="TextBox 204"/>
            <p:cNvSpPr txBox="1"/>
            <p:nvPr/>
          </p:nvSpPr>
          <p:spPr>
            <a:xfrm>
              <a:off x="539552" y="2996952"/>
              <a:ext cx="874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err="1" smtClean="0"/>
                <a:t>k</a:t>
              </a:r>
              <a:r>
                <a:rPr lang="en-US" altLang="ko-KR" sz="1200" baseline="30000" dirty="0" err="1" smtClean="0"/>
                <a:t>th</a:t>
              </a:r>
              <a:r>
                <a:rPr lang="en-US" altLang="ko-KR" sz="1200" dirty="0" smtClean="0"/>
                <a:t> packet</a:t>
              </a:r>
              <a:endParaRPr lang="ko-KR" altLang="en-US" sz="1200" dirty="0"/>
            </a:p>
          </p:txBody>
        </p:sp>
      </p:grp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9673" y="3951841"/>
            <a:ext cx="3264798" cy="45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3190" y="5021954"/>
            <a:ext cx="1884915" cy="58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2803" y="4555644"/>
            <a:ext cx="2287449" cy="3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8279" y="5783332"/>
            <a:ext cx="390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0"/>
            <a:ext cx="9144000" cy="66090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5966" y="129609"/>
            <a:ext cx="2365218" cy="1470025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Table of </a:t>
            </a:r>
            <a:b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부제목 2"/>
          <p:cNvSpPr txBox="1">
            <a:spLocks/>
          </p:cNvSpPr>
          <p:nvPr/>
        </p:nvSpPr>
        <p:spPr>
          <a:xfrm>
            <a:off x="2441378" y="1888189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나눔고딕" pitchFamily="50" charset="-127"/>
                <a:cs typeface="Arial" pitchFamily="34" charset="0"/>
              </a:rPr>
              <a:t>02  Related Work</a:t>
            </a:r>
          </a:p>
        </p:txBody>
      </p:sp>
      <p:sp>
        <p:nvSpPr>
          <p:cNvPr id="23" name="부제목 2"/>
          <p:cNvSpPr txBox="1">
            <a:spLocks/>
          </p:cNvSpPr>
          <p:nvPr/>
        </p:nvSpPr>
        <p:spPr>
          <a:xfrm>
            <a:off x="5796136" y="188818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Traffic classification approaches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Traffic classification level</a:t>
            </a:r>
            <a:endParaRPr lang="en-US" altLang="ko-KR" sz="1100" b="1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2513386" y="1816181"/>
            <a:ext cx="306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5868144" y="1816181"/>
            <a:ext cx="27802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부제목 2"/>
          <p:cNvSpPr txBox="1">
            <a:spLocks/>
          </p:cNvSpPr>
          <p:nvPr/>
        </p:nvSpPr>
        <p:spPr>
          <a:xfrm>
            <a:off x="2441378" y="2679591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03  Fine-grained Traffic Classification</a:t>
            </a:r>
          </a:p>
        </p:txBody>
      </p:sp>
      <p:sp>
        <p:nvSpPr>
          <p:cNvPr id="42" name="부제목 2"/>
          <p:cNvSpPr txBox="1">
            <a:spLocks/>
          </p:cNvSpPr>
          <p:nvPr/>
        </p:nvSpPr>
        <p:spPr>
          <a:xfrm>
            <a:off x="5796136" y="2679591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Scope and objectives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Fine-grained traffic classification process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Input data collection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Functional separation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Classification filter extraction</a:t>
            </a:r>
            <a:endParaRPr lang="en-US" altLang="ko-KR" sz="1100" b="1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>
            <a:off x="5868144" y="2607583"/>
            <a:ext cx="27802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2513386" y="2607583"/>
            <a:ext cx="306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부제목 2"/>
          <p:cNvSpPr txBox="1">
            <a:spLocks/>
          </p:cNvSpPr>
          <p:nvPr/>
        </p:nvSpPr>
        <p:spPr>
          <a:xfrm>
            <a:off x="2441378" y="609776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나눔고딕" pitchFamily="50" charset="-127"/>
                <a:cs typeface="Arial" pitchFamily="34" charset="0"/>
              </a:rPr>
              <a:t>01  Introduction</a:t>
            </a: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5796136" y="609776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Traffic classification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Problems in traffic classification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Research motivation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Research approach</a:t>
            </a:r>
          </a:p>
          <a:p>
            <a:pPr>
              <a:lnSpc>
                <a:spcPct val="150000"/>
              </a:lnSpc>
            </a:pPr>
            <a:endParaRPr lang="en-US" altLang="ko-KR" sz="1100" spc="-20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2513386" y="537768"/>
            <a:ext cx="306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5868144" y="537768"/>
            <a:ext cx="27802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부제목 2"/>
          <p:cNvSpPr txBox="1">
            <a:spLocks/>
          </p:cNvSpPr>
          <p:nvPr/>
        </p:nvSpPr>
        <p:spPr>
          <a:xfrm>
            <a:off x="2441378" y="4166722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나눔고딕" pitchFamily="50" charset="-127"/>
                <a:cs typeface="Arial" pitchFamily="34" charset="0"/>
              </a:rPr>
              <a:t>04  Validation</a:t>
            </a:r>
          </a:p>
        </p:txBody>
      </p:sp>
      <p:sp>
        <p:nvSpPr>
          <p:cNvPr id="53" name="부제목 2"/>
          <p:cNvSpPr txBox="1">
            <a:spLocks/>
          </p:cNvSpPr>
          <p:nvPr/>
        </p:nvSpPr>
        <p:spPr>
          <a:xfrm>
            <a:off x="5796136" y="4166722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Functional separation Result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Classification accuracy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Comparison with conventional DPI solutions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Comparison with clustering algorithm</a:t>
            </a:r>
          </a:p>
          <a:p>
            <a:pPr>
              <a:lnSpc>
                <a:spcPct val="150000"/>
              </a:lnSpc>
            </a:pPr>
            <a:endParaRPr lang="en-US" altLang="ko-KR" sz="1100" b="1" spc="-20" dirty="0" smtClean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5868144" y="4094714"/>
            <a:ext cx="27802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2513386" y="4094714"/>
            <a:ext cx="306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부제목 2"/>
          <p:cNvSpPr txBox="1">
            <a:spLocks/>
          </p:cNvSpPr>
          <p:nvPr/>
        </p:nvSpPr>
        <p:spPr>
          <a:xfrm>
            <a:off x="2434754" y="5422351"/>
            <a:ext cx="3312368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나눔고딕" pitchFamily="50" charset="-127"/>
                <a:cs typeface="Arial" pitchFamily="34" charset="0"/>
              </a:rPr>
              <a:t>05  Concluding Remarks</a:t>
            </a:r>
          </a:p>
        </p:txBody>
      </p:sp>
      <p:sp>
        <p:nvSpPr>
          <p:cNvPr id="21" name="부제목 2"/>
          <p:cNvSpPr txBox="1">
            <a:spLocks/>
          </p:cNvSpPr>
          <p:nvPr/>
        </p:nvSpPr>
        <p:spPr>
          <a:xfrm>
            <a:off x="5789512" y="5422351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Contributions</a:t>
            </a:r>
          </a:p>
          <a:p>
            <a:pPr>
              <a:lnSpc>
                <a:spcPct val="150000"/>
              </a:lnSpc>
            </a:pPr>
            <a:r>
              <a:rPr lang="en-US" altLang="ko-KR" sz="1100" b="1" spc="-20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Future work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5861520" y="5350343"/>
            <a:ext cx="278027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506762" y="5350343"/>
            <a:ext cx="3060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Contents-Relation Decomposition (CRD)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CRD discriminate different functionalities in a CR group based on contents similarity</a:t>
            </a:r>
          </a:p>
          <a:p>
            <a:pPr lvl="1"/>
            <a:endParaRPr lang="ko-KR" altLang="en-US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39" y="2274197"/>
            <a:ext cx="8713486" cy="279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1174" y="5655365"/>
            <a:ext cx="6266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Example of overall Functional Separation process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왼쪽 화살표 5">
            <a:hlinkClick r:id="rId3" action="ppaction://hlinksldjump"/>
          </p:cNvPr>
          <p:cNvSpPr/>
          <p:nvPr/>
        </p:nvSpPr>
        <p:spPr>
          <a:xfrm>
            <a:off x="8259417" y="6013174"/>
            <a:ext cx="785192" cy="506896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BACK</a:t>
            </a:r>
            <a:endParaRPr lang="ko-KR" altLang="en-US" sz="1200" b="1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347870" y="874643"/>
            <a:ext cx="8620738" cy="5039140"/>
            <a:chOff x="347870" y="874643"/>
            <a:chExt cx="8620738" cy="5039140"/>
          </a:xfrm>
        </p:grpSpPr>
        <p:grpSp>
          <p:nvGrpSpPr>
            <p:cNvPr id="8" name="그룹 7"/>
            <p:cNvGrpSpPr/>
            <p:nvPr/>
          </p:nvGrpSpPr>
          <p:grpSpPr>
            <a:xfrm>
              <a:off x="347870" y="874643"/>
              <a:ext cx="8557591" cy="5039140"/>
              <a:chOff x="347870" y="874643"/>
              <a:chExt cx="8557591" cy="5039140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347870" y="874643"/>
                <a:ext cx="8557591" cy="50391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pic>
            <p:nvPicPr>
              <p:cNvPr id="6" name="그림 5" descr="dpimarket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727739" y="1485348"/>
                <a:ext cx="3752574" cy="3752574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908314" y="1162879"/>
              <a:ext cx="53799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Arial" pitchFamily="34" charset="0"/>
                  <a:cs typeface="Arial" pitchFamily="34" charset="0"/>
                </a:rPr>
                <a:t>U.S. Government Market Forecast 2010-2015</a:t>
              </a:r>
              <a:endParaRPr lang="ko-KR" alt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3019" y="5579165"/>
              <a:ext cx="23855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Arial" pitchFamily="34" charset="0"/>
                  <a:cs typeface="Arial" pitchFamily="34" charset="0"/>
                </a:rPr>
                <a:t>Source: Market Research Media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49087" y="665922"/>
            <a:ext cx="8994913" cy="56851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322417" y="1232452"/>
            <a:ext cx="3837609" cy="10237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marR="0" lvl="1" indent="-28575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Statistical analysis</a:t>
            </a:r>
          </a:p>
          <a:p>
            <a:pPr marL="742950" marR="0" lvl="1" indent="-28575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Etc.</a:t>
            </a:r>
          </a:p>
          <a:p>
            <a:pPr marL="742950" marR="0" lvl="1" indent="-28575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765313"/>
            <a:ext cx="8636000" cy="5466154"/>
          </a:xfrm>
        </p:spPr>
        <p:txBody>
          <a:bodyPr/>
          <a:lstStyle/>
          <a:p>
            <a:r>
              <a:rPr lang="en-US" altLang="ko-KR" sz="2500" dirty="0" smtClean="0"/>
              <a:t>Various kinds of classification filters</a:t>
            </a:r>
          </a:p>
          <a:p>
            <a:pPr lvl="1"/>
            <a:r>
              <a:rPr lang="en-US" altLang="ko-KR" sz="2500" dirty="0" smtClean="0"/>
              <a:t>Port-number</a:t>
            </a:r>
          </a:p>
          <a:p>
            <a:pPr lvl="1"/>
            <a:r>
              <a:rPr lang="en-US" altLang="ko-KR" sz="2500" dirty="0" smtClean="0"/>
              <a:t>Payload signatures</a:t>
            </a:r>
          </a:p>
          <a:p>
            <a:pPr lvl="1"/>
            <a:endParaRPr lang="en-US" altLang="ko-KR" sz="2500" dirty="0" smtClean="0"/>
          </a:p>
          <a:p>
            <a:r>
              <a:rPr lang="en-US" altLang="ko-KR" sz="2500" dirty="0" smtClean="0"/>
              <a:t>Deep Packet Inspection (DPI) – payload signature</a:t>
            </a:r>
          </a:p>
          <a:p>
            <a:pPr lvl="1"/>
            <a:r>
              <a:rPr lang="en-US" altLang="ko-KR" sz="2100" dirty="0" smtClean="0"/>
              <a:t>Known as most accurate classification filter</a:t>
            </a:r>
          </a:p>
          <a:p>
            <a:pPr lvl="1"/>
            <a:r>
              <a:rPr lang="en-US" altLang="ko-KR" sz="2100" dirty="0" smtClean="0"/>
              <a:t>Many commercial products adopts DPI</a:t>
            </a:r>
          </a:p>
          <a:p>
            <a:pPr lvl="1"/>
            <a:endParaRPr lang="en-US" altLang="ko-KR" sz="2100" dirty="0" smtClean="0"/>
          </a:p>
          <a:p>
            <a:r>
              <a:rPr lang="en-US" altLang="ko-KR" sz="2500" dirty="0" smtClean="0"/>
              <a:t>LASER algorithm</a:t>
            </a:r>
          </a:p>
          <a:p>
            <a:pPr lvl="1"/>
            <a:r>
              <a:rPr lang="en-US" altLang="ko-KR" sz="2100" dirty="0" smtClean="0"/>
              <a:t>Longest Common Subsequence (LCS) problem</a:t>
            </a:r>
          </a:p>
          <a:p>
            <a:pPr lvl="1"/>
            <a:r>
              <a:rPr lang="en-US" altLang="ko-KR" sz="2000" dirty="0" smtClean="0"/>
              <a:t>Detect common patterns shared by traffic data</a:t>
            </a:r>
          </a:p>
          <a:p>
            <a:pPr lvl="1"/>
            <a:endParaRPr lang="en-US" altLang="ko-KR" sz="2100" dirty="0" smtClean="0"/>
          </a:p>
          <a:p>
            <a:pPr>
              <a:buNone/>
            </a:pPr>
            <a:endParaRPr lang="en-US" altLang="ko-KR" sz="25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Classification Filter Extraction</a:t>
            </a:r>
            <a:endParaRPr lang="ko-KR" altLang="en-US" dirty="0"/>
          </a:p>
        </p:txBody>
      </p:sp>
      <p:sp>
        <p:nvSpPr>
          <p:cNvPr id="12" name="왼쪽 화살표 11">
            <a:hlinkClick r:id="rId3" action="ppaction://hlinksldjump"/>
          </p:cNvPr>
          <p:cNvSpPr/>
          <p:nvPr/>
        </p:nvSpPr>
        <p:spPr>
          <a:xfrm>
            <a:off x="8259417" y="6013174"/>
            <a:ext cx="785192" cy="506896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BACK</a:t>
            </a:r>
            <a:endParaRPr lang="ko-KR" altLang="en-US" sz="1200" b="1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3" grpId="0" build="p"/>
      <p:bldP spid="3" grpId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b="0" dirty="0" smtClean="0">
                <a:latin typeface="Arial" pitchFamily="34" charset="0"/>
                <a:cs typeface="Arial" pitchFamily="34" charset="0"/>
              </a:rPr>
              <a:t>Validation</a:t>
            </a:r>
            <a:endParaRPr lang="ko-KR" alt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Functional Separation Result</a:t>
            </a:r>
            <a:endParaRPr lang="ko-KR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8" y="724935"/>
            <a:ext cx="9028458" cy="579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>
          <a:xfrm>
            <a:off x="2673626" y="815009"/>
            <a:ext cx="1371600" cy="561560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3618954" y="844826"/>
            <a:ext cx="5525046" cy="4604362"/>
            <a:chOff x="3618954" y="844826"/>
            <a:chExt cx="5525046" cy="4604362"/>
          </a:xfrm>
        </p:grpSpPr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18954" y="844826"/>
              <a:ext cx="5525046" cy="434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750905" y="5049078"/>
              <a:ext cx="3728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>
                  <a:latin typeface="Arial" pitchFamily="34" charset="0"/>
                  <a:cs typeface="Arial" pitchFamily="34" charset="0"/>
                </a:rPr>
                <a:t>Contribution of top </a:t>
              </a:r>
              <a:r>
                <a:rPr lang="en-US" altLang="ko-KR" sz="2000" i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altLang="ko-KR" sz="2000" dirty="0" smtClean="0">
                  <a:latin typeface="Arial" pitchFamily="34" charset="0"/>
                  <a:cs typeface="Arial" pitchFamily="34" charset="0"/>
                </a:rPr>
                <a:t> % of </a:t>
              </a:r>
              <a:r>
                <a:rPr lang="en-US" altLang="ko-KR" sz="2000" dirty="0" err="1" smtClean="0">
                  <a:latin typeface="Arial" pitchFamily="34" charset="0"/>
                  <a:cs typeface="Arial" pitchFamily="34" charset="0"/>
                </a:rPr>
                <a:t>lfows</a:t>
              </a:r>
              <a:endParaRPr lang="ko-KR" alt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0" y="714582"/>
            <a:ext cx="9144000" cy="5765731"/>
            <a:chOff x="0" y="714582"/>
            <a:chExt cx="9144000" cy="5765731"/>
          </a:xfrm>
        </p:grpSpPr>
        <p:sp>
          <p:nvSpPr>
            <p:cNvPr id="8" name="직사각형 7"/>
            <p:cNvSpPr/>
            <p:nvPr/>
          </p:nvSpPr>
          <p:spPr>
            <a:xfrm>
              <a:off x="0" y="735496"/>
              <a:ext cx="9144000" cy="574481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1947" y="714582"/>
              <a:ext cx="5562783" cy="575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직사각형 6"/>
          <p:cNvSpPr/>
          <p:nvPr/>
        </p:nvSpPr>
        <p:spPr>
          <a:xfrm>
            <a:off x="6698974" y="1520687"/>
            <a:ext cx="2295939" cy="3081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Traffic Classification Result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815009"/>
            <a:ext cx="3429000" cy="541645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Low flow accuracy is caused by </a:t>
            </a:r>
            <a:r>
              <a:rPr lang="en-US" altLang="ko-KR" sz="2000" dirty="0" smtClean="0">
                <a:solidFill>
                  <a:srgbClr val="FF0000"/>
                </a:solidFill>
              </a:rPr>
              <a:t>“Elephants and mice phenomenon”</a:t>
            </a:r>
          </a:p>
          <a:p>
            <a:endParaRPr lang="en-US" altLang="ko-KR" sz="2000" dirty="0" smtClean="0">
              <a:solidFill>
                <a:srgbClr val="FF0000"/>
              </a:solidFill>
            </a:endParaRPr>
          </a:p>
          <a:p>
            <a:endParaRPr lang="en-US" altLang="ko-KR" sz="2000" dirty="0" smtClean="0">
              <a:solidFill>
                <a:srgbClr val="FF0000"/>
              </a:solidFill>
            </a:endParaRPr>
          </a:p>
          <a:p>
            <a:r>
              <a:rPr lang="en-US" altLang="ko-KR" sz="2000" dirty="0" smtClean="0"/>
              <a:t>Misclassified traffic</a:t>
            </a:r>
          </a:p>
          <a:p>
            <a:pPr lvl="1"/>
            <a:r>
              <a:rPr lang="en-US" altLang="ko-KR" sz="1600" dirty="0" smtClean="0"/>
              <a:t>Well-known protocols are used as a part of application protocol</a:t>
            </a:r>
          </a:p>
          <a:p>
            <a:pPr lvl="1"/>
            <a:r>
              <a:rPr lang="en-US" altLang="ko-KR" sz="1600" dirty="0" smtClean="0"/>
              <a:t>E.g., SSDP in </a:t>
            </a:r>
            <a:r>
              <a:rPr lang="en-US" altLang="ko-KR" sz="1600" dirty="0" err="1" smtClean="0"/>
              <a:t>BitTorrent</a:t>
            </a:r>
            <a:endParaRPr lang="en-US" altLang="ko-KR" sz="1600" dirty="0" smtClean="0"/>
          </a:p>
          <a:p>
            <a:pPr lvl="1"/>
            <a:r>
              <a:rPr lang="en-US" altLang="ko-KR" sz="1600" dirty="0" err="1" smtClean="0"/>
              <a:t>E.g</a:t>
            </a:r>
            <a:r>
              <a:rPr lang="en-US" altLang="ko-KR" sz="1600" dirty="0" smtClean="0"/>
              <a:t>, SIP in MSN</a:t>
            </a:r>
          </a:p>
          <a:p>
            <a:pPr lvl="1"/>
            <a:r>
              <a:rPr lang="en-US" altLang="ko-KR" sz="1600" dirty="0" smtClean="0"/>
              <a:t>Flows with no payload contents</a:t>
            </a:r>
            <a:endParaRPr lang="ko-KR" alt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Accuracy Comparison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785192"/>
            <a:ext cx="8636000" cy="326997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500" dirty="0" smtClean="0"/>
              <a:t>Comparison with conventional DPI solutions</a:t>
            </a:r>
          </a:p>
          <a:p>
            <a:r>
              <a:rPr lang="en-US" altLang="ko-KR" sz="2500" dirty="0" smtClean="0"/>
              <a:t>L7-filter</a:t>
            </a:r>
          </a:p>
          <a:p>
            <a:pPr lvl="1"/>
            <a:r>
              <a:rPr lang="en-US" altLang="ko-KR" sz="2100" dirty="0" smtClean="0"/>
              <a:t>Most widely used DPI solution in Linux</a:t>
            </a:r>
          </a:p>
          <a:p>
            <a:pPr lvl="1"/>
            <a:r>
              <a:rPr lang="en-US" altLang="ko-KR" sz="2100" dirty="0" smtClean="0"/>
              <a:t>GNU Regular Expression (RE)</a:t>
            </a:r>
          </a:p>
          <a:p>
            <a:pPr lvl="1"/>
            <a:r>
              <a:rPr lang="en-US" altLang="ko-KR" sz="2100" dirty="0" smtClean="0"/>
              <a:t>Current version supports 113 application protocols</a:t>
            </a:r>
          </a:p>
          <a:p>
            <a:r>
              <a:rPr lang="en-US" altLang="ko-KR" sz="2500" dirty="0" err="1" smtClean="0"/>
              <a:t>OpenDPI</a:t>
            </a:r>
            <a:endParaRPr lang="en-US" altLang="ko-KR" sz="2500" dirty="0" smtClean="0"/>
          </a:p>
          <a:p>
            <a:pPr lvl="1"/>
            <a:r>
              <a:rPr lang="en-US" altLang="ko-KR" sz="2100" dirty="0" smtClean="0"/>
              <a:t>Industry leading DPI engine</a:t>
            </a:r>
          </a:p>
          <a:p>
            <a:pPr lvl="1"/>
            <a:r>
              <a:rPr lang="en-US" altLang="ko-KR" sz="2100" dirty="0" smtClean="0"/>
              <a:t>Incorporates connection behavior and statistical analysis</a:t>
            </a:r>
          </a:p>
          <a:p>
            <a:pPr lvl="1"/>
            <a:r>
              <a:rPr lang="en-US" altLang="ko-KR" sz="2100" dirty="0" smtClean="0"/>
              <a:t>Current version supports 101 different application protocols</a:t>
            </a:r>
            <a:endParaRPr lang="ko-KR" altLang="en-US" sz="21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04" y="4024222"/>
            <a:ext cx="8609744" cy="242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98783" y="725557"/>
            <a:ext cx="8825947" cy="5794513"/>
            <a:chOff x="198783" y="725557"/>
            <a:chExt cx="8825947" cy="5794513"/>
          </a:xfrm>
        </p:grpSpPr>
        <p:sp>
          <p:nvSpPr>
            <p:cNvPr id="6" name="직사각형 5"/>
            <p:cNvSpPr/>
            <p:nvPr/>
          </p:nvSpPr>
          <p:spPr>
            <a:xfrm>
              <a:off x="198783" y="725557"/>
              <a:ext cx="8825947" cy="57945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err="1" smtClean="0">
                  <a:solidFill>
                    <a:srgbClr val="FF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Sdfsdfasdfasdfasdfwef</a:t>
              </a:r>
              <a:endParaRPr lang="en-US" altLang="ko-KR" sz="20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/>
              <a:endParaRPr lang="en-US" altLang="ko-KR" sz="20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/>
              <a:endParaRPr lang="en-US" altLang="ko-KR" sz="20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/>
              <a:endParaRPr lang="en-US" altLang="ko-KR" sz="20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/>
              <a:endParaRPr lang="en-US" altLang="ko-KR" sz="20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/>
              <a:endParaRPr lang="en-US" altLang="ko-KR" sz="20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/>
              <a:endParaRPr lang="en-US" altLang="ko-KR" sz="2000" dirty="0" smtClean="0">
                <a:solidFill>
                  <a:srgbClr val="FF0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An application from the perspective of layer</a:t>
              </a:r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4889" y="2171700"/>
              <a:ext cx="695325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Accuracy Comparison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28600" y="775252"/>
            <a:ext cx="8766313" cy="57249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9087" y="764945"/>
            <a:ext cx="3697357" cy="525780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Detailed result of </a:t>
            </a:r>
            <a:r>
              <a:rPr lang="en-US" altLang="ko-KR" sz="2400" dirty="0" err="1" smtClean="0"/>
              <a:t>OpenDPI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Classify application protocols only into application layers</a:t>
            </a:r>
          </a:p>
          <a:p>
            <a:pPr lvl="1"/>
            <a:r>
              <a:rPr lang="en-US" altLang="ko-KR" sz="2000" dirty="0" smtClean="0"/>
              <a:t>Low classification ratio</a:t>
            </a:r>
            <a:endParaRPr lang="ko-KR" altLang="en-US" sz="20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640" y="725942"/>
            <a:ext cx="5034742" cy="57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8417" y="993913"/>
            <a:ext cx="8597348" cy="524786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500" dirty="0" smtClean="0"/>
              <a:t>We compared our method with a clustering algorithm</a:t>
            </a:r>
          </a:p>
          <a:p>
            <a:pPr lvl="1"/>
            <a:r>
              <a:rPr lang="en-US" altLang="ko-KR" sz="2100" dirty="0" smtClean="0"/>
              <a:t>Functional separation problem: </a:t>
            </a:r>
            <a:r>
              <a:rPr lang="en-US" altLang="ko-KR" sz="2100" dirty="0" smtClean="0">
                <a:solidFill>
                  <a:srgbClr val="FF0000"/>
                </a:solidFill>
              </a:rPr>
              <a:t>no prior knowledge </a:t>
            </a:r>
            <a:r>
              <a:rPr lang="en-US" altLang="ko-KR" sz="2100" dirty="0" smtClean="0"/>
              <a:t>on functionalities is available</a:t>
            </a:r>
          </a:p>
          <a:p>
            <a:pPr lvl="1"/>
            <a:r>
              <a:rPr lang="en-US" altLang="ko-KR" sz="2100" dirty="0" smtClean="0"/>
              <a:t>Number of functionalities is </a:t>
            </a:r>
            <a:r>
              <a:rPr lang="en-US" altLang="ko-KR" sz="2100" dirty="0" smtClean="0">
                <a:solidFill>
                  <a:srgbClr val="FF0000"/>
                </a:solidFill>
              </a:rPr>
              <a:t>not predefined</a:t>
            </a:r>
          </a:p>
          <a:p>
            <a:pPr lvl="1"/>
            <a:endParaRPr lang="en-US" altLang="ko-KR" sz="2100" dirty="0" smtClean="0"/>
          </a:p>
          <a:p>
            <a:pPr lvl="1"/>
            <a:endParaRPr lang="ko-KR" altLang="en-US" sz="2100" dirty="0"/>
          </a:p>
        </p:txBody>
      </p:sp>
      <p:grpSp>
        <p:nvGrpSpPr>
          <p:cNvPr id="7" name="그룹 6"/>
          <p:cNvGrpSpPr/>
          <p:nvPr/>
        </p:nvGrpSpPr>
        <p:grpSpPr>
          <a:xfrm>
            <a:off x="1033669" y="2696295"/>
            <a:ext cx="6957392" cy="3585235"/>
            <a:chOff x="715617" y="1434026"/>
            <a:chExt cx="7921487" cy="4420122"/>
          </a:xfrm>
        </p:grpSpPr>
        <p:sp>
          <p:nvSpPr>
            <p:cNvPr id="6" name="직사각형 5"/>
            <p:cNvSpPr/>
            <p:nvPr/>
          </p:nvSpPr>
          <p:spPr>
            <a:xfrm>
              <a:off x="715617" y="1461052"/>
              <a:ext cx="7921487" cy="43930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5464" y="1434026"/>
              <a:ext cx="6426921" cy="4325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Comparison with Machine Learning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Comparison with Machine 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735496"/>
            <a:ext cx="8636000" cy="5495971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Analyze previous ML-based traffic classification work</a:t>
            </a:r>
            <a:endParaRPr lang="ko-KR" altLang="en-US" sz="2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159026" y="1212574"/>
            <a:ext cx="8816009" cy="5257800"/>
            <a:chOff x="159026" y="1212574"/>
            <a:chExt cx="8816009" cy="5257800"/>
          </a:xfrm>
        </p:grpSpPr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199" y="1291530"/>
              <a:ext cx="8676836" cy="5065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직사각형 5"/>
            <p:cNvSpPr/>
            <p:nvPr/>
          </p:nvSpPr>
          <p:spPr>
            <a:xfrm>
              <a:off x="159026" y="1212574"/>
              <a:ext cx="168965" cy="5257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2017643" y="2077278"/>
            <a:ext cx="318053" cy="24847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42052" y="3372678"/>
            <a:ext cx="318053" cy="24847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49218" y="3723860"/>
            <a:ext cx="318053" cy="24847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64297" y="5009320"/>
            <a:ext cx="318053" cy="24847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120350" y="5608980"/>
            <a:ext cx="318053" cy="24847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60035" y="1341783"/>
            <a:ext cx="1461052" cy="49596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93973" y="1345096"/>
            <a:ext cx="4161183" cy="495962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Feature Selection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755374"/>
            <a:ext cx="8636000" cy="547609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Relief algorithm</a:t>
            </a:r>
          </a:p>
          <a:p>
            <a:pPr lvl="1"/>
            <a:r>
              <a:rPr lang="en-US" altLang="ko-KR" sz="2000" dirty="0" smtClean="0"/>
              <a:t>Instance based feature ranking algorithm</a:t>
            </a:r>
          </a:p>
          <a:p>
            <a:pPr lvl="1"/>
            <a:r>
              <a:rPr lang="en-US" altLang="ko-KR" sz="2000" dirty="0" smtClean="0"/>
              <a:t>Mostly successful feature selection method for classification</a:t>
            </a:r>
            <a:endParaRPr lang="ko-KR" altLang="en-US" sz="20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286" y="2037730"/>
            <a:ext cx="5448714" cy="49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95" y="2847770"/>
            <a:ext cx="7890816" cy="304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>
          <a:xfrm>
            <a:off x="6658725" y="4066511"/>
            <a:ext cx="936104" cy="6480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Class 1</a:t>
            </a:r>
            <a:endParaRPr lang="ko-KR" altLang="en-US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666837" y="4066511"/>
            <a:ext cx="936104" cy="6480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Class 2</a:t>
            </a:r>
            <a:endParaRPr lang="ko-KR" altLang="en-US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666837" y="4786591"/>
            <a:ext cx="936104" cy="6480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Class n</a:t>
            </a:r>
            <a:endParaRPr lang="ko-KR" altLang="en-US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0" y="-2728"/>
            <a:ext cx="8215337" cy="623416"/>
          </a:xfrm>
        </p:spPr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Introduction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35390" y="837357"/>
            <a:ext cx="8908610" cy="348114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Internet Traffic Classification</a:t>
            </a:r>
          </a:p>
          <a:p>
            <a:pPr lvl="1">
              <a:lnSpc>
                <a:spcPct val="120000"/>
              </a:lnSpc>
            </a:pPr>
            <a:r>
              <a:rPr lang="en-US" altLang="ko-KR" dirty="0" smtClean="0"/>
              <a:t>Classifying traffic based on features passively observed in the traffic, and according to specific classification goals</a:t>
            </a:r>
          </a:p>
          <a:p>
            <a:pPr lvl="1"/>
            <a:endParaRPr lang="en-US" altLang="ko-KR" b="1" dirty="0" smtClean="0"/>
          </a:p>
          <a:p>
            <a:pPr lvl="1"/>
            <a:r>
              <a:rPr lang="en-US" altLang="ko-KR" dirty="0" smtClean="0"/>
              <a:t>Features could include</a:t>
            </a:r>
          </a:p>
          <a:p>
            <a:pPr lvl="2"/>
            <a:r>
              <a:rPr lang="en-US" altLang="ko-KR" dirty="0" smtClean="0"/>
              <a:t>Port number</a:t>
            </a:r>
          </a:p>
          <a:p>
            <a:pPr lvl="2"/>
            <a:r>
              <a:rPr lang="en-US" altLang="ko-KR" dirty="0" smtClean="0"/>
              <a:t>Application payload</a:t>
            </a:r>
          </a:p>
          <a:p>
            <a:pPr lvl="2"/>
            <a:r>
              <a:rPr lang="en-US" altLang="ko-KR" dirty="0" smtClean="0"/>
              <a:t>Temporal &amp; statistical information</a:t>
            </a:r>
          </a:p>
          <a:p>
            <a:pPr lvl="2"/>
            <a:r>
              <a:rPr lang="en-US" altLang="ko-KR" dirty="0" smtClean="0"/>
              <a:t>Etc</a:t>
            </a:r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043608" y="4077072"/>
            <a:ext cx="1512168" cy="136815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Traffic</a:t>
            </a:r>
            <a:endParaRPr lang="ko-KR" altLang="en-US" sz="2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2843808" y="4365104"/>
            <a:ext cx="3600400" cy="648072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Classification process</a:t>
            </a:r>
            <a:endParaRPr lang="ko-KR" altLang="en-US" sz="20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5726" y="461692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…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위쪽 화살표 설명선 8"/>
          <p:cNvSpPr/>
          <p:nvPr/>
        </p:nvSpPr>
        <p:spPr>
          <a:xfrm>
            <a:off x="2843808" y="5157192"/>
            <a:ext cx="3600400" cy="1224136"/>
          </a:xfrm>
          <a:prstGeom prst="upArrow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Features</a:t>
            </a:r>
            <a:endParaRPr lang="ko-KR" altLang="en-US" sz="20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588224" y="3933056"/>
            <a:ext cx="2088232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566124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Focus on traffic composition</a:t>
            </a:r>
            <a:endParaRPr lang="ko-KR" alt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732240" y="2223386"/>
            <a:ext cx="1872208" cy="144016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TC</a:t>
            </a:r>
          </a:p>
          <a:p>
            <a:pPr algn="ctr"/>
            <a:endParaRPr lang="en-US" altLang="ko-KR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endParaRPr lang="en-US" altLang="ko-KR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endParaRPr lang="ko-KR" altLang="en-US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092280" y="2655434"/>
            <a:ext cx="1215752" cy="93519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ATC</a:t>
            </a:r>
          </a:p>
          <a:p>
            <a:pPr algn="ctr"/>
            <a:endParaRPr lang="ko-KR" altLang="en-US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660232" y="4077072"/>
            <a:ext cx="936104" cy="6480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App. 1</a:t>
            </a:r>
            <a:endParaRPr lang="ko-KR" altLang="en-US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7668344" y="4077072"/>
            <a:ext cx="936104" cy="6480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App. 2</a:t>
            </a:r>
            <a:endParaRPr lang="ko-KR" altLang="en-US" sz="1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668344" y="4797152"/>
            <a:ext cx="936104" cy="6480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App. </a:t>
            </a:r>
            <a:r>
              <a:rPr lang="en-US" altLang="ko-KR" sz="1800" i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n</a:t>
            </a:r>
            <a:endParaRPr lang="ko-KR" altLang="en-US" sz="1800" i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Feature Selection Result</a:t>
            </a:r>
            <a:endParaRPr lang="ko-KR" altLang="en-US" dirty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121" y="3094699"/>
            <a:ext cx="6120000" cy="342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444" y="795046"/>
            <a:ext cx="6120000" cy="221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Clustering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735496"/>
            <a:ext cx="8636000" cy="5495971"/>
          </a:xfrm>
        </p:spPr>
        <p:txBody>
          <a:bodyPr/>
          <a:lstStyle/>
          <a:p>
            <a:r>
              <a:rPr lang="en-US" altLang="ko-KR" sz="2400" dirty="0" smtClean="0"/>
              <a:t>DBSCAN algorithm</a:t>
            </a:r>
          </a:p>
          <a:p>
            <a:pPr lvl="1"/>
            <a:r>
              <a:rPr lang="en-US" altLang="ko-KR" sz="2000" dirty="0" smtClean="0"/>
              <a:t>Density-based clustering algorithm</a:t>
            </a:r>
          </a:p>
          <a:p>
            <a:pPr lvl="1"/>
            <a:r>
              <a:rPr lang="en-US" altLang="ko-KR" sz="2000" dirty="0" smtClean="0"/>
              <a:t>Does not require the number of cluster in the dataset</a:t>
            </a:r>
          </a:p>
          <a:p>
            <a:pPr lvl="1"/>
            <a:r>
              <a:rPr lang="en-US" altLang="ko-KR" sz="2000" dirty="0" smtClean="0"/>
              <a:t>Can label noise data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Clustering result (number of cluster)</a:t>
            </a:r>
            <a:endParaRPr lang="ko-KR" altLang="en-US" sz="2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35" y="3126064"/>
            <a:ext cx="7643190" cy="29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38740" y="6122504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>
                <a:latin typeface="Arial" pitchFamily="34" charset="0"/>
                <a:cs typeface="Arial" pitchFamily="34" charset="0"/>
              </a:rPr>
              <a:t>Fileguri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 – 7 clusters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9227" y="6145695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>
                <a:latin typeface="Arial" pitchFamily="34" charset="0"/>
                <a:cs typeface="Arial" pitchFamily="34" charset="0"/>
              </a:rPr>
              <a:t>NateOn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 – 7 clusters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Clustering Result</a:t>
            </a:r>
            <a:endParaRPr lang="ko-KR" altLang="en-U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313" y="774208"/>
            <a:ext cx="7100956" cy="263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775" y="3733735"/>
            <a:ext cx="7151373" cy="26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Cases of Fine-grained TC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User behavior analysis</a:t>
            </a:r>
          </a:p>
          <a:p>
            <a:pPr lvl="1"/>
            <a:r>
              <a:rPr lang="en-US" altLang="ko-KR" sz="2000" dirty="0" smtClean="0"/>
              <a:t>Average search count in P2P application</a:t>
            </a:r>
          </a:p>
          <a:p>
            <a:pPr lvl="1"/>
            <a:r>
              <a:rPr lang="en-US" altLang="ko-KR" sz="2000" dirty="0" smtClean="0"/>
              <a:t>Example)</a:t>
            </a:r>
          </a:p>
          <a:p>
            <a:pPr lvl="2"/>
            <a:r>
              <a:rPr lang="en-US" altLang="ko-KR" sz="1600" dirty="0" err="1" smtClean="0"/>
              <a:t>Fileguri</a:t>
            </a:r>
            <a:r>
              <a:rPr lang="en-US" altLang="ko-KR" sz="1600" dirty="0" smtClean="0"/>
              <a:t> generates about 6,000 transactions in a single keyword search</a:t>
            </a:r>
          </a:p>
          <a:p>
            <a:pPr lvl="2"/>
            <a:r>
              <a:rPr lang="en-US" altLang="ko-KR" sz="1600" dirty="0" smtClean="0"/>
              <a:t>Ratio of searching and downloading was 56,392:1</a:t>
            </a:r>
          </a:p>
          <a:p>
            <a:pPr lvl="2"/>
            <a:r>
              <a:rPr lang="en-US" altLang="ko-KR" sz="1600" dirty="0" smtClean="0"/>
              <a:t>Average search count: 9.398</a:t>
            </a:r>
          </a:p>
          <a:p>
            <a:pPr lvl="2"/>
            <a:endParaRPr lang="en-US" altLang="ko-KR" sz="1600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2015" y="3150704"/>
            <a:ext cx="4203263" cy="335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307009" y="3451823"/>
            <a:ext cx="4573104" cy="2919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ko-KR" sz="2400" b="1" dirty="0" smtClean="0">
                <a:solidFill>
                  <a:srgbClr val="000099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Workload analysis according to function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Crucial issue from the perspective of accounting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Analyzing amount of undesired traffic</a:t>
            </a:r>
            <a:endParaRPr lang="ko-KR" altLang="en-US" sz="2000" dirty="0" smtClean="0">
              <a:latin typeface="Arial" pitchFamily="34" charset="0"/>
              <a:ea typeface="굴림" pitchFamily="50" charset="-127"/>
              <a:cs typeface="Arial" pitchFamily="34" charset="0"/>
            </a:endParaRPr>
          </a:p>
          <a:p>
            <a:pPr marL="1143000" marR="0" lvl="2" indent="-2286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−"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Concluding Remarks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54000" y="765312"/>
            <a:ext cx="8636000" cy="5744817"/>
          </a:xfrm>
        </p:spPr>
        <p:txBody>
          <a:bodyPr>
            <a:normAutofit lnSpcReduction="10000"/>
          </a:bodyPr>
          <a:lstStyle/>
          <a:p>
            <a:r>
              <a:rPr lang="en-US" altLang="ko-KR" sz="2400" dirty="0" smtClean="0"/>
              <a:t>Major problems in traffic classification</a:t>
            </a:r>
          </a:p>
          <a:p>
            <a:pPr lvl="1"/>
            <a:r>
              <a:rPr lang="en-US" altLang="ko-KR" sz="2000" dirty="0" smtClean="0"/>
              <a:t>Achieving high accuracy and completeness</a:t>
            </a:r>
          </a:p>
          <a:p>
            <a:pPr lvl="1"/>
            <a:r>
              <a:rPr lang="en-US" altLang="ko-KR" sz="2000" dirty="0" smtClean="0"/>
              <a:t>Classification details are bounded to identifying application protocols</a:t>
            </a:r>
          </a:p>
          <a:p>
            <a:endParaRPr lang="en-US" altLang="ko-KR" sz="1100" dirty="0" smtClean="0"/>
          </a:p>
          <a:p>
            <a:r>
              <a:rPr lang="en-US" altLang="ko-KR" sz="2400" dirty="0" smtClean="0"/>
              <a:t>Fine-grained traffic classification</a:t>
            </a:r>
          </a:p>
          <a:p>
            <a:pPr lvl="1"/>
            <a:r>
              <a:rPr lang="en-US" altLang="ko-KR" sz="2000" dirty="0" smtClean="0"/>
              <a:t>Achieved high classification accuracy based on functional separation</a:t>
            </a:r>
          </a:p>
          <a:p>
            <a:pPr lvl="1"/>
            <a:r>
              <a:rPr lang="en-US" altLang="ko-KR" sz="2000" dirty="0" smtClean="0"/>
              <a:t>Can provide more detailed traffic classification result</a:t>
            </a:r>
          </a:p>
          <a:p>
            <a:endParaRPr lang="en-US" altLang="ko-KR" sz="1100" dirty="0" smtClean="0"/>
          </a:p>
          <a:p>
            <a:r>
              <a:rPr lang="en-US" altLang="ko-KR" sz="2400" dirty="0" smtClean="0"/>
              <a:t>Functional separation</a:t>
            </a:r>
          </a:p>
          <a:p>
            <a:pPr lvl="1"/>
            <a:r>
              <a:rPr lang="en-US" altLang="ko-KR" sz="2000" dirty="0" smtClean="0"/>
              <a:t>Classify flows according to their origin function</a:t>
            </a:r>
          </a:p>
          <a:p>
            <a:pPr lvl="1"/>
            <a:r>
              <a:rPr lang="en-US" altLang="ko-KR" sz="2000" dirty="0" smtClean="0"/>
              <a:t>Consider port dependency, connection pattern, and contents similarity</a:t>
            </a:r>
          </a:p>
          <a:p>
            <a:pPr lvl="1"/>
            <a:endParaRPr lang="en-US" altLang="ko-KR" sz="1100" dirty="0" smtClean="0"/>
          </a:p>
          <a:p>
            <a:r>
              <a:rPr lang="en-US" altLang="ko-KR" sz="2400" dirty="0" smtClean="0"/>
              <a:t>Validation</a:t>
            </a:r>
          </a:p>
          <a:p>
            <a:pPr lvl="1"/>
            <a:r>
              <a:rPr lang="en-US" altLang="ko-KR" sz="2000" dirty="0" smtClean="0"/>
              <a:t>Fine-grained traffic classification outperformed other conventional DPI solutions</a:t>
            </a:r>
          </a:p>
          <a:p>
            <a:pPr lvl="1"/>
            <a:r>
              <a:rPr lang="en-US" altLang="ko-KR" sz="2000" dirty="0" smtClean="0"/>
              <a:t>Clustering is not a suitable solution for functional separation problem</a:t>
            </a:r>
            <a:endParaRPr lang="ko-KR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Contributions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z="2000" dirty="0" smtClean="0"/>
              <a:t>The limitations of current application traffic classification techniques are described. The absence of sophisticated, but desired, </a:t>
            </a:r>
            <a:r>
              <a:rPr lang="en-US" altLang="ko-KR" sz="2000" dirty="0" smtClean="0">
                <a:solidFill>
                  <a:srgbClr val="FF0000"/>
                </a:solidFill>
              </a:rPr>
              <a:t>traffic classification scheme </a:t>
            </a:r>
            <a:r>
              <a:rPr lang="en-US" altLang="ko-KR" sz="2000" dirty="0" smtClean="0"/>
              <a:t>is also highlighted.</a:t>
            </a:r>
          </a:p>
          <a:p>
            <a:pPr lvl="0"/>
            <a:endParaRPr lang="en-US" altLang="ko-KR" sz="2000" dirty="0" smtClean="0"/>
          </a:p>
          <a:p>
            <a:r>
              <a:rPr lang="en-US" altLang="ko-KR" sz="2000" dirty="0" smtClean="0"/>
              <a:t>A </a:t>
            </a:r>
            <a:r>
              <a:rPr lang="en-US" altLang="ko-KR" sz="2000" dirty="0" smtClean="0">
                <a:solidFill>
                  <a:srgbClr val="FF0000"/>
                </a:solidFill>
              </a:rPr>
              <a:t>unique reference study</a:t>
            </a:r>
            <a:r>
              <a:rPr lang="en-US" altLang="ko-KR" sz="2000" dirty="0" smtClean="0"/>
              <a:t> for application traffic classification is presented</a:t>
            </a:r>
          </a:p>
          <a:p>
            <a:endParaRPr lang="en-US" altLang="ko-KR" sz="2000" dirty="0" smtClean="0"/>
          </a:p>
          <a:p>
            <a:pPr lvl="0"/>
            <a:r>
              <a:rPr lang="en-US" altLang="ko-KR" sz="2000" dirty="0" smtClean="0"/>
              <a:t>New </a:t>
            </a:r>
            <a:r>
              <a:rPr lang="en-US" altLang="ko-KR" sz="2000" dirty="0" smtClean="0">
                <a:solidFill>
                  <a:srgbClr val="FF0000"/>
                </a:solidFill>
              </a:rPr>
              <a:t>novel traffic classification scheme </a:t>
            </a:r>
            <a:r>
              <a:rPr lang="en-US" altLang="ko-KR" sz="2000" dirty="0" smtClean="0"/>
              <a:t>and its detailed methods are described</a:t>
            </a:r>
          </a:p>
          <a:p>
            <a:pPr lvl="0"/>
            <a:endParaRPr lang="en-US" altLang="ko-KR" sz="2000" dirty="0" smtClean="0"/>
          </a:p>
          <a:p>
            <a:pPr lvl="0"/>
            <a:r>
              <a:rPr lang="en-US" altLang="ko-KR" sz="2000" dirty="0" smtClean="0"/>
              <a:t>Validate the applicability of </a:t>
            </a:r>
            <a:r>
              <a:rPr lang="en-US" altLang="ko-KR" sz="2000" dirty="0" smtClean="0">
                <a:solidFill>
                  <a:srgbClr val="FF0000"/>
                </a:solidFill>
              </a:rPr>
              <a:t>clustering algorithm </a:t>
            </a:r>
            <a:r>
              <a:rPr lang="en-US" altLang="ko-KR" sz="2000" dirty="0" smtClean="0"/>
              <a:t>for functional separation problem</a:t>
            </a:r>
          </a:p>
          <a:p>
            <a:pPr lvl="0"/>
            <a:endParaRPr lang="en-US" altLang="ko-KR" sz="2000" dirty="0" smtClean="0"/>
          </a:p>
          <a:p>
            <a:pPr lvl="0"/>
            <a:r>
              <a:rPr lang="en-US" altLang="ko-KR" sz="2000" dirty="0" smtClean="0">
                <a:solidFill>
                  <a:srgbClr val="FF0000"/>
                </a:solidFill>
              </a:rPr>
              <a:t>A new analyses</a:t>
            </a:r>
            <a:r>
              <a:rPr lang="en-US" altLang="ko-KR" sz="2000" dirty="0" smtClean="0"/>
              <a:t> on traffic classification result are possible with the </a:t>
            </a:r>
            <a:r>
              <a:rPr lang="en-US" altLang="ko-KR" sz="2000" dirty="0" smtClean="0">
                <a:solidFill>
                  <a:srgbClr val="FF0000"/>
                </a:solidFill>
              </a:rPr>
              <a:t>fine-grained traffic classification</a:t>
            </a:r>
          </a:p>
          <a:p>
            <a:pPr lvl="0"/>
            <a:endParaRPr lang="en-US" altLang="ko-KR" sz="2400" dirty="0" smtClean="0"/>
          </a:p>
          <a:p>
            <a:pPr lvl="0"/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2400" dirty="0" smtClean="0"/>
              <a:t>Enhancing labeling process of the functional separation algorithm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Applying different classification filters</a:t>
            </a:r>
          </a:p>
          <a:p>
            <a:pPr lvl="1"/>
            <a:r>
              <a:rPr lang="en-US" altLang="ko-KR" sz="2000" dirty="0" smtClean="0"/>
              <a:t>Reduce the overhead of deep packet inspection</a:t>
            </a:r>
          </a:p>
          <a:p>
            <a:pPr lvl="1"/>
            <a:r>
              <a:rPr lang="en-US" altLang="ko-KR" sz="2000" dirty="0" smtClean="0"/>
              <a:t>Analyze the flexibility of our approach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Increase the knowledge base</a:t>
            </a:r>
          </a:p>
          <a:p>
            <a:pPr lvl="1"/>
            <a:r>
              <a:rPr lang="en-US" altLang="ko-KR" sz="2000" dirty="0" smtClean="0"/>
              <a:t>Number of applications</a:t>
            </a:r>
          </a:p>
          <a:p>
            <a:pPr lvl="1"/>
            <a:r>
              <a:rPr lang="en-US" altLang="ko-KR" sz="2000" dirty="0" smtClean="0"/>
              <a:t>Characteristics of applications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Lightweight functional separation algorithm for mobile traffic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Further research on user behavior analysis based on fine-grained traffic classification</a:t>
            </a:r>
          </a:p>
          <a:p>
            <a:pPr lvl="1"/>
            <a:endParaRPr lang="en-US" altLang="ko-KR" sz="2000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5784573"/>
            <a:ext cx="8636000" cy="6460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바쁘신 시간 내주셔서 감사합니다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2" descr="http://customersrock.files.wordpress.com/2007/05/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929" y="649210"/>
            <a:ext cx="3576142" cy="50228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Publications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745435"/>
            <a:ext cx="8636000" cy="5486032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International Journal/Magazine Papers (2)</a:t>
            </a:r>
          </a:p>
          <a:p>
            <a:pPr lvl="1"/>
            <a:r>
              <a:rPr lang="en-US" altLang="ko-KR" sz="1200" u="sng" dirty="0" err="1" smtClean="0"/>
              <a:t>Byungchul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Young J. Won, and </a:t>
            </a:r>
            <a:r>
              <a:rPr lang="en-US" altLang="ko-KR" sz="1200" dirty="0" err="1" smtClean="0"/>
              <a:t>Jame</a:t>
            </a:r>
            <a:r>
              <a:rPr lang="en-US" altLang="ko-KR" sz="1200" dirty="0" smtClean="0"/>
              <a:t> Won-Ki Hong, "</a:t>
            </a:r>
            <a:r>
              <a:rPr lang="en-US" altLang="ko-KR" sz="1200" dirty="0" smtClean="0">
                <a:hlinkClick r:id="rId2"/>
              </a:rPr>
              <a:t>Toward Fine-grained Traffic Classification</a:t>
            </a:r>
            <a:r>
              <a:rPr lang="en-US" altLang="ko-KR" sz="1200" dirty="0" smtClean="0"/>
              <a:t>", IEEE Communications Magazine, vol. 49, Issue 7, July, 2011. pp. 104-111.</a:t>
            </a:r>
          </a:p>
          <a:p>
            <a:pPr lvl="1"/>
            <a:r>
              <a:rPr lang="en-US" altLang="ko-KR" sz="1200" dirty="0" smtClean="0"/>
              <a:t>Young J. Won, Mi-Jung </a:t>
            </a:r>
            <a:r>
              <a:rPr lang="en-US" altLang="ko-KR" sz="1200" dirty="0" err="1" smtClean="0"/>
              <a:t>Choi</a:t>
            </a:r>
            <a:r>
              <a:rPr lang="en-US" altLang="ko-KR" sz="1200" dirty="0" smtClean="0"/>
              <a:t>, </a:t>
            </a:r>
            <a:r>
              <a:rPr lang="en-US" altLang="ko-KR" sz="1200" u="sng" dirty="0" err="1" smtClean="0"/>
              <a:t>Byungchul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James W. Hong, and John </a:t>
            </a:r>
            <a:r>
              <a:rPr lang="en-US" altLang="ko-KR" sz="1200" dirty="0" err="1" smtClean="0"/>
              <a:t>Strassner</a:t>
            </a:r>
            <a:r>
              <a:rPr lang="en-US" altLang="ko-KR" sz="1200" dirty="0" smtClean="0"/>
              <a:t>, "A Novel Approach for Failure Recognition in IP-Based Industrial Control Networks and Systems", Journal of Network and Systems Management (JNSM). Accepted to appear.</a:t>
            </a:r>
          </a:p>
          <a:p>
            <a:pPr lvl="1"/>
            <a:endParaRPr lang="en-US" altLang="ko-KR" sz="1200" dirty="0" smtClean="0"/>
          </a:p>
          <a:p>
            <a:r>
              <a:rPr lang="en-US" altLang="ko-KR" sz="1600" dirty="0" smtClean="0"/>
              <a:t>International Conference/Workshop Papers (12)</a:t>
            </a:r>
          </a:p>
          <a:p>
            <a:pPr lvl="1"/>
            <a:r>
              <a:rPr lang="en-US" altLang="ko-KR" sz="1200" dirty="0" err="1" smtClean="0"/>
              <a:t>Yeongrak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Choi</a:t>
            </a:r>
            <a:r>
              <a:rPr lang="en-US" altLang="ko-KR" sz="1200" dirty="0" smtClean="0"/>
              <a:t>, Jae Yoon Chung, </a:t>
            </a:r>
            <a:r>
              <a:rPr lang="en-US" altLang="ko-KR" sz="1200" u="sng" dirty="0" err="1" smtClean="0"/>
              <a:t>Byungchul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and James Won-Ki Hong, "Automated Classifier Generation for Application Level Mobile Traffic Classification," the 13th IEEE/IFIP Network Operations and </a:t>
            </a:r>
            <a:r>
              <a:rPr lang="en-US" altLang="ko-KR" sz="1200" dirty="0" err="1" smtClean="0"/>
              <a:t>Managment</a:t>
            </a:r>
            <a:r>
              <a:rPr lang="en-US" altLang="ko-KR" sz="1200" dirty="0" smtClean="0"/>
              <a:t> Symposium (NOMS 2012), accepted to appear.</a:t>
            </a:r>
          </a:p>
          <a:p>
            <a:pPr lvl="1"/>
            <a:r>
              <a:rPr lang="en-US" altLang="ko-KR" sz="1200" dirty="0" smtClean="0"/>
              <a:t>Jae Yoon Chung, </a:t>
            </a:r>
            <a:r>
              <a:rPr lang="en-US" altLang="ko-KR" sz="1200" dirty="0" err="1" smtClean="0"/>
              <a:t>Yeongrak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Choi</a:t>
            </a:r>
            <a:r>
              <a:rPr lang="en-US" altLang="ko-KR" sz="1200" dirty="0" smtClean="0"/>
              <a:t>, </a:t>
            </a:r>
            <a:r>
              <a:rPr lang="en-US" altLang="ko-KR" sz="1200" u="sng" dirty="0" err="1" smtClean="0"/>
              <a:t>Byungchul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and James Won-Ki Hong, "Measurement Analysis of Mobile Traffic in Enterprise Networks," 13th Asia-Pacific Network Operations and Management Symposium (APNOMS 2011), Taipei, Taiwan, Sep. 21-23, 2011. (</a:t>
            </a:r>
            <a:r>
              <a:rPr lang="en-US" altLang="ko-KR" sz="1200" dirty="0" err="1" smtClean="0">
                <a:hlinkClick r:id="rId3"/>
              </a:rPr>
              <a:t>pdf</a:t>
            </a:r>
            <a:r>
              <a:rPr lang="en-US" altLang="ko-KR" sz="1200" dirty="0" smtClean="0"/>
              <a:t>)</a:t>
            </a:r>
          </a:p>
          <a:p>
            <a:pPr lvl="1"/>
            <a:r>
              <a:rPr lang="en-US" altLang="ko-KR" sz="1200" dirty="0" smtClean="0"/>
              <a:t>Jae Yoon Chung, </a:t>
            </a:r>
            <a:r>
              <a:rPr lang="en-US" altLang="ko-KR" sz="1200" u="sng" dirty="0" err="1" smtClean="0"/>
              <a:t>Byungchul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Young J. Won, John </a:t>
            </a:r>
            <a:r>
              <a:rPr lang="en-US" altLang="ko-KR" sz="1200" dirty="0" err="1" smtClean="0"/>
              <a:t>Strassner</a:t>
            </a:r>
            <a:r>
              <a:rPr lang="en-US" altLang="ko-KR" sz="1200" dirty="0" smtClean="0"/>
              <a:t>, and James W. Hong, "An Effective Similarity Metric for Application Traffic Classification", the 12th IEEE/IFIP Network Operations and Management Symposium (NOMS 2010), Osaka, Japan, Apr. 19-23, 2010. (</a:t>
            </a:r>
            <a:r>
              <a:rPr lang="en-US" altLang="ko-KR" sz="1200" dirty="0" err="1" smtClean="0">
                <a:hlinkClick r:id="rId4"/>
              </a:rPr>
              <a:t>pdf</a:t>
            </a:r>
            <a:r>
              <a:rPr lang="en-US" altLang="ko-KR" sz="1200" dirty="0" smtClean="0"/>
              <a:t>)</a:t>
            </a:r>
          </a:p>
          <a:p>
            <a:pPr lvl="1"/>
            <a:r>
              <a:rPr lang="en-US" altLang="ko-KR" sz="1200" dirty="0" err="1" smtClean="0"/>
              <a:t>Seong-Cheol</a:t>
            </a:r>
            <a:r>
              <a:rPr lang="en-US" altLang="ko-KR" sz="1200" dirty="0" smtClean="0"/>
              <a:t> Hong, Jin Kim, </a:t>
            </a:r>
            <a:r>
              <a:rPr lang="en-US" altLang="ko-KR" sz="1200" u="sng" dirty="0" err="1" smtClean="0"/>
              <a:t>Byungchul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Young J. Won, and James W. Hong, "Internet Traffic Trend Analysis of a Campus Network", Accepted to be appeared in 15th Asia-Pacific Conference on Communications (APCC 2009), Shanghai, China, Oct. 2009. (</a:t>
            </a:r>
            <a:r>
              <a:rPr lang="en-US" altLang="ko-KR" sz="1200" dirty="0" err="1" smtClean="0">
                <a:hlinkClick r:id="rId5"/>
              </a:rPr>
              <a:t>pdf</a:t>
            </a:r>
            <a:r>
              <a:rPr lang="en-US" altLang="ko-KR" sz="1200" dirty="0" smtClean="0"/>
              <a:t>)</a:t>
            </a:r>
          </a:p>
          <a:p>
            <a:pPr lvl="1"/>
            <a:r>
              <a:rPr lang="en-US" altLang="ko-KR" sz="1200" dirty="0" smtClean="0"/>
              <a:t>Jae Yoon Chung, </a:t>
            </a:r>
            <a:r>
              <a:rPr lang="en-US" altLang="ko-KR" sz="1200" u="sng" dirty="0" err="1" smtClean="0"/>
              <a:t>Byungchul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Young J. Won, John </a:t>
            </a:r>
            <a:r>
              <a:rPr lang="en-US" altLang="ko-KR" sz="1200" dirty="0" err="1" smtClean="0"/>
              <a:t>Strassner</a:t>
            </a:r>
            <a:r>
              <a:rPr lang="en-US" altLang="ko-KR" sz="1200" dirty="0" smtClean="0"/>
              <a:t>, and James W. Hong, "Traffic Classification Based on Flow Similarity", Accepted to be appeared in 9th IEEE International Workshop on IP Operations and Management (IPOM 2009), Venice, Italy, Oct. 2009. (</a:t>
            </a:r>
            <a:r>
              <a:rPr lang="en-US" altLang="ko-KR" sz="1200" dirty="0" err="1" smtClean="0">
                <a:hlinkClick r:id="rId6"/>
              </a:rPr>
              <a:t>pdf</a:t>
            </a:r>
            <a:r>
              <a:rPr lang="en-US" altLang="ko-KR" sz="1200" dirty="0" smtClean="0"/>
              <a:t>)</a:t>
            </a:r>
          </a:p>
          <a:p>
            <a:pPr lvl="1"/>
            <a:r>
              <a:rPr lang="en-US" altLang="ko-KR" sz="1200" u="sng" dirty="0" err="1" smtClean="0"/>
              <a:t>Byungchul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Young J. Won, </a:t>
            </a:r>
            <a:r>
              <a:rPr lang="en-US" altLang="ko-KR" sz="1200" dirty="0" err="1" smtClean="0"/>
              <a:t>Hwanjo</a:t>
            </a:r>
            <a:r>
              <a:rPr lang="en-US" altLang="ko-KR" sz="1200" dirty="0" smtClean="0"/>
              <a:t> Yum and James Won-Ki Hong, "Fault Detection in IP-Based Process Control Networks using Data Mining Technique," 11th IFIP/IEEE International Symposium on Integrated Network Management (IM 2009), New York, USA, Jun. 2009. (</a:t>
            </a:r>
            <a:r>
              <a:rPr lang="en-US" altLang="ko-KR" sz="1200" dirty="0" err="1" smtClean="0">
                <a:hlinkClick r:id="rId7"/>
              </a:rPr>
              <a:t>pdf</a:t>
            </a:r>
            <a:r>
              <a:rPr lang="en-US" altLang="ko-KR" sz="1200" dirty="0" smtClean="0"/>
              <a:t>)</a:t>
            </a:r>
          </a:p>
          <a:p>
            <a:endParaRPr lang="ko-KR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5391" y="841973"/>
            <a:ext cx="8637006" cy="5223849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Needs for traffic classification in network management</a:t>
            </a:r>
          </a:p>
          <a:p>
            <a:pPr lvl="1"/>
            <a:r>
              <a:rPr lang="en-US" altLang="ko-KR" dirty="0" smtClean="0"/>
              <a:t>To understand the </a:t>
            </a:r>
            <a:r>
              <a:rPr lang="en-US" altLang="ko-KR" dirty="0" smtClean="0">
                <a:solidFill>
                  <a:srgbClr val="FF0000"/>
                </a:solidFill>
              </a:rPr>
              <a:t>behavior of networks</a:t>
            </a:r>
          </a:p>
          <a:p>
            <a:pPr lvl="1"/>
            <a:r>
              <a:rPr lang="en-US" altLang="ko-KR" dirty="0" smtClean="0"/>
              <a:t>To understand the </a:t>
            </a:r>
            <a:r>
              <a:rPr lang="en-US" altLang="ko-KR" dirty="0" smtClean="0">
                <a:solidFill>
                  <a:srgbClr val="FF0000"/>
                </a:solidFill>
              </a:rPr>
              <a:t>usage patterns by users</a:t>
            </a:r>
          </a:p>
          <a:p>
            <a:pPr lvl="1"/>
            <a:r>
              <a:rPr lang="en-US" altLang="ko-KR" dirty="0" smtClean="0"/>
              <a:t>To perform trend analysis for </a:t>
            </a:r>
            <a:r>
              <a:rPr lang="en-US" altLang="ko-KR" dirty="0" smtClean="0">
                <a:solidFill>
                  <a:srgbClr val="FF0000"/>
                </a:solidFill>
              </a:rPr>
              <a:t>network planning</a:t>
            </a:r>
          </a:p>
          <a:p>
            <a:pPr lvl="1"/>
            <a:r>
              <a:rPr lang="en-US" altLang="ko-KR" dirty="0" smtClean="0"/>
              <a:t>To provide information for various applications such as </a:t>
            </a:r>
            <a:r>
              <a:rPr lang="en-US" altLang="ko-KR" dirty="0" smtClean="0">
                <a:solidFill>
                  <a:srgbClr val="FF0000"/>
                </a:solidFill>
              </a:rPr>
              <a:t>usage-based accounting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FF0000"/>
                </a:solidFill>
              </a:rPr>
              <a:t>intrusion detection</a:t>
            </a:r>
          </a:p>
          <a:p>
            <a:pPr lvl="1"/>
            <a:r>
              <a:rPr lang="en-US" altLang="ko-KR" dirty="0" smtClean="0"/>
              <a:t>To monitor </a:t>
            </a:r>
            <a:r>
              <a:rPr lang="en-US" altLang="ko-KR" dirty="0" smtClean="0">
                <a:solidFill>
                  <a:srgbClr val="FF0000"/>
                </a:solidFill>
              </a:rPr>
              <a:t>SLA</a:t>
            </a:r>
            <a:r>
              <a:rPr lang="en-US" altLang="ko-KR" dirty="0" smtClean="0"/>
              <a:t> and </a:t>
            </a:r>
            <a:r>
              <a:rPr lang="en-US" altLang="ko-KR" dirty="0" err="1" smtClean="0">
                <a:solidFill>
                  <a:srgbClr val="FF0000"/>
                </a:solidFill>
              </a:rPr>
              <a:t>QoS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endParaRPr lang="en-US" altLang="ko-KR" b="1" dirty="0" smtClean="0"/>
          </a:p>
          <a:p>
            <a:pPr lvl="1"/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en-US" altLang="ko-KR" dirty="0" smtClean="0"/>
              <a:t>Diversity of today’s Internet traffic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en-US" altLang="ko-KR" dirty="0" smtClean="0"/>
              <a:t>New types of network applications – P2P, game, streaming</a:t>
            </a:r>
          </a:p>
          <a:p>
            <a:pPr lvl="1"/>
            <a:r>
              <a:rPr lang="en-US" altLang="ko-KR" dirty="0" smtClean="0"/>
              <a:t>Complicated (multi-functional) applications</a:t>
            </a:r>
          </a:p>
          <a:p>
            <a:pPr lvl="1"/>
            <a:r>
              <a:rPr lang="en-US" altLang="ko-KR" dirty="0" smtClean="0"/>
              <a:t>Increase of P2P traffic</a:t>
            </a:r>
          </a:p>
          <a:p>
            <a:pPr lvl="1"/>
            <a:r>
              <a:rPr lang="en-US" altLang="ko-KR" dirty="0" smtClean="0"/>
              <a:t>Various techniques for avoiding detection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Publications (2/2)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254000" y="675861"/>
            <a:ext cx="8636000" cy="5555606"/>
          </a:xfrm>
        </p:spPr>
        <p:txBody>
          <a:bodyPr>
            <a:normAutofit/>
          </a:bodyPr>
          <a:lstStyle/>
          <a:p>
            <a:pPr lvl="1"/>
            <a:r>
              <a:rPr lang="en-US" altLang="ko-KR" sz="1200" u="sng" dirty="0" err="1" smtClean="0"/>
              <a:t>Byungchul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Young J. Won, Mi-</a:t>
            </a:r>
            <a:r>
              <a:rPr lang="en-US" altLang="ko-KR" sz="1200" dirty="0" err="1" smtClean="0"/>
              <a:t>jung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Choi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Myung</a:t>
            </a:r>
            <a:r>
              <a:rPr lang="en-US" altLang="ko-KR" sz="1200" dirty="0" smtClean="0"/>
              <a:t>-Sup Kim, and James W. Hong, "Empirical Analysis of Application-level Traffic Classification using Supervised Machine Learning," Accepted to be appeared in 11th Asia-Pacific Network Operations and Management Symposium (APNOMS 2008), Beijing, China, Oct. 2008. (</a:t>
            </a:r>
            <a:r>
              <a:rPr lang="en-US" altLang="ko-KR" sz="1200" dirty="0" err="1" smtClean="0">
                <a:hlinkClick r:id="rId2"/>
              </a:rPr>
              <a:t>pdf</a:t>
            </a:r>
            <a:r>
              <a:rPr lang="en-US" altLang="ko-KR" sz="1200" dirty="0" smtClean="0"/>
              <a:t>)</a:t>
            </a:r>
          </a:p>
          <a:p>
            <a:pPr lvl="1"/>
            <a:r>
              <a:rPr lang="en-US" altLang="ko-KR" sz="1200" u="sng" dirty="0" err="1" smtClean="0"/>
              <a:t>Byung-Chul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Young J. Won, </a:t>
            </a:r>
            <a:r>
              <a:rPr lang="en-US" altLang="ko-KR" sz="1200" dirty="0" err="1" smtClean="0"/>
              <a:t>Myung</a:t>
            </a:r>
            <a:r>
              <a:rPr lang="en-US" altLang="ko-KR" sz="1200" dirty="0" smtClean="0"/>
              <a:t>-Sup Kim, and James Won-Ki Hong. "Towards Automated Application Signature Generation for Traffic Identification," IEEE/IFIP Network Operations and Management Symposium (NOMS 2008), Salvador, Brazil, April 2008. (</a:t>
            </a:r>
            <a:r>
              <a:rPr lang="en-US" altLang="ko-KR" sz="1200" dirty="0" err="1" smtClean="0">
                <a:hlinkClick r:id="rId3"/>
              </a:rPr>
              <a:t>pdf</a:t>
            </a:r>
            <a:r>
              <a:rPr lang="en-US" altLang="ko-KR" sz="1200" dirty="0" smtClean="0"/>
              <a:t>) </a:t>
            </a:r>
          </a:p>
          <a:p>
            <a:pPr lvl="1"/>
            <a:r>
              <a:rPr lang="en-US" altLang="ko-KR" sz="1200" dirty="0" smtClean="0"/>
              <a:t>Young J. Won, </a:t>
            </a:r>
            <a:r>
              <a:rPr lang="en-US" altLang="ko-KR" sz="1200" u="sng" dirty="0" err="1" smtClean="0"/>
              <a:t>Byung-Chul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Mi-</a:t>
            </a:r>
            <a:r>
              <a:rPr lang="en-US" altLang="ko-KR" sz="1200" dirty="0" err="1" smtClean="0"/>
              <a:t>jung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Choi</a:t>
            </a:r>
            <a:r>
              <a:rPr lang="en-US" altLang="ko-KR" sz="1200" dirty="0" smtClean="0"/>
              <a:t>, James W. Hong, </a:t>
            </a:r>
            <a:r>
              <a:rPr lang="en-US" altLang="ko-KR" sz="1200" dirty="0" err="1" smtClean="0"/>
              <a:t>Hee</a:t>
            </a:r>
            <a:r>
              <a:rPr lang="en-US" altLang="ko-KR" sz="1200" dirty="0" smtClean="0"/>
              <a:t>-Won Lee, Chan-</a:t>
            </a:r>
            <a:r>
              <a:rPr lang="en-US" altLang="ko-KR" sz="1200" dirty="0" err="1" smtClean="0"/>
              <a:t>Kyu</a:t>
            </a:r>
            <a:r>
              <a:rPr lang="en-US" altLang="ko-KR" sz="1200" dirty="0" smtClean="0"/>
              <a:t> Hwang, Jae-</a:t>
            </a:r>
            <a:r>
              <a:rPr lang="en-US" altLang="ko-KR" sz="1200" dirty="0" err="1" smtClean="0"/>
              <a:t>Hyoung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Yoo</a:t>
            </a:r>
            <a:r>
              <a:rPr lang="en-US" altLang="ko-KR" sz="1200" dirty="0" smtClean="0"/>
              <a:t>, "End-User IPTV Traffic Measurement of Residential Broadband Access Networks," 6th IEEE International Workshop on End-to-End Monitoring Techniques and Services (E2EMON 2008), Salvador, Brazil, April 2008. (</a:t>
            </a:r>
            <a:r>
              <a:rPr lang="en-US" altLang="ko-KR" sz="1200" dirty="0" err="1" smtClean="0">
                <a:hlinkClick r:id="rId4"/>
              </a:rPr>
              <a:t>pdf</a:t>
            </a:r>
            <a:r>
              <a:rPr lang="en-US" altLang="ko-KR" sz="1200" dirty="0" smtClean="0"/>
              <a:t>)</a:t>
            </a:r>
          </a:p>
          <a:p>
            <a:pPr lvl="1"/>
            <a:r>
              <a:rPr lang="en-US" altLang="ko-KR" sz="1200" dirty="0" smtClean="0"/>
              <a:t>Young J. Won, </a:t>
            </a:r>
            <a:r>
              <a:rPr lang="en-US" altLang="ko-KR" sz="1200" u="sng" dirty="0" err="1" smtClean="0"/>
              <a:t>Byung-Chul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Mi-Jung </a:t>
            </a:r>
            <a:r>
              <a:rPr lang="en-US" altLang="ko-KR" sz="1200" dirty="0" err="1" smtClean="0"/>
              <a:t>Choi</a:t>
            </a:r>
            <a:r>
              <a:rPr lang="en-US" altLang="ko-KR" sz="1200" dirty="0" smtClean="0"/>
              <a:t>, and James Won-Ki Hong. "Service-based Charging Scheme for Mobile Data Networks," 1st KICS International Conference, </a:t>
            </a:r>
            <a:r>
              <a:rPr lang="en-US" altLang="ko-KR" sz="1200" dirty="0" err="1" smtClean="0"/>
              <a:t>Yanbian</a:t>
            </a:r>
            <a:r>
              <a:rPr lang="en-US" altLang="ko-KR" sz="1200" dirty="0" smtClean="0"/>
              <a:t>, China, Aug. 23-25, 2007.</a:t>
            </a:r>
          </a:p>
          <a:p>
            <a:pPr lvl="1"/>
            <a:r>
              <a:rPr lang="en-US" altLang="ko-KR" sz="1200" dirty="0" smtClean="0"/>
              <a:t>Young J. Won, </a:t>
            </a:r>
            <a:r>
              <a:rPr lang="en-US" altLang="ko-KR" sz="1200" u="sng" dirty="0" smtClean="0"/>
              <a:t>B.C. Park</a:t>
            </a:r>
            <a:r>
              <a:rPr lang="en-US" altLang="ko-KR" sz="1200" dirty="0" smtClean="0"/>
              <a:t>, S.C. Hong, K.B. Jung, H.T. </a:t>
            </a:r>
            <a:r>
              <a:rPr lang="en-US" altLang="ko-KR" sz="1200" dirty="0" err="1" smtClean="0"/>
              <a:t>Ju</a:t>
            </a:r>
            <a:r>
              <a:rPr lang="en-US" altLang="ko-KR" sz="1200" dirty="0" smtClean="0"/>
              <a:t>, James W. Hong, "Measurement Analysis of Mobile Data Networks," Passive and Active Measurement Conference (PAM 2007), Louvain-la-</a:t>
            </a:r>
            <a:r>
              <a:rPr lang="en-US" altLang="ko-KR" sz="1200" dirty="0" err="1" smtClean="0"/>
              <a:t>neuve</a:t>
            </a:r>
            <a:r>
              <a:rPr lang="en-US" altLang="ko-KR" sz="1200" dirty="0" smtClean="0"/>
              <a:t>, Belgium, April 5-6, 2007, pp. 223-227. (</a:t>
            </a:r>
            <a:r>
              <a:rPr lang="en-US" altLang="ko-KR" sz="1200" dirty="0" err="1" smtClean="0">
                <a:hlinkClick r:id="rId5"/>
              </a:rPr>
              <a:t>pdf</a:t>
            </a:r>
            <a:r>
              <a:rPr lang="en-US" altLang="ko-KR" sz="1200" dirty="0" smtClean="0"/>
              <a:t>)</a:t>
            </a:r>
          </a:p>
          <a:p>
            <a:pPr lvl="1"/>
            <a:r>
              <a:rPr lang="en-US" altLang="ko-KR" sz="1200" dirty="0" smtClean="0"/>
              <a:t>Young </a:t>
            </a:r>
            <a:r>
              <a:rPr lang="en-US" altLang="ko-KR" sz="1200" dirty="0" err="1" smtClean="0"/>
              <a:t>Joon</a:t>
            </a:r>
            <a:r>
              <a:rPr lang="en-US" altLang="ko-KR" sz="1200" dirty="0" smtClean="0"/>
              <a:t> Won, </a:t>
            </a:r>
            <a:r>
              <a:rPr lang="en-US" altLang="ko-KR" sz="1200" u="sng" dirty="0" err="1" smtClean="0"/>
              <a:t>Byung-Chul</a:t>
            </a:r>
            <a:r>
              <a:rPr lang="en-US" altLang="ko-KR" sz="1200" u="sng" dirty="0" smtClean="0"/>
              <a:t> Park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Myug</a:t>
            </a:r>
            <a:r>
              <a:rPr lang="en-US" altLang="ko-KR" sz="1200" dirty="0" smtClean="0"/>
              <a:t> Sup Kim, Hong-</a:t>
            </a:r>
            <a:r>
              <a:rPr lang="en-US" altLang="ko-KR" sz="1200" dirty="0" err="1" smtClean="0"/>
              <a:t>Tek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Ju</a:t>
            </a:r>
            <a:r>
              <a:rPr lang="en-US" altLang="ko-KR" sz="1200" dirty="0" smtClean="0"/>
              <a:t>, and James Won-</a:t>
            </a:r>
            <a:r>
              <a:rPr lang="en-US" altLang="ko-KR" sz="1200" dirty="0" err="1" smtClean="0"/>
              <a:t>ki</a:t>
            </a:r>
            <a:r>
              <a:rPr lang="en-US" altLang="ko-KR" sz="1200" dirty="0" smtClean="0"/>
              <a:t> Hong, "A Hybrid Approach for Accurate Application Traffic Identification", IEEE/IFIP E2EMON, Vancouver, Canada, April 3, 2006, pp. 1-8. (</a:t>
            </a:r>
            <a:r>
              <a:rPr lang="en-US" altLang="ko-KR" sz="1200" dirty="0" err="1" smtClean="0">
                <a:hlinkClick r:id="rId6"/>
              </a:rPr>
              <a:t>pdf</a:t>
            </a:r>
            <a:r>
              <a:rPr lang="en-US" altLang="ko-KR" sz="1200" dirty="0" smtClean="0"/>
              <a:t>)</a:t>
            </a:r>
          </a:p>
          <a:p>
            <a:pPr lvl="1"/>
            <a:endParaRPr lang="en-US" altLang="ko-KR" sz="1200" dirty="0" smtClean="0"/>
          </a:p>
          <a:p>
            <a:r>
              <a:rPr lang="en-US" altLang="ko-KR" sz="1600" dirty="0" smtClean="0"/>
              <a:t>Domestic Journal / Conference Papers (10)</a:t>
            </a:r>
          </a:p>
          <a:p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endParaRPr lang="ko-KR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Appendix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Characteristics of 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Current Network Applications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Concurrent Network Connections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54000" y="4581939"/>
            <a:ext cx="8636000" cy="1649528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The number of connection varies according to the condition of </a:t>
            </a:r>
            <a:r>
              <a:rPr lang="en-US" altLang="ko-KR" sz="2400" dirty="0" err="1" smtClean="0"/>
              <a:t>BitTorrent</a:t>
            </a:r>
            <a:r>
              <a:rPr lang="en-US" altLang="ko-KR" sz="2400" dirty="0" smtClean="0"/>
              <a:t> swarms</a:t>
            </a:r>
          </a:p>
          <a:p>
            <a:r>
              <a:rPr lang="en-US" altLang="ko-KR" sz="2400" dirty="0" smtClean="0"/>
              <a:t>a large number of connections are established simultaneously</a:t>
            </a:r>
            <a:endParaRPr lang="ko-KR" altLang="en-US" sz="24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207" y="745642"/>
            <a:ext cx="59340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70991" y="4184374"/>
            <a:ext cx="6192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Number of concurrent network connections over time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Dynamic Port Allocation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4472609"/>
            <a:ext cx="8636000" cy="1758858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Even though local ports numbers are concentrated in certain ranges, remote port numbers are distributed over broad ranges</a:t>
            </a:r>
            <a:endParaRPr lang="ko-KR" altLang="en-US" sz="2400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34" y="787056"/>
            <a:ext cx="4006001" cy="308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746" y="796994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Functional Separation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53497" y="1104523"/>
            <a:ext cx="8637006" cy="519668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ko-KR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r"/>
            <a:endParaRPr lang="en-US" altLang="ko-KR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r"/>
            <a:endParaRPr lang="en-US" altLang="ko-KR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r"/>
            <a:endParaRPr lang="en-US" altLang="ko-KR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Undetermined Traffic</a:t>
            </a:r>
            <a:endParaRPr lang="ko-KR" altLang="en-US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97942" y="2850318"/>
            <a:ext cx="2417274" cy="324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Correctly Classified Traffic</a:t>
            </a:r>
            <a:endParaRPr lang="ko-KR" altLang="en-US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97941" y="2850318"/>
            <a:ext cx="4264182" cy="324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Classified Traffic</a:t>
            </a:r>
            <a:endParaRPr lang="ko-KR" altLang="en-US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15217" y="2850318"/>
            <a:ext cx="1846906" cy="3240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Misclassified Traffic</a:t>
            </a:r>
            <a:endParaRPr lang="ko-KR" altLang="en-US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771176" y="2850318"/>
            <a:ext cx="506994" cy="3240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Unclassified Traffic</a:t>
            </a:r>
            <a:endParaRPr lang="ko-KR" altLang="en-US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cs typeface="Arial" pitchFamily="34" charset="0"/>
              </a:rPr>
              <a:t>Research Approach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44032" y="869133"/>
            <a:ext cx="2272419" cy="47078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Total Traffic</a:t>
            </a:r>
            <a:endParaRPr lang="ko-KR" altLang="en-US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 flipV="1">
            <a:off x="497941" y="1946481"/>
            <a:ext cx="0" cy="724277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5285715" y="1946481"/>
            <a:ext cx="0" cy="724277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606583" y="2335780"/>
            <a:ext cx="45810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5672" y="1919321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Coverage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 flipV="1">
            <a:off x="6117125" y="1946481"/>
            <a:ext cx="0" cy="724277"/>
          </a:xfrm>
          <a:prstGeom prst="line">
            <a:avLst/>
          </a:prstGeom>
          <a:ln>
            <a:prstDash val="sysDash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5341545" y="2344834"/>
            <a:ext cx="724277" cy="0"/>
          </a:xfrm>
          <a:prstGeom prst="straightConnector1">
            <a:avLst/>
          </a:prstGeom>
          <a:ln>
            <a:prstDash val="sysDash"/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모서리가 둥근 사각형 설명선 23"/>
          <p:cNvSpPr/>
          <p:nvPr/>
        </p:nvSpPr>
        <p:spPr>
          <a:xfrm>
            <a:off x="6735779" y="1475701"/>
            <a:ext cx="2037030" cy="995881"/>
          </a:xfrm>
          <a:prstGeom prst="wedgeRoundRectCallout">
            <a:avLst>
              <a:gd name="adj1" fmla="val -73213"/>
              <a:gd name="adj2" fmla="val 18310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Increasing number of applications</a:t>
            </a:r>
            <a:endParaRPr lang="ko-KR" altLang="en-US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4759104" y="1944972"/>
            <a:ext cx="0" cy="724277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4798337" y="2488180"/>
            <a:ext cx="4164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4769666" y="2850318"/>
            <a:ext cx="508503" cy="324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altLang="ko-KR" sz="18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Correctly Classified Traffic</a:t>
            </a:r>
            <a:endParaRPr lang="ko-KR" altLang="en-US" sz="18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4" name="왼쪽 중괄호 33"/>
          <p:cNvSpPr/>
          <p:nvPr/>
        </p:nvSpPr>
        <p:spPr>
          <a:xfrm rot="5400000">
            <a:off x="2467069" y="-375719"/>
            <a:ext cx="325924" cy="4246075"/>
          </a:xfrm>
          <a:prstGeom prst="leftBrace">
            <a:avLst>
              <a:gd name="adj1" fmla="val 52777"/>
              <a:gd name="adj2" fmla="val 50000"/>
            </a:avLst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05066" y="1193534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Completeness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왼쪽 중괄호 35"/>
          <p:cNvSpPr/>
          <p:nvPr/>
        </p:nvSpPr>
        <p:spPr>
          <a:xfrm rot="16200000">
            <a:off x="2447461" y="4149505"/>
            <a:ext cx="325924" cy="4246075"/>
          </a:xfrm>
          <a:prstGeom prst="leftBrace">
            <a:avLst>
              <a:gd name="adj1" fmla="val 52777"/>
              <a:gd name="adj2" fmla="val 49787"/>
            </a:avLst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94508" y="6207645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/>
              <a:t>Accuracy</a:t>
            </a:r>
            <a:endParaRPr lang="ko-KR" altLang="en-US" sz="2000" b="1" dirty="0"/>
          </a:p>
        </p:txBody>
      </p:sp>
      <p:sp>
        <p:nvSpPr>
          <p:cNvPr id="38" name="모서리가 둥근 사각형 설명선 37"/>
          <p:cNvSpPr/>
          <p:nvPr/>
        </p:nvSpPr>
        <p:spPr>
          <a:xfrm>
            <a:off x="5819869" y="4905455"/>
            <a:ext cx="2934831" cy="995881"/>
          </a:xfrm>
          <a:prstGeom prst="wedgeRoundRectCallout">
            <a:avLst>
              <a:gd name="adj1" fmla="val -66118"/>
              <a:gd name="adj2" fmla="val 20128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Detecting various functions in applications</a:t>
            </a:r>
            <a:endParaRPr lang="ko-KR" altLang="en-US" sz="2000" b="1" dirty="0" smtClean="0">
              <a:solidFill>
                <a:schemeClr val="tx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5" grpId="1" animBg="1"/>
      <p:bldP spid="20" grpId="0" animBg="1"/>
      <p:bldP spid="27" grpId="0" animBg="1"/>
      <p:bldP spid="27" grpId="1" animBg="1"/>
      <p:bldP spid="24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Ground Truth Data</a:t>
            </a:r>
            <a:endParaRPr lang="ko-KR" alt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963" y="973138"/>
            <a:ext cx="665807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Port-Relation Grouping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Assumptions</a:t>
            </a:r>
          </a:p>
          <a:p>
            <a:pPr lvl="1"/>
            <a:r>
              <a:rPr lang="en-US" altLang="ko-KR" sz="2000" dirty="0" smtClean="0"/>
              <a:t>Packets occurring in the close time interval and sharing the same 5-tuple (source IP address, source port, destination IP address, destination port, and protocol) had originated from the same functionality.</a:t>
            </a:r>
          </a:p>
          <a:p>
            <a:pPr lvl="1"/>
            <a:r>
              <a:rPr lang="en-US" altLang="ko-KR" sz="2000" dirty="0" smtClean="0"/>
              <a:t>Reverse packets (displacement of 5-tuple information, protocol must be the same) in the close time interval ( ≤ 1 minute) belong to the same functionality</a:t>
            </a:r>
            <a:endParaRPr lang="ko-KR" alt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49" y="4255919"/>
            <a:ext cx="8296968" cy="181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PRG Algorithm</a:t>
            </a:r>
            <a:endParaRPr lang="ko-KR" alt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435" y="646043"/>
            <a:ext cx="5917816" cy="58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Problems in Traffic Classification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5391" y="841973"/>
            <a:ext cx="8637006" cy="5223849"/>
          </a:xfrm>
        </p:spPr>
        <p:txBody>
          <a:bodyPr>
            <a:normAutofit/>
          </a:bodyPr>
          <a:lstStyle/>
          <a:p>
            <a:r>
              <a:rPr lang="en-US" altLang="ko-KR" sz="2500" dirty="0" smtClean="0"/>
              <a:t>Achieving high-level of accuracy and completeness</a:t>
            </a:r>
          </a:p>
          <a:p>
            <a:pPr lvl="1"/>
            <a:r>
              <a:rPr lang="en-US" altLang="ko-KR" sz="2200" dirty="0" smtClean="0"/>
              <a:t>New types of network applications</a:t>
            </a:r>
          </a:p>
          <a:p>
            <a:pPr lvl="1"/>
            <a:r>
              <a:rPr lang="en-US" altLang="ko-KR" sz="2200" dirty="0" smtClean="0"/>
              <a:t>Complex characteristics of network applications</a:t>
            </a:r>
          </a:p>
          <a:p>
            <a:pPr lvl="1"/>
            <a:r>
              <a:rPr lang="en-US" altLang="ko-KR" sz="2200" dirty="0" smtClean="0"/>
              <a:t>Mystification techniques</a:t>
            </a:r>
          </a:p>
          <a:p>
            <a:endParaRPr lang="en-US" altLang="ko-KR" dirty="0" smtClean="0"/>
          </a:p>
          <a:p>
            <a:r>
              <a:rPr lang="en-US" altLang="ko-KR" sz="2500" dirty="0" smtClean="0"/>
              <a:t>Analysis on traffic classification results</a:t>
            </a:r>
          </a:p>
          <a:p>
            <a:pPr lvl="1"/>
            <a:r>
              <a:rPr lang="en-US" altLang="ko-KR" sz="2100" dirty="0" smtClean="0"/>
              <a:t>Various classification methodologies</a:t>
            </a:r>
          </a:p>
          <a:p>
            <a:pPr lvl="1"/>
            <a:r>
              <a:rPr lang="en-US" altLang="ko-KR" sz="2100" dirty="0" smtClean="0"/>
              <a:t>Classification details are bounded to identifying protocols or applications in use</a:t>
            </a:r>
          </a:p>
          <a:p>
            <a:pPr lvl="1"/>
            <a:r>
              <a:rPr lang="en-US" altLang="ko-KR" sz="2100" dirty="0" smtClean="0"/>
              <a:t>Limited amount of information</a:t>
            </a:r>
            <a:endParaRPr lang="ko-KR" altLang="en-US" sz="2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CRG Algorithm</a:t>
            </a:r>
            <a:endParaRPr lang="ko-KR" altLang="en-U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772" y="695738"/>
            <a:ext cx="6794409" cy="583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CRD Algorithm</a:t>
            </a:r>
            <a:endParaRPr lang="ko-KR" alt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8496" y="641293"/>
            <a:ext cx="5387008" cy="592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Vector Space Modeling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46" y="642918"/>
            <a:ext cx="8643934" cy="457203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ko-KR" sz="2000" dirty="0" smtClean="0"/>
              <a:t>Vector Space Modeling</a:t>
            </a:r>
          </a:p>
          <a:p>
            <a:pPr lvl="1"/>
            <a:r>
              <a:rPr lang="en-US" altLang="ko-KR" sz="1800" dirty="0" smtClean="0"/>
              <a:t>An algebraic model representing </a:t>
            </a:r>
            <a:r>
              <a:rPr lang="en-US" altLang="ko-KR" sz="1800" dirty="0" smtClean="0">
                <a:solidFill>
                  <a:srgbClr val="FF0000"/>
                </a:solidFill>
              </a:rPr>
              <a:t>text documents </a:t>
            </a:r>
            <a:r>
              <a:rPr lang="en-US" altLang="ko-KR" sz="1800" dirty="0" smtClean="0"/>
              <a:t>as </a:t>
            </a:r>
            <a:r>
              <a:rPr lang="en-US" altLang="ko-KR" sz="1800" dirty="0" smtClean="0">
                <a:solidFill>
                  <a:srgbClr val="FF0000"/>
                </a:solidFill>
              </a:rPr>
              <a:t>vectors</a:t>
            </a:r>
          </a:p>
          <a:p>
            <a:pPr lvl="1"/>
            <a:r>
              <a:rPr lang="en-US" altLang="ko-KR" sz="1800" dirty="0" smtClean="0"/>
              <a:t>W</a:t>
            </a:r>
            <a:r>
              <a:rPr lang="en-US" sz="1800" dirty="0" smtClean="0"/>
              <a:t>idely used to document classification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Categorize electronic document based on its content 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(e.g. E-mail spam filtering)</a:t>
            </a:r>
          </a:p>
          <a:p>
            <a:pPr lvl="2"/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Document classification vs. Traffic classification</a:t>
            </a:r>
          </a:p>
          <a:p>
            <a:pPr lvl="1"/>
            <a:r>
              <a:rPr lang="en-US" sz="1800" dirty="0" smtClean="0"/>
              <a:t>Document classification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Find documents from stored text documents which satisfy certain 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information queries</a:t>
            </a:r>
            <a:endParaRPr lang="en-US" sz="1400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/>
              <a:t>Traffic classification</a:t>
            </a:r>
          </a:p>
          <a:p>
            <a:pPr lvl="2"/>
            <a:r>
              <a:rPr lang="en-US" sz="1600" dirty="0" smtClean="0">
                <a:solidFill>
                  <a:srgbClr val="0000FF"/>
                </a:solidFill>
              </a:rPr>
              <a:t>Classify network traffic according to the type of application based on 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traffic information</a:t>
            </a:r>
          </a:p>
          <a:p>
            <a:pPr lvl="1"/>
            <a:endParaRPr lang="en-US" sz="1800" dirty="0" smtClean="0">
              <a:solidFill>
                <a:srgbClr val="0000FF"/>
              </a:solidFill>
            </a:endParaRPr>
          </a:p>
          <a:p>
            <a:pPr lvl="1"/>
            <a:endParaRPr lang="en-US" sz="1600" dirty="0" smtClean="0">
              <a:solidFill>
                <a:srgbClr val="0000FF"/>
              </a:solidFill>
            </a:endParaRPr>
          </a:p>
          <a:p>
            <a:pPr lvl="1"/>
            <a:endParaRPr lang="en-US" sz="1800" dirty="0" smtClean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99375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Payload Vector Conversion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3589"/>
            <a:ext cx="8229600" cy="3951295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Definition of </a:t>
            </a:r>
            <a:r>
              <a:rPr lang="en-US" altLang="ko-KR" sz="2000" i="1" dirty="0" smtClean="0">
                <a:solidFill>
                  <a:srgbClr val="FF0000"/>
                </a:solidFill>
              </a:rPr>
              <a:t>word</a:t>
            </a:r>
            <a:r>
              <a:rPr lang="en-US" altLang="ko-KR" sz="2000" dirty="0" smtClean="0"/>
              <a:t> in payload</a:t>
            </a:r>
          </a:p>
          <a:p>
            <a:pPr lvl="1"/>
            <a:r>
              <a:rPr lang="en-US" altLang="ko-KR" sz="1800" dirty="0" smtClean="0"/>
              <a:t>Payload data within an </a:t>
            </a:r>
            <a:r>
              <a:rPr lang="en-US" altLang="ko-KR" sz="1800" dirty="0" err="1" smtClean="0"/>
              <a:t>i</a:t>
            </a:r>
            <a:r>
              <a:rPr lang="en-US" altLang="ko-KR" sz="1800" dirty="0" smtClean="0"/>
              <a:t>-bytes sliding window </a:t>
            </a:r>
          </a:p>
          <a:p>
            <a:pPr lvl="1"/>
            <a:r>
              <a:rPr lang="en-US" altLang="ko-KR" sz="1800" dirty="0" smtClean="0"/>
              <a:t>|</a:t>
            </a:r>
            <a:r>
              <a:rPr lang="en-US" altLang="ko-KR" sz="1800" i="1" dirty="0" smtClean="0"/>
              <a:t>Word set</a:t>
            </a:r>
            <a:r>
              <a:rPr lang="en-US" altLang="ko-KR" sz="1800" dirty="0" smtClean="0"/>
              <a:t>| = 2</a:t>
            </a:r>
            <a:r>
              <a:rPr lang="en-US" altLang="ko-KR" sz="1800" baseline="30000" dirty="0" smtClean="0"/>
              <a:t>(8*sliding window size)</a:t>
            </a:r>
            <a:r>
              <a:rPr lang="en-US" altLang="ko-KR" sz="1800" dirty="0" smtClean="0"/>
              <a:t> </a:t>
            </a:r>
            <a:endParaRPr lang="en-US" altLang="ko-KR" sz="1800" baseline="30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Definition of </a:t>
            </a:r>
            <a:r>
              <a:rPr lang="en-US" altLang="ko-KR" sz="2000" i="1" dirty="0" smtClean="0">
                <a:solidFill>
                  <a:srgbClr val="FF0000"/>
                </a:solidFill>
              </a:rPr>
              <a:t>payload vector</a:t>
            </a:r>
          </a:p>
          <a:p>
            <a:pPr lvl="1"/>
            <a:r>
              <a:rPr lang="en-US" altLang="ko-KR" sz="1800" dirty="0" smtClean="0"/>
              <a:t>A term-frequency vector in NLP</a:t>
            </a:r>
          </a:p>
          <a:p>
            <a:pPr lvl="2"/>
            <a:endParaRPr lang="en-US" altLang="ko-KR" sz="1400" dirty="0" smtClean="0"/>
          </a:p>
          <a:p>
            <a:pPr lvl="2"/>
            <a:endParaRPr lang="en-US" altLang="ko-KR" sz="1400" dirty="0" smtClean="0"/>
          </a:p>
          <a:p>
            <a:pPr lvl="1"/>
            <a:r>
              <a:rPr lang="en-US" altLang="ko-KR" sz="1800" dirty="0" smtClean="0"/>
              <a:t>Term-weighting scheme</a:t>
            </a:r>
          </a:p>
          <a:p>
            <a:pPr lvl="2"/>
            <a:r>
              <a:rPr lang="en-US" altLang="ko-KR" sz="1600" dirty="0" smtClean="0">
                <a:solidFill>
                  <a:srgbClr val="0000CC"/>
                </a:solidFill>
              </a:rPr>
              <a:t>Enhance </a:t>
            </a:r>
            <a:r>
              <a:rPr lang="en-US" altLang="ko-KR" sz="1600" i="1" dirty="0" smtClean="0">
                <a:solidFill>
                  <a:srgbClr val="0000CC"/>
                </a:solidFill>
              </a:rPr>
              <a:t>significant words</a:t>
            </a:r>
            <a:endParaRPr lang="en-US" altLang="ko-KR" sz="1600" dirty="0" smtClean="0">
              <a:solidFill>
                <a:srgbClr val="0000CC"/>
              </a:solidFill>
            </a:endParaRPr>
          </a:p>
          <a:p>
            <a:pPr lvl="2"/>
            <a:r>
              <a:rPr lang="en-US" altLang="ko-KR" sz="1600" dirty="0" smtClean="0">
                <a:solidFill>
                  <a:srgbClr val="0000CC"/>
                </a:solidFill>
              </a:rPr>
              <a:t>Ignore </a:t>
            </a:r>
            <a:r>
              <a:rPr lang="en-US" altLang="ko-KR" sz="1600" i="1" dirty="0" smtClean="0">
                <a:solidFill>
                  <a:srgbClr val="0000CC"/>
                </a:solidFill>
              </a:rPr>
              <a:t>stop-words</a:t>
            </a:r>
            <a:endParaRPr lang="en-US" altLang="ko-KR" sz="1600" dirty="0" smtClean="0">
              <a:solidFill>
                <a:srgbClr val="0000CC"/>
              </a:solidFill>
            </a:endParaRPr>
          </a:p>
          <a:p>
            <a:pPr lvl="1"/>
            <a:endParaRPr lang="en-US" altLang="ko-KR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71736" y="2928934"/>
            <a:ext cx="4058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Payload Vector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= [w</a:t>
            </a:r>
            <a:r>
              <a:rPr lang="en-US" altLang="ko-K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 w</a:t>
            </a:r>
            <a:r>
              <a:rPr lang="en-US" altLang="ko-K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en-US" altLang="ko-KR" sz="20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altLang="ko-KR" sz="2000" b="1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</a:rPr>
              <a:t>T</a:t>
            </a:r>
            <a:endParaRPr lang="ko-KR" altLang="en-US" sz="2000" b="1" baseline="300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5516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3"/>
          <p:cNvGrpSpPr/>
          <p:nvPr/>
        </p:nvGrpSpPr>
        <p:grpSpPr>
          <a:xfrm>
            <a:off x="168057" y="1000108"/>
            <a:ext cx="8761661" cy="4129117"/>
            <a:chOff x="168057" y="1000108"/>
            <a:chExt cx="8761661" cy="4129117"/>
          </a:xfrm>
        </p:grpSpPr>
        <p:pic>
          <p:nvPicPr>
            <p:cNvPr id="12" name="그림 11" descr="C:\Documents and Settings\Administrator\바탕 화면\example.JPG"/>
            <p:cNvPicPr/>
            <p:nvPr/>
          </p:nvPicPr>
          <p:blipFill>
            <a:blip r:embed="rId4" cstate="print"/>
            <a:srcRect t="32000" r="75193"/>
            <a:stretch>
              <a:fillRect/>
            </a:stretch>
          </p:blipFill>
          <p:spPr bwMode="auto">
            <a:xfrm>
              <a:off x="6500826" y="1000108"/>
              <a:ext cx="2428892" cy="412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 descr="C:\Documents and Settings\Administrator\바탕 화면\example.JPG"/>
            <p:cNvPicPr/>
            <p:nvPr/>
          </p:nvPicPr>
          <p:blipFill>
            <a:blip r:embed="rId4" cstate="print"/>
            <a:srcRect r="28604" b="67360"/>
            <a:stretch>
              <a:fillRect/>
            </a:stretch>
          </p:blipFill>
          <p:spPr bwMode="auto">
            <a:xfrm>
              <a:off x="168057" y="1142984"/>
              <a:ext cx="6189893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그림 15" descr="C:\Documents and Settings\Administrator\바탕 화면\example.JPG"/>
            <p:cNvPicPr/>
            <p:nvPr/>
          </p:nvPicPr>
          <p:blipFill>
            <a:blip r:embed="rId4" cstate="print"/>
            <a:srcRect l="71694" r="770" b="68720"/>
            <a:stretch>
              <a:fillRect/>
            </a:stretch>
          </p:blipFill>
          <p:spPr bwMode="auto">
            <a:xfrm>
              <a:off x="285720" y="3071810"/>
              <a:ext cx="2714644" cy="191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Payload Vector Conversion (2/2)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14282" y="1428736"/>
            <a:ext cx="714380" cy="35719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214282" y="714356"/>
            <a:ext cx="857256" cy="357190"/>
          </a:xfrm>
          <a:prstGeom prst="wedgeRoundRectCallout">
            <a:avLst>
              <a:gd name="adj1" fmla="val 3733"/>
              <a:gd name="adj2" fmla="val 14831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Word</a:t>
            </a:r>
            <a:endParaRPr lang="ko-KR" altLang="en-US" sz="14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785786" y="714356"/>
            <a:ext cx="857256" cy="357190"/>
          </a:xfrm>
          <a:prstGeom prst="wedgeRoundRectCallout">
            <a:avLst>
              <a:gd name="adj1" fmla="val -25358"/>
              <a:gd name="adj2" fmla="val 14366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Word</a:t>
            </a:r>
            <a:endParaRPr lang="ko-KR" altLang="en-US" sz="14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1214414" y="714356"/>
            <a:ext cx="928694" cy="357190"/>
          </a:xfrm>
          <a:prstGeom prst="wedgeRoundRectCallout">
            <a:avLst>
              <a:gd name="adj1" fmla="val -37442"/>
              <a:gd name="adj2" fmla="val 14366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Word</a:t>
            </a:r>
            <a:endParaRPr lang="ko-KR" altLang="en-US" sz="14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0" y="5143512"/>
            <a:ext cx="8643966" cy="1285884"/>
          </a:xfrm>
        </p:spPr>
        <p:txBody>
          <a:bodyPr>
            <a:normAutofit/>
          </a:bodyPr>
          <a:lstStyle/>
          <a:p>
            <a:pPr lvl="2"/>
            <a:r>
              <a:rPr lang="en-US" altLang="ko-KR" sz="2000" dirty="0" smtClean="0"/>
              <a:t>The word size is 2 and the word set size is 2</a:t>
            </a:r>
            <a:r>
              <a:rPr lang="en-US" altLang="ko-KR" sz="2000" baseline="30000" dirty="0" smtClean="0"/>
              <a:t>16</a:t>
            </a:r>
          </a:p>
          <a:p>
            <a:pPr lvl="3"/>
            <a:r>
              <a:rPr lang="en-US" altLang="ko-KR" sz="1800" dirty="0" smtClean="0">
                <a:cs typeface="맑은 고딕"/>
              </a:rPr>
              <a:t>The simplest case for representing the order of content in payloads</a:t>
            </a:r>
            <a:endParaRPr lang="en-US" altLang="ko-KR" sz="1800" dirty="0" smtClean="0"/>
          </a:p>
        </p:txBody>
      </p:sp>
      <p:cxnSp>
        <p:nvCxnSpPr>
          <p:cNvPr id="13" name="직선 연결선 12"/>
          <p:cNvCxnSpPr/>
          <p:nvPr/>
        </p:nvCxnSpPr>
        <p:spPr>
          <a:xfrm>
            <a:off x="6643702" y="2355842"/>
            <a:ext cx="2000264" cy="247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643702" y="2928934"/>
            <a:ext cx="2000264" cy="1588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643702" y="3500438"/>
            <a:ext cx="2000264" cy="1588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807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56069E-6 L 0.04774 1.56069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1.56069E-6 L 0.09097 1.56069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Flow Comparison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63589"/>
            <a:ext cx="8229600" cy="4879989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Payload Flow Matrix (PFM)</a:t>
            </a:r>
          </a:p>
          <a:p>
            <a:pPr lvl="1"/>
            <a:r>
              <a:rPr lang="en-US" altLang="ko-KR" sz="1800" i="1" dirty="0" smtClean="0"/>
              <a:t>k </a:t>
            </a:r>
            <a:r>
              <a:rPr lang="en-US" altLang="ko-KR" sz="1800" dirty="0" smtClean="0"/>
              <a:t>payload vectors in a flow </a:t>
            </a:r>
          </a:p>
          <a:p>
            <a:pPr lvl="1"/>
            <a:r>
              <a:rPr lang="en-US" altLang="ko-KR" sz="1800" dirty="0" smtClean="0"/>
              <a:t>Represent a traffic flow</a:t>
            </a:r>
          </a:p>
          <a:p>
            <a:pPr lvl="1"/>
            <a:r>
              <a:rPr lang="en-US" altLang="ko-KR" sz="1800" dirty="0" smtClean="0"/>
              <a:t>Definition of PFM</a:t>
            </a:r>
          </a:p>
          <a:p>
            <a:pPr lvl="2"/>
            <a:r>
              <a:rPr lang="en-US" altLang="ko-KR" sz="1600" dirty="0" smtClean="0"/>
              <a:t>Payload Flow Matrix (PFM) is</a:t>
            </a:r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>
              <a:buNone/>
            </a:pPr>
            <a:r>
              <a:rPr lang="en-US" altLang="ko-KR" sz="1600" dirty="0" smtClean="0"/>
              <a:t>where </a:t>
            </a:r>
            <a:r>
              <a:rPr lang="en-US" altLang="ko-KR" sz="1600" i="1" dirty="0" smtClean="0"/>
              <a:t>p</a:t>
            </a:r>
            <a:r>
              <a:rPr lang="en-US" altLang="ko-KR" sz="1600" i="1" baseline="-25000" dirty="0" smtClean="0"/>
              <a:t>i</a:t>
            </a:r>
            <a:r>
              <a:rPr lang="en-US" altLang="ko-KR" sz="1600" dirty="0" smtClean="0"/>
              <a:t> is payload vector</a:t>
            </a:r>
          </a:p>
          <a:p>
            <a:endParaRPr lang="en-US" altLang="ko-KR" sz="2400" dirty="0" smtClean="0"/>
          </a:p>
          <a:p>
            <a:r>
              <a:rPr lang="en-US" altLang="ko-KR" sz="2000" dirty="0" smtClean="0"/>
              <a:t>Collected Payload Flow Matrix (Collected PFM)</a:t>
            </a:r>
          </a:p>
          <a:p>
            <a:pPr lvl="1"/>
            <a:r>
              <a:rPr lang="en-US" altLang="ko-KR" sz="1600" dirty="0" smtClean="0"/>
              <a:t>Information about target flows</a:t>
            </a:r>
          </a:p>
          <a:p>
            <a:pPr lvl="1"/>
            <a:r>
              <a:rPr lang="en-US" altLang="ko-KR" sz="1600" dirty="0" smtClean="0"/>
              <a:t>Alternative signatures</a:t>
            </a:r>
          </a:p>
          <a:p>
            <a:pPr lvl="1"/>
            <a:r>
              <a:rPr lang="en-US" altLang="ko-KR" sz="1600" dirty="0" smtClean="0"/>
              <a:t>Accumulated empirically to enhance signature word</a:t>
            </a:r>
          </a:p>
          <a:p>
            <a:pPr lvl="1"/>
            <a:endParaRPr lang="en-US" altLang="ko-KR" sz="1600" dirty="0" smtClean="0"/>
          </a:p>
          <a:p>
            <a:pPr lvl="1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360084" y="2528824"/>
            <a:ext cx="249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PFM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 = [</a:t>
            </a:r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2000" b="1" i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 p</a:t>
            </a:r>
            <a:r>
              <a:rPr lang="en-US" altLang="ko-KR" sz="2000" b="1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000" b="1" i="1" dirty="0" smtClean="0">
                <a:latin typeface="Arial" pitchFamily="34" charset="0"/>
                <a:cs typeface="Arial" pitchFamily="34" charset="0"/>
              </a:rPr>
              <a:t> … </a:t>
            </a:r>
            <a:r>
              <a:rPr lang="en-US" altLang="ko-KR" sz="2000" b="1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ko-KR" sz="2000" b="1" i="1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US" altLang="ko-KR" sz="2000" b="1" baseline="30000" dirty="0" smtClean="0">
                <a:latin typeface="Arial" pitchFamily="34" charset="0"/>
                <a:cs typeface="Arial" pitchFamily="34" charset="0"/>
              </a:rPr>
              <a:t>T</a:t>
            </a:r>
            <a:endParaRPr lang="ko-KR" altLang="en-US" sz="2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5059932"/>
            <a:ext cx="636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b="1" i="1" dirty="0" smtClean="0">
                <a:latin typeface="Arial" pitchFamily="34" charset="0"/>
                <a:cs typeface="Arial" pitchFamily="34" charset="0"/>
              </a:rPr>
              <a:t>Collected PFMs = a * new PFM + (1 - a) * Collected PFMs</a:t>
            </a:r>
            <a:endParaRPr lang="ko-KR" altLang="en-US" sz="1800" b="1" i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75844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Flow Comparison 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4214818"/>
            <a:ext cx="8572560" cy="2143140"/>
          </a:xfrm>
        </p:spPr>
        <p:txBody>
          <a:bodyPr>
            <a:normAutofit fontScale="62500" lnSpcReduction="20000"/>
          </a:bodyPr>
          <a:lstStyle/>
          <a:p>
            <a:r>
              <a:rPr lang="en-US" altLang="ko-KR" dirty="0" smtClean="0"/>
              <a:t>Packets are compared sequentially with only the corresponding packet in the other flow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Flow similarity score: </a:t>
            </a:r>
            <a:r>
              <a:rPr lang="en-US" altLang="ko-KR" dirty="0" smtClean="0">
                <a:solidFill>
                  <a:schemeClr val="tx1"/>
                </a:solidFill>
              </a:rPr>
              <a:t>summation of the packet similarity values with packet weighting scheme</a:t>
            </a:r>
          </a:p>
          <a:p>
            <a:pPr lvl="1"/>
            <a:r>
              <a:rPr lang="en-US" altLang="ko-KR" dirty="0" smtClean="0"/>
              <a:t>Exponentially decreasing weight scheme</a:t>
            </a:r>
          </a:p>
          <a:p>
            <a:pPr lvl="1"/>
            <a:r>
              <a:rPr lang="en-US" altLang="ko-KR" dirty="0" smtClean="0"/>
              <a:t>Uniform weight scheme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 smtClean="0"/>
          </a:p>
          <a:p>
            <a:pPr lvl="1"/>
            <a:endParaRPr lang="en-US" altLang="ko-KR" i="1" dirty="0" smtClean="0">
              <a:solidFill>
                <a:schemeClr val="tx1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pSp>
        <p:nvGrpSpPr>
          <p:cNvPr id="5" name="그룹 115"/>
          <p:cNvGrpSpPr/>
          <p:nvPr/>
        </p:nvGrpSpPr>
        <p:grpSpPr>
          <a:xfrm>
            <a:off x="-32" y="1071546"/>
            <a:ext cx="9144032" cy="2659063"/>
            <a:chOff x="-32" y="1071546"/>
            <a:chExt cx="9144032" cy="2659063"/>
          </a:xfrm>
        </p:grpSpPr>
        <p:pic>
          <p:nvPicPr>
            <p:cNvPr id="4" name="그림 3" descr="C:\Documents and Settings\Administrator\바탕 화면\flowmatching.JPG"/>
            <p:cNvPicPr/>
            <p:nvPr/>
          </p:nvPicPr>
          <p:blipFill>
            <a:blip r:embed="rId4" cstate="print"/>
            <a:srcRect t="7521" b="7521"/>
            <a:stretch>
              <a:fillRect/>
            </a:stretch>
          </p:blipFill>
          <p:spPr bwMode="auto">
            <a:xfrm>
              <a:off x="4357686" y="1071546"/>
              <a:ext cx="4786314" cy="26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그룹 6"/>
            <p:cNvGrpSpPr/>
            <p:nvPr/>
          </p:nvGrpSpPr>
          <p:grpSpPr>
            <a:xfrm>
              <a:off x="-32" y="1241827"/>
              <a:ext cx="4643470" cy="2330050"/>
              <a:chOff x="2071670" y="3286124"/>
              <a:chExt cx="5125180" cy="2571768"/>
            </a:xfrm>
          </p:grpSpPr>
          <p:grpSp>
            <p:nvGrpSpPr>
              <p:cNvPr id="7" name="그룹 7"/>
              <p:cNvGrpSpPr/>
              <p:nvPr/>
            </p:nvGrpSpPr>
            <p:grpSpPr>
              <a:xfrm>
                <a:off x="3714744" y="4429132"/>
                <a:ext cx="2286016" cy="1428760"/>
                <a:chOff x="2786050" y="1285860"/>
                <a:chExt cx="2286016" cy="1428760"/>
              </a:xfrm>
              <a:scene3d>
                <a:camera prst="orthographicFront">
                  <a:rot lat="19983213" lon="1698007" rev="20777242"/>
                </a:camera>
                <a:lightRig rig="threePt" dir="t"/>
              </a:scene3d>
            </p:grpSpPr>
            <p:grpSp>
              <p:nvGrpSpPr>
                <p:cNvPr id="8" name="그룹 94"/>
                <p:cNvGrpSpPr/>
                <p:nvPr/>
              </p:nvGrpSpPr>
              <p:grpSpPr>
                <a:xfrm>
                  <a:off x="2786050" y="128586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111" name="직사각형 110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11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12" name="직사각형 111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12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13" name="직사각형 112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14" name="직사각형 113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1</a:t>
                    </a:r>
                    <a:r>
                      <a:rPr lang="en-US" altLang="ko-KR" sz="1200" baseline="-25000" dirty="0"/>
                      <a:t>n</a:t>
                    </a:r>
                    <a:endParaRPr lang="ko-KR" altLang="en-US" sz="1200" baseline="-25000" dirty="0"/>
                  </a:p>
                </p:txBody>
              </p:sp>
            </p:grpSp>
            <p:grpSp>
              <p:nvGrpSpPr>
                <p:cNvPr id="9" name="그룹 95"/>
                <p:cNvGrpSpPr/>
                <p:nvPr/>
              </p:nvGrpSpPr>
              <p:grpSpPr>
                <a:xfrm>
                  <a:off x="2786050" y="164305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107" name="직사각형 106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21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08" name="직사각형 107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22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09" name="직사각형 108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10" name="직사각형 109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2n</a:t>
                    </a:r>
                    <a:endParaRPr lang="ko-KR" altLang="en-US" sz="1200" baseline="-25000" dirty="0"/>
                  </a:p>
                </p:txBody>
              </p:sp>
            </p:grpSp>
            <p:grpSp>
              <p:nvGrpSpPr>
                <p:cNvPr id="10" name="그룹 96"/>
                <p:cNvGrpSpPr/>
                <p:nvPr/>
              </p:nvGrpSpPr>
              <p:grpSpPr>
                <a:xfrm>
                  <a:off x="2786050" y="200024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103" name="직사각형 102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04" name="직사각형 103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05" name="직사각형 104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06" name="직사각형 105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</p:grpSp>
            <p:grpSp>
              <p:nvGrpSpPr>
                <p:cNvPr id="11" name="그룹 97"/>
                <p:cNvGrpSpPr/>
                <p:nvPr/>
              </p:nvGrpSpPr>
              <p:grpSpPr>
                <a:xfrm>
                  <a:off x="2786050" y="235743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99" name="직사각형 98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k1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00" name="직사각형 99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k2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01" name="직사각형 100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102" name="직사각형 101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err="1" smtClean="0"/>
                      <a:t>W</a:t>
                    </a:r>
                    <a:r>
                      <a:rPr lang="en-US" altLang="ko-KR" sz="1200" baseline="-25000" dirty="0" err="1" smtClean="0"/>
                      <a:t>kn</a:t>
                    </a:r>
                    <a:endParaRPr lang="ko-KR" altLang="en-US" sz="1200" baseline="-25000" dirty="0"/>
                  </a:p>
                </p:txBody>
              </p:sp>
            </p:grpSp>
          </p:grpSp>
          <p:grpSp>
            <p:nvGrpSpPr>
              <p:cNvPr id="12" name="그룹 8"/>
              <p:cNvGrpSpPr/>
              <p:nvPr/>
            </p:nvGrpSpPr>
            <p:grpSpPr>
              <a:xfrm>
                <a:off x="3714744" y="3786190"/>
                <a:ext cx="2286016" cy="1428760"/>
                <a:chOff x="2786050" y="1285860"/>
                <a:chExt cx="2286016" cy="1428760"/>
              </a:xfrm>
              <a:scene3d>
                <a:camera prst="orthographicFront">
                  <a:rot lat="19983213" lon="1698007" rev="20777242"/>
                </a:camera>
                <a:lightRig rig="threePt" dir="t"/>
              </a:scene3d>
            </p:grpSpPr>
            <p:grpSp>
              <p:nvGrpSpPr>
                <p:cNvPr id="13" name="그룹 74"/>
                <p:cNvGrpSpPr/>
                <p:nvPr/>
              </p:nvGrpSpPr>
              <p:grpSpPr>
                <a:xfrm>
                  <a:off x="2786050" y="128586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91" name="직사각형 90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11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92" name="직사각형 91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12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93" name="직사각형 92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94" name="직사각형 93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1</a:t>
                    </a:r>
                    <a:r>
                      <a:rPr lang="en-US" altLang="ko-KR" sz="1200" baseline="-25000" dirty="0"/>
                      <a:t>n</a:t>
                    </a:r>
                    <a:endParaRPr lang="ko-KR" altLang="en-US" sz="1200" baseline="-25000" dirty="0"/>
                  </a:p>
                </p:txBody>
              </p:sp>
            </p:grpSp>
            <p:grpSp>
              <p:nvGrpSpPr>
                <p:cNvPr id="14" name="그룹 75"/>
                <p:cNvGrpSpPr/>
                <p:nvPr/>
              </p:nvGrpSpPr>
              <p:grpSpPr>
                <a:xfrm>
                  <a:off x="2786050" y="164305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87" name="직사각형 86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21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88" name="직사각형 87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22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89" name="직사각형 88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90" name="직사각형 89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2n</a:t>
                    </a:r>
                    <a:endParaRPr lang="ko-KR" altLang="en-US" sz="1200" baseline="-25000" dirty="0"/>
                  </a:p>
                </p:txBody>
              </p:sp>
            </p:grpSp>
            <p:grpSp>
              <p:nvGrpSpPr>
                <p:cNvPr id="16" name="그룹 76"/>
                <p:cNvGrpSpPr/>
                <p:nvPr/>
              </p:nvGrpSpPr>
              <p:grpSpPr>
                <a:xfrm>
                  <a:off x="2786050" y="200024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83" name="직사각형 82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84" name="직사각형 83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85" name="직사각형 84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86" name="직사각형 85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</p:grpSp>
            <p:grpSp>
              <p:nvGrpSpPr>
                <p:cNvPr id="17" name="그룹 77"/>
                <p:cNvGrpSpPr/>
                <p:nvPr/>
              </p:nvGrpSpPr>
              <p:grpSpPr>
                <a:xfrm>
                  <a:off x="2786050" y="235743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79" name="직사각형 78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k1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80" name="직사각형 79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k2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81" name="직사각형 80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82" name="직사각형 81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err="1" smtClean="0"/>
                      <a:t>W</a:t>
                    </a:r>
                    <a:r>
                      <a:rPr lang="en-US" altLang="ko-KR" sz="1200" baseline="-25000" dirty="0" err="1" smtClean="0"/>
                      <a:t>kn</a:t>
                    </a:r>
                    <a:endParaRPr lang="ko-KR" altLang="en-US" sz="1200" baseline="-25000" dirty="0"/>
                  </a:p>
                </p:txBody>
              </p:sp>
            </p:grpSp>
          </p:grpSp>
          <p:grpSp>
            <p:nvGrpSpPr>
              <p:cNvPr id="19" name="그룹 9"/>
              <p:cNvGrpSpPr/>
              <p:nvPr/>
            </p:nvGrpSpPr>
            <p:grpSpPr>
              <a:xfrm>
                <a:off x="3714744" y="3571876"/>
                <a:ext cx="2286016" cy="1428760"/>
                <a:chOff x="2786050" y="1285860"/>
                <a:chExt cx="2286016" cy="1428760"/>
              </a:xfrm>
              <a:scene3d>
                <a:camera prst="orthographicFront">
                  <a:rot lat="19983213" lon="1698007" rev="20777242"/>
                </a:camera>
                <a:lightRig rig="threePt" dir="t"/>
              </a:scene3d>
            </p:grpSpPr>
            <p:grpSp>
              <p:nvGrpSpPr>
                <p:cNvPr id="20" name="그룹 54"/>
                <p:cNvGrpSpPr/>
                <p:nvPr/>
              </p:nvGrpSpPr>
              <p:grpSpPr>
                <a:xfrm>
                  <a:off x="2786050" y="128586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71" name="직사각형 70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11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72" name="직사각형 71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12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73" name="직사각형 72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74" name="직사각형 73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1</a:t>
                    </a:r>
                    <a:r>
                      <a:rPr lang="en-US" altLang="ko-KR" sz="1200" baseline="-25000" dirty="0"/>
                      <a:t>n</a:t>
                    </a:r>
                    <a:endParaRPr lang="ko-KR" altLang="en-US" sz="1200" baseline="-25000" dirty="0"/>
                  </a:p>
                </p:txBody>
              </p:sp>
            </p:grpSp>
            <p:grpSp>
              <p:nvGrpSpPr>
                <p:cNvPr id="21" name="그룹 55"/>
                <p:cNvGrpSpPr/>
                <p:nvPr/>
              </p:nvGrpSpPr>
              <p:grpSpPr>
                <a:xfrm>
                  <a:off x="2786050" y="164305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67" name="직사각형 66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21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68" name="직사각형 67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22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69" name="직사각형 68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70" name="직사각형 69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2n</a:t>
                    </a:r>
                    <a:endParaRPr lang="ko-KR" altLang="en-US" sz="1200" baseline="-25000" dirty="0"/>
                  </a:p>
                </p:txBody>
              </p:sp>
            </p:grpSp>
            <p:grpSp>
              <p:nvGrpSpPr>
                <p:cNvPr id="22" name="그룹 56"/>
                <p:cNvGrpSpPr/>
                <p:nvPr/>
              </p:nvGrpSpPr>
              <p:grpSpPr>
                <a:xfrm>
                  <a:off x="2786050" y="200024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63" name="직사각형 62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64" name="직사각형 63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65" name="직사각형 64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66" name="직사각형 65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</p:grpSp>
            <p:grpSp>
              <p:nvGrpSpPr>
                <p:cNvPr id="55" name="그룹 57"/>
                <p:cNvGrpSpPr/>
                <p:nvPr/>
              </p:nvGrpSpPr>
              <p:grpSpPr>
                <a:xfrm>
                  <a:off x="2786050" y="2357430"/>
                  <a:ext cx="2286016" cy="357190"/>
                  <a:chOff x="2786050" y="1285860"/>
                  <a:chExt cx="2286016" cy="357190"/>
                </a:xfrm>
              </p:grpSpPr>
              <p:sp>
                <p:nvSpPr>
                  <p:cNvPr id="59" name="직사각형 58"/>
                  <p:cNvSpPr/>
                  <p:nvPr/>
                </p:nvSpPr>
                <p:spPr>
                  <a:xfrm>
                    <a:off x="2786050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k1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60" name="직사각형 59"/>
                  <p:cNvSpPr/>
                  <p:nvPr/>
                </p:nvSpPr>
                <p:spPr>
                  <a:xfrm>
                    <a:off x="3357554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W</a:t>
                    </a:r>
                    <a:r>
                      <a:rPr lang="en-US" altLang="ko-KR" sz="1200" baseline="-25000" dirty="0" smtClean="0"/>
                      <a:t>k2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61" name="직사각형 60"/>
                  <p:cNvSpPr/>
                  <p:nvPr/>
                </p:nvSpPr>
                <p:spPr>
                  <a:xfrm>
                    <a:off x="3929058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…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62" name="직사각형 61"/>
                  <p:cNvSpPr/>
                  <p:nvPr/>
                </p:nvSpPr>
                <p:spPr>
                  <a:xfrm>
                    <a:off x="4500562" y="1285860"/>
                    <a:ext cx="571504" cy="357190"/>
                  </a:xfrm>
                  <a:prstGeom prst="rect">
                    <a:avLst/>
                  </a:prstGeom>
                  <a:ln/>
                  <a:sp3d extrusionH="88900">
                    <a:bevelT w="0" h="0"/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err="1" smtClean="0"/>
                      <a:t>W</a:t>
                    </a:r>
                    <a:r>
                      <a:rPr lang="en-US" altLang="ko-KR" sz="1200" baseline="-25000" dirty="0" err="1" smtClean="0"/>
                      <a:t>kn</a:t>
                    </a:r>
                    <a:endParaRPr lang="ko-KR" altLang="en-US" sz="1200" baseline="-25000" dirty="0"/>
                  </a:p>
                </p:txBody>
              </p:sp>
            </p:grpSp>
          </p:grpSp>
          <p:grpSp>
            <p:nvGrpSpPr>
              <p:cNvPr id="56" name="그룹 10"/>
              <p:cNvGrpSpPr/>
              <p:nvPr/>
            </p:nvGrpSpPr>
            <p:grpSpPr>
              <a:xfrm>
                <a:off x="6215074" y="3286124"/>
                <a:ext cx="916053" cy="276999"/>
                <a:chOff x="6215074" y="3286124"/>
                <a:chExt cx="916053" cy="276999"/>
              </a:xfrm>
            </p:grpSpPr>
            <p:sp>
              <p:nvSpPr>
                <p:cNvPr id="53" name="오른쪽 화살표 52"/>
                <p:cNvSpPr/>
                <p:nvPr/>
              </p:nvSpPr>
              <p:spPr>
                <a:xfrm rot="10800000">
                  <a:off x="6215074" y="3429000"/>
                  <a:ext cx="214314" cy="71438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54" name="TextBox 204"/>
                <p:cNvSpPr txBox="1"/>
                <p:nvPr/>
              </p:nvSpPr>
              <p:spPr>
                <a:xfrm>
                  <a:off x="6500826" y="3286124"/>
                  <a:ext cx="63030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sz="1200" dirty="0" smtClean="0"/>
                    <a:t>PFM 1</a:t>
                  </a:r>
                  <a:endParaRPr lang="ko-KR" altLang="en-US" sz="1200" dirty="0"/>
                </a:p>
              </p:txBody>
            </p:sp>
          </p:grpSp>
          <p:grpSp>
            <p:nvGrpSpPr>
              <p:cNvPr id="57" name="그룹 11"/>
              <p:cNvGrpSpPr/>
              <p:nvPr/>
            </p:nvGrpSpPr>
            <p:grpSpPr>
              <a:xfrm>
                <a:off x="6215074" y="3509191"/>
                <a:ext cx="932083" cy="276999"/>
                <a:chOff x="6215074" y="3286124"/>
                <a:chExt cx="932083" cy="276999"/>
              </a:xfrm>
            </p:grpSpPr>
            <p:sp>
              <p:nvSpPr>
                <p:cNvPr id="51" name="오른쪽 화살표 50"/>
                <p:cNvSpPr/>
                <p:nvPr/>
              </p:nvSpPr>
              <p:spPr>
                <a:xfrm rot="10800000">
                  <a:off x="6215074" y="3429000"/>
                  <a:ext cx="214314" cy="71438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52" name="TextBox 212"/>
                <p:cNvSpPr txBox="1"/>
                <p:nvPr/>
              </p:nvSpPr>
              <p:spPr>
                <a:xfrm>
                  <a:off x="6500826" y="3286124"/>
                  <a:ext cx="6463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sz="1200" dirty="0" smtClean="0"/>
                    <a:t>PFM 2</a:t>
                  </a:r>
                  <a:endParaRPr lang="ko-KR" altLang="en-US" sz="1200" dirty="0"/>
                </a:p>
              </p:txBody>
            </p:sp>
          </p:grpSp>
          <p:grpSp>
            <p:nvGrpSpPr>
              <p:cNvPr id="58" name="그룹 12"/>
              <p:cNvGrpSpPr/>
              <p:nvPr/>
            </p:nvGrpSpPr>
            <p:grpSpPr>
              <a:xfrm>
                <a:off x="6215074" y="3723505"/>
                <a:ext cx="932083" cy="276999"/>
                <a:chOff x="6215074" y="3286124"/>
                <a:chExt cx="932083" cy="276999"/>
              </a:xfrm>
            </p:grpSpPr>
            <p:sp>
              <p:nvSpPr>
                <p:cNvPr id="49" name="오른쪽 화살표 48"/>
                <p:cNvSpPr/>
                <p:nvPr/>
              </p:nvSpPr>
              <p:spPr>
                <a:xfrm rot="10800000">
                  <a:off x="6215074" y="3429000"/>
                  <a:ext cx="214314" cy="71438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50" name="TextBox 215"/>
                <p:cNvSpPr txBox="1"/>
                <p:nvPr/>
              </p:nvSpPr>
              <p:spPr>
                <a:xfrm>
                  <a:off x="6500826" y="3286124"/>
                  <a:ext cx="6463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sz="1200" dirty="0" smtClean="0"/>
                    <a:t>PFM 3</a:t>
                  </a:r>
                  <a:endParaRPr lang="ko-KR" altLang="en-US" sz="1200" dirty="0"/>
                </a:p>
              </p:txBody>
            </p:sp>
          </p:grpSp>
          <p:grpSp>
            <p:nvGrpSpPr>
              <p:cNvPr id="75" name="그룹 13"/>
              <p:cNvGrpSpPr/>
              <p:nvPr/>
            </p:nvGrpSpPr>
            <p:grpSpPr>
              <a:xfrm>
                <a:off x="6215074" y="4357694"/>
                <a:ext cx="981776" cy="276999"/>
                <a:chOff x="6215074" y="3286124"/>
                <a:chExt cx="981776" cy="276999"/>
              </a:xfrm>
            </p:grpSpPr>
            <p:sp>
              <p:nvSpPr>
                <p:cNvPr id="47" name="오른쪽 화살표 46"/>
                <p:cNvSpPr/>
                <p:nvPr/>
              </p:nvSpPr>
              <p:spPr>
                <a:xfrm rot="10800000">
                  <a:off x="6215074" y="3429000"/>
                  <a:ext cx="214314" cy="71438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48" name="TextBox 218"/>
                <p:cNvSpPr txBox="1"/>
                <p:nvPr/>
              </p:nvSpPr>
              <p:spPr>
                <a:xfrm>
                  <a:off x="6500826" y="3286124"/>
                  <a:ext cx="69602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sz="1200" dirty="0" smtClean="0"/>
                    <a:t>PFM m</a:t>
                  </a:r>
                  <a:endParaRPr lang="ko-KR" altLang="en-US" sz="1200" dirty="0"/>
                </a:p>
              </p:txBody>
            </p:sp>
          </p:grpSp>
          <p:sp>
            <p:nvSpPr>
              <p:cNvPr id="15" name="TextBox 219"/>
              <p:cNvSpPr txBox="1"/>
              <p:nvPr/>
            </p:nvSpPr>
            <p:spPr>
              <a:xfrm>
                <a:off x="6467789" y="4071942"/>
                <a:ext cx="461665" cy="26385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 smtClean="0"/>
                  <a:t>…</a:t>
                </a:r>
                <a:endParaRPr lang="ko-KR" altLang="en-US" dirty="0"/>
              </a:p>
            </p:txBody>
          </p:sp>
          <p:grpSp>
            <p:nvGrpSpPr>
              <p:cNvPr id="76" name="그룹 15"/>
              <p:cNvGrpSpPr/>
              <p:nvPr/>
            </p:nvGrpSpPr>
            <p:grpSpPr>
              <a:xfrm>
                <a:off x="2071670" y="3357562"/>
                <a:ext cx="4000528" cy="1500198"/>
                <a:chOff x="2071670" y="3357562"/>
                <a:chExt cx="4000528" cy="1500198"/>
              </a:xfrm>
            </p:grpSpPr>
            <p:grpSp>
              <p:nvGrpSpPr>
                <p:cNvPr id="77" name="그룹 16"/>
                <p:cNvGrpSpPr/>
                <p:nvPr/>
              </p:nvGrpSpPr>
              <p:grpSpPr>
                <a:xfrm>
                  <a:off x="2071670" y="3357562"/>
                  <a:ext cx="4000528" cy="1428760"/>
                  <a:chOff x="1071538" y="1285860"/>
                  <a:chExt cx="4000528" cy="1428760"/>
                </a:xfrm>
                <a:scene3d>
                  <a:camera prst="orthographicFront">
                    <a:rot lat="19983213" lon="1698007" rev="20777242"/>
                  </a:camera>
                  <a:lightRig rig="threePt" dir="t"/>
                </a:scene3d>
              </p:grpSpPr>
              <p:grpSp>
                <p:nvGrpSpPr>
                  <p:cNvPr id="78" name="그룹 18"/>
                  <p:cNvGrpSpPr/>
                  <p:nvPr/>
                </p:nvGrpSpPr>
                <p:grpSpPr>
                  <a:xfrm>
                    <a:off x="2786050" y="128586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43" name="직사각형 42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44" name="직사각형 43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45" name="직사각형 44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46" name="직사각형 45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1</a:t>
                      </a:r>
                      <a:r>
                        <a:rPr lang="en-US" altLang="ko-KR" sz="1200" baseline="-25000" dirty="0"/>
                        <a:t>n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95" name="그룹 19"/>
                  <p:cNvGrpSpPr/>
                  <p:nvPr/>
                </p:nvGrpSpPr>
                <p:grpSpPr>
                  <a:xfrm>
                    <a:off x="2786050" y="164305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39" name="직사각형 38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40" name="직사각형 39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41" name="직사각형 40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42" name="직사각형 41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2n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96" name="그룹 20"/>
                  <p:cNvGrpSpPr/>
                  <p:nvPr/>
                </p:nvGrpSpPr>
                <p:grpSpPr>
                  <a:xfrm>
                    <a:off x="2786050" y="200024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35" name="직사각형 34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36" name="직사각형 35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37" name="직사각형 36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38" name="직사각형 37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</p:grpSp>
              <p:grpSp>
                <p:nvGrpSpPr>
                  <p:cNvPr id="97" name="그룹 21"/>
                  <p:cNvGrpSpPr/>
                  <p:nvPr/>
                </p:nvGrpSpPr>
                <p:grpSpPr>
                  <a:xfrm>
                    <a:off x="2786050" y="2357430"/>
                    <a:ext cx="2286016" cy="357190"/>
                    <a:chOff x="2786050" y="1285860"/>
                    <a:chExt cx="2286016" cy="357190"/>
                  </a:xfrm>
                </p:grpSpPr>
                <p:sp>
                  <p:nvSpPr>
                    <p:cNvPr id="31" name="직사각형 30"/>
                    <p:cNvSpPr/>
                    <p:nvPr/>
                  </p:nvSpPr>
                  <p:spPr>
                    <a:xfrm>
                      <a:off x="2786050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k1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32" name="직사각형 31"/>
                    <p:cNvSpPr/>
                    <p:nvPr/>
                  </p:nvSpPr>
                  <p:spPr>
                    <a:xfrm>
                      <a:off x="3357554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W</a:t>
                      </a:r>
                      <a:r>
                        <a:rPr lang="en-US" altLang="ko-KR" sz="1200" baseline="-25000" dirty="0" smtClean="0"/>
                        <a:t>k2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33" name="직사각형 32"/>
                    <p:cNvSpPr/>
                    <p:nvPr/>
                  </p:nvSpPr>
                  <p:spPr>
                    <a:xfrm>
                      <a:off x="3929058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smtClean="0"/>
                        <a:t>…</a:t>
                      </a:r>
                      <a:endParaRPr lang="ko-KR" altLang="en-US" sz="1200" baseline="-25000" dirty="0"/>
                    </a:p>
                  </p:txBody>
                </p:sp>
                <p:sp>
                  <p:nvSpPr>
                    <p:cNvPr id="34" name="직사각형 33"/>
                    <p:cNvSpPr/>
                    <p:nvPr/>
                  </p:nvSpPr>
                  <p:spPr>
                    <a:xfrm>
                      <a:off x="4500562" y="1285860"/>
                      <a:ext cx="571504" cy="357190"/>
                    </a:xfrm>
                    <a:prstGeom prst="rect">
                      <a:avLst/>
                    </a:prstGeom>
                    <a:ln/>
                    <a:sp3d extrusionH="88900">
                      <a:bevelT w="0" h="0"/>
                    </a:sp3d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ko-KR" sz="1200" dirty="0" err="1" smtClean="0"/>
                        <a:t>W</a:t>
                      </a:r>
                      <a:r>
                        <a:rPr lang="en-US" altLang="ko-KR" sz="1200" baseline="-25000" dirty="0" err="1" smtClean="0"/>
                        <a:t>kn</a:t>
                      </a:r>
                      <a:endParaRPr lang="ko-KR" altLang="en-US" sz="1200" baseline="-25000" dirty="0"/>
                    </a:p>
                  </p:txBody>
                </p:sp>
              </p:grpSp>
              <p:sp>
                <p:nvSpPr>
                  <p:cNvPr id="23" name="오른쪽 화살표 22"/>
                  <p:cNvSpPr/>
                  <p:nvPr/>
                </p:nvSpPr>
                <p:spPr>
                  <a:xfrm>
                    <a:off x="2285984" y="1357298"/>
                    <a:ext cx="285752" cy="214314"/>
                  </a:xfrm>
                  <a:prstGeom prst="rightArrow">
                    <a:avLst/>
                  </a:prstGeom>
                  <a:sp3d extrusionH="88900">
                    <a:bevelT w="0" h="0"/>
                  </a:sp3d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4" name="오른쪽 화살표 23"/>
                  <p:cNvSpPr/>
                  <p:nvPr/>
                </p:nvSpPr>
                <p:spPr>
                  <a:xfrm>
                    <a:off x="2285984" y="1714488"/>
                    <a:ext cx="285752" cy="214314"/>
                  </a:xfrm>
                  <a:prstGeom prst="rightArrow">
                    <a:avLst/>
                  </a:prstGeom>
                  <a:sp3d extrusionH="88900">
                    <a:bevelT w="0" h="0"/>
                  </a:sp3d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오른쪽 화살표 24"/>
                  <p:cNvSpPr/>
                  <p:nvPr/>
                </p:nvSpPr>
                <p:spPr>
                  <a:xfrm>
                    <a:off x="2285984" y="2071678"/>
                    <a:ext cx="285752" cy="214314"/>
                  </a:xfrm>
                  <a:prstGeom prst="rightArrow">
                    <a:avLst/>
                  </a:prstGeom>
                  <a:sp3d extrusionH="88900">
                    <a:bevelT w="0" h="0"/>
                  </a:sp3d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오른쪽 화살표 25"/>
                  <p:cNvSpPr/>
                  <p:nvPr/>
                </p:nvSpPr>
                <p:spPr>
                  <a:xfrm>
                    <a:off x="2285984" y="2428868"/>
                    <a:ext cx="285752" cy="214314"/>
                  </a:xfrm>
                  <a:prstGeom prst="rightArrow">
                    <a:avLst/>
                  </a:prstGeom>
                  <a:sp3d extrusionH="88900">
                    <a:bevelT w="0" h="0"/>
                  </a:sp3d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직사각형 26"/>
                  <p:cNvSpPr/>
                  <p:nvPr/>
                </p:nvSpPr>
                <p:spPr>
                  <a:xfrm>
                    <a:off x="1071538" y="1285860"/>
                    <a:ext cx="928694" cy="3571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50800" dir="5400000" algn="ctr" rotWithShape="0">
                      <a:schemeClr val="bg1"/>
                    </a:outerShdw>
                  </a:effectLst>
                  <a:sp3d extrusionH="88900" contourW="12700">
                    <a:bevelT w="0" h="0"/>
                    <a:extrusionClr>
                      <a:schemeClr val="bg1"/>
                    </a:extrusionClr>
                    <a:contourClr>
                      <a:schemeClr val="bg1"/>
                    </a:contourClr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1</a:t>
                    </a:r>
                    <a:r>
                      <a:rPr lang="en-US" altLang="ko-KR" sz="1200" baseline="30000" dirty="0" smtClean="0"/>
                      <a:t>st</a:t>
                    </a:r>
                    <a:r>
                      <a:rPr lang="en-US" altLang="ko-KR" sz="1200" dirty="0" smtClean="0"/>
                      <a:t> packet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28" name="직사각형 27"/>
                  <p:cNvSpPr/>
                  <p:nvPr/>
                </p:nvSpPr>
                <p:spPr>
                  <a:xfrm>
                    <a:off x="1071538" y="1643050"/>
                    <a:ext cx="928694" cy="3571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50800" dir="5400000" algn="ctr" rotWithShape="0">
                      <a:schemeClr val="bg1"/>
                    </a:outerShdw>
                  </a:effectLst>
                  <a:sp3d extrusionH="88900" contourW="12700">
                    <a:bevelT w="0" h="0"/>
                    <a:extrusionClr>
                      <a:schemeClr val="bg1"/>
                    </a:extrusionClr>
                    <a:contourClr>
                      <a:schemeClr val="bg1"/>
                    </a:contourClr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smtClean="0"/>
                      <a:t>2</a:t>
                    </a:r>
                    <a:r>
                      <a:rPr lang="en-US" altLang="ko-KR" sz="1200" baseline="30000" dirty="0" smtClean="0"/>
                      <a:t>nd</a:t>
                    </a:r>
                    <a:r>
                      <a:rPr lang="en-US" altLang="ko-KR" sz="1200" dirty="0" smtClean="0"/>
                      <a:t> packet</a:t>
                    </a:r>
                    <a:endParaRPr lang="ko-KR" altLang="en-US" sz="1200" baseline="-25000" dirty="0"/>
                  </a:p>
                </p:txBody>
              </p:sp>
              <p:sp>
                <p:nvSpPr>
                  <p:cNvPr id="29" name="직사각형 28"/>
                  <p:cNvSpPr/>
                  <p:nvPr/>
                </p:nvSpPr>
                <p:spPr>
                  <a:xfrm>
                    <a:off x="1071538" y="2000240"/>
                    <a:ext cx="928694" cy="3571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50800" dir="5400000" algn="ctr" rotWithShape="0">
                      <a:schemeClr val="bg1"/>
                    </a:outerShdw>
                  </a:effectLst>
                  <a:sp3d extrusionH="88900" contourW="12700">
                    <a:bevelT w="0" h="0"/>
                    <a:extrusionClr>
                      <a:schemeClr val="bg1"/>
                    </a:extrusionClr>
                    <a:contourClr>
                      <a:schemeClr val="bg1"/>
                    </a:contourClr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sz="1200" baseline="-25000" dirty="0"/>
                  </a:p>
                </p:txBody>
              </p:sp>
              <p:sp>
                <p:nvSpPr>
                  <p:cNvPr id="30" name="직사각형 29"/>
                  <p:cNvSpPr/>
                  <p:nvPr/>
                </p:nvSpPr>
                <p:spPr>
                  <a:xfrm>
                    <a:off x="1071538" y="2357430"/>
                    <a:ext cx="928694" cy="3571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50800" dir="5400000" algn="ctr" rotWithShape="0">
                      <a:schemeClr val="bg1"/>
                    </a:outerShdw>
                  </a:effectLst>
                  <a:sp3d extrusionH="88900" contourW="12700">
                    <a:bevelT w="0" h="0"/>
                    <a:extrusionClr>
                      <a:schemeClr val="bg1"/>
                    </a:extrusionClr>
                    <a:contourClr>
                      <a:schemeClr val="bg1"/>
                    </a:contourClr>
                  </a:sp3d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ko-KR" sz="1200" dirty="0" err="1" smtClean="0"/>
                      <a:t>k</a:t>
                    </a:r>
                    <a:r>
                      <a:rPr lang="en-US" altLang="ko-KR" sz="1200" baseline="30000" dirty="0" err="1" smtClean="0"/>
                      <a:t>th</a:t>
                    </a:r>
                    <a:r>
                      <a:rPr lang="en-US" altLang="ko-KR" sz="1200" dirty="0" smtClean="0"/>
                      <a:t> packet</a:t>
                    </a:r>
                    <a:endParaRPr lang="ko-KR" altLang="en-US" sz="1200" baseline="-25000" dirty="0"/>
                  </a:p>
                </p:txBody>
              </p:sp>
            </p:grpSp>
            <p:cxnSp>
              <p:nvCxnSpPr>
                <p:cNvPr id="18" name="직선 연결선 17"/>
                <p:cNvCxnSpPr/>
                <p:nvPr/>
              </p:nvCxnSpPr>
              <p:spPr>
                <a:xfrm rot="5400000">
                  <a:off x="2357422" y="3929066"/>
                  <a:ext cx="1500198" cy="357190"/>
                </a:xfrm>
                <a:prstGeom prst="line">
                  <a:avLst/>
                </a:prstGeom>
                <a:ln w="508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custDataLst>
      <p:tags r:id="rId1"/>
    </p:custDataLst>
  </p:cSld>
  <p:clrMapOvr>
    <a:masterClrMapping/>
  </p:clrMapOvr>
  <p:transition advTm="1079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Classification Filter Extraction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Classification Filter Extraction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Existing application (payload) signature formats</a:t>
            </a:r>
          </a:p>
          <a:p>
            <a:pPr lvl="1"/>
            <a:r>
              <a:rPr lang="en-US" altLang="ko-KR" sz="2000" dirty="0" smtClean="0"/>
              <a:t>Common string with fixed offset</a:t>
            </a:r>
          </a:p>
          <a:p>
            <a:pPr lvl="1"/>
            <a:r>
              <a:rPr lang="en-US" altLang="ko-KR" sz="2000" dirty="0" smtClean="0"/>
              <a:t>Common string with variable offset</a:t>
            </a:r>
          </a:p>
          <a:p>
            <a:pPr lvl="1"/>
            <a:r>
              <a:rPr lang="en-US" altLang="ko-KR" sz="2000" dirty="0" smtClean="0"/>
              <a:t>Sequence of common substrings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Constraints for signature extraction</a:t>
            </a:r>
          </a:p>
          <a:p>
            <a:pPr lvl="1"/>
            <a:r>
              <a:rPr lang="en-US" altLang="ko-KR" sz="2000" dirty="0" smtClean="0"/>
              <a:t>Number of packets per flow</a:t>
            </a:r>
          </a:p>
          <a:p>
            <a:pPr lvl="1"/>
            <a:r>
              <a:rPr lang="en-US" altLang="ko-KR" sz="2000" dirty="0" smtClean="0"/>
              <a:t>Minimum substring length</a:t>
            </a:r>
          </a:p>
          <a:p>
            <a:pPr lvl="1"/>
            <a:r>
              <a:rPr lang="en-US" altLang="ko-KR" sz="2000" dirty="0" smtClean="0"/>
              <a:t>Packet size comparison</a:t>
            </a:r>
            <a:endParaRPr lang="ko-KR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LASER Algorithm</a:t>
            </a:r>
            <a:endParaRPr lang="ko-KR" alt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825" y="677624"/>
            <a:ext cx="7444409" cy="582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Motivation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Previous studies have discussed various classification approaches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 lvl="1"/>
            <a:endParaRPr lang="en-US" altLang="ko-KR" sz="2400" dirty="0" smtClean="0"/>
          </a:p>
          <a:p>
            <a:r>
              <a:rPr lang="en-US" altLang="ko-KR" sz="2400" dirty="0" smtClean="0"/>
              <a:t>Many variants of classification approaches have been introduced continuously to </a:t>
            </a:r>
            <a:r>
              <a:rPr lang="en-US" altLang="ko-KR" sz="2400" dirty="0" smtClean="0">
                <a:solidFill>
                  <a:srgbClr val="FF0000"/>
                </a:solidFill>
              </a:rPr>
              <a:t>improve the classification accuracy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Achieving </a:t>
            </a:r>
            <a:r>
              <a:rPr lang="en-US" altLang="ko-KR" sz="2400" dirty="0" smtClean="0">
                <a:solidFill>
                  <a:srgbClr val="FF0000"/>
                </a:solidFill>
              </a:rPr>
              <a:t>100 percent accuracy </a:t>
            </a:r>
            <a:r>
              <a:rPr lang="en-US" altLang="ko-KR" sz="2400" dirty="0" smtClean="0"/>
              <a:t>is extremely difficult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We need to investigate how we can provide more </a:t>
            </a:r>
            <a:r>
              <a:rPr lang="en-US" altLang="ko-KR" sz="2400" dirty="0" smtClean="0">
                <a:solidFill>
                  <a:srgbClr val="FF0000"/>
                </a:solidFill>
              </a:rPr>
              <a:t>meaningful information </a:t>
            </a:r>
            <a:r>
              <a:rPr lang="en-US" altLang="ko-KR" sz="2400" dirty="0" smtClean="0"/>
              <a:t>with limited traffic classification results (amount of information)</a:t>
            </a:r>
          </a:p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LASER Algorithm</a:t>
            </a:r>
            <a:endParaRPr lang="ko-KR" altLang="en-US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33198"/>
            <a:ext cx="5943599" cy="589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LASER Algorithm</a:t>
            </a:r>
            <a:endParaRPr lang="ko-KR" alt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217" y="622777"/>
            <a:ext cx="4959625" cy="59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LASER Algorithm</a:t>
            </a:r>
            <a:endParaRPr lang="ko-KR" altLang="en-US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2" y="1092200"/>
            <a:ext cx="73056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</a:t>
            </a:r>
            <a:endParaRPr lang="ko-KR" alt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937" y="727973"/>
            <a:ext cx="5109542" cy="230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953" y="3222349"/>
            <a:ext cx="56578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Comparison with Manual Signature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3209" y="5128591"/>
            <a:ext cx="8636000" cy="1252330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LASER signatures are either identical or close to the signatures from the rest of the methods</a:t>
            </a:r>
            <a:endParaRPr lang="ko-KR" altLang="en-US" sz="2400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27" y="781672"/>
            <a:ext cx="8658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Evaluation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 Selection</a:t>
            </a:r>
            <a:endParaRPr lang="ko-KR" altLang="en-US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404" y="973138"/>
            <a:ext cx="684719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Byte Accuracy &amp; Flow Accuracy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Majority of flows are small (&lt; 1,000 bytes)</a:t>
            </a:r>
            <a:endParaRPr lang="ko-KR" altLang="en-US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860" y="1582807"/>
            <a:ext cx="6533114" cy="38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Elephants and Mice Phenomenon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Small portion of flows occupies majority of total traffic in terms of traffic volume</a:t>
            </a:r>
            <a:endParaRPr lang="ko-KR" altLang="en-US" sz="2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31" y="1892163"/>
            <a:ext cx="8715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Traffic Composition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4061" y="5178287"/>
            <a:ext cx="8636000" cy="130165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400" dirty="0" smtClean="0"/>
              <a:t>Our method can classify different traffic types within a single application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 </a:t>
            </a:r>
            <a:r>
              <a:rPr lang="en-US" altLang="ko-KR" sz="2000" dirty="0" smtClean="0">
                <a:solidFill>
                  <a:srgbClr val="FF0000"/>
                </a:solidFill>
                <a:sym typeface="Wingdings" pitchFamily="2" charset="2"/>
              </a:rPr>
              <a:t> analyze the usage pattern of an application  user behavior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rgbClr val="FF0000"/>
                </a:solidFill>
                <a:sym typeface="Wingdings" pitchFamily="2" charset="2"/>
              </a:rPr>
              <a:t>      design future applications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722244"/>
            <a:ext cx="79343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Research Approach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58005" y="775257"/>
            <a:ext cx="7061199" cy="1659829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Focusing on main functionality of an application</a:t>
            </a:r>
          </a:p>
          <a:p>
            <a:r>
              <a:rPr lang="en-US" altLang="ko-KR" sz="2000" dirty="0" smtClean="0"/>
              <a:t>Enhancing classification methods or individual classification filters</a:t>
            </a:r>
          </a:p>
          <a:p>
            <a:r>
              <a:rPr lang="en-US" altLang="ko-KR" sz="2000" dirty="0" smtClean="0"/>
              <a:t>Increasing number of applications</a:t>
            </a:r>
            <a:endParaRPr lang="ko-KR" altLang="en-US" sz="2400" dirty="0"/>
          </a:p>
        </p:txBody>
      </p:sp>
      <p:sp>
        <p:nvSpPr>
          <p:cNvPr id="5" name="타원 4"/>
          <p:cNvSpPr/>
          <p:nvPr/>
        </p:nvSpPr>
        <p:spPr>
          <a:xfrm>
            <a:off x="2057400" y="2504667"/>
            <a:ext cx="6142382" cy="104360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Achieving High Accuracy &amp; Completeness</a:t>
            </a:r>
            <a:endParaRPr lang="ko-KR" altLang="en-US" sz="2000" b="1" dirty="0" smtClean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" name="아래쪽 화살표 5"/>
          <p:cNvSpPr/>
          <p:nvPr/>
        </p:nvSpPr>
        <p:spPr>
          <a:xfrm rot="10800000">
            <a:off x="236883" y="1600206"/>
            <a:ext cx="1659835" cy="134178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" name="아래쪽 화살표 7"/>
          <p:cNvSpPr/>
          <p:nvPr/>
        </p:nvSpPr>
        <p:spPr>
          <a:xfrm>
            <a:off x="236883" y="3014876"/>
            <a:ext cx="1659835" cy="134178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1871870" y="3978971"/>
            <a:ext cx="7061199" cy="1878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Detecting minor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 functionalities as well as main functionality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Arial" pitchFamily="34" charset="0"/>
              </a:rPr>
              <a:t>  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735" y="795130"/>
            <a:ext cx="1938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Previous</a:t>
            </a:r>
          </a:p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Researches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86470"/>
            <a:ext cx="213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Proposed</a:t>
            </a:r>
          </a:p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Method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2345635" y="5247861"/>
            <a:ext cx="1828800" cy="1053548"/>
            <a:chOff x="2345635" y="5247861"/>
            <a:chExt cx="1828800" cy="1053548"/>
          </a:xfrm>
        </p:grpSpPr>
        <p:sp>
          <p:nvSpPr>
            <p:cNvPr id="16" name="직사각형 15"/>
            <p:cNvSpPr/>
            <p:nvPr/>
          </p:nvSpPr>
          <p:spPr>
            <a:xfrm>
              <a:off x="2345635" y="5247861"/>
              <a:ext cx="1828800" cy="105354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438400" y="5373757"/>
              <a:ext cx="1268896" cy="81169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803370" y="5373757"/>
              <a:ext cx="92765" cy="81169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955770" y="5373757"/>
              <a:ext cx="92765" cy="81169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366592" y="5247861"/>
            <a:ext cx="1828800" cy="1053548"/>
            <a:chOff x="2345635" y="5247861"/>
            <a:chExt cx="1828800" cy="1053548"/>
          </a:xfrm>
        </p:grpSpPr>
        <p:sp>
          <p:nvSpPr>
            <p:cNvPr id="23" name="직사각형 22"/>
            <p:cNvSpPr/>
            <p:nvPr/>
          </p:nvSpPr>
          <p:spPr>
            <a:xfrm>
              <a:off x="2345635" y="5247861"/>
              <a:ext cx="1828800" cy="105354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38400" y="5373757"/>
              <a:ext cx="1268896" cy="81169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Main</a:t>
              </a:r>
            </a:p>
            <a:p>
              <a:pPr algn="ctr"/>
              <a:r>
                <a:rPr lang="en-US" altLang="ko-KR" sz="2000" dirty="0" err="1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Func</a:t>
              </a:r>
              <a:r>
                <a:rPr lang="en-US" altLang="ko-KR" sz="20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.</a:t>
              </a:r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803370" y="5373757"/>
              <a:ext cx="92765" cy="81169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955770" y="5373757"/>
              <a:ext cx="92765" cy="81169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6387549" y="5247861"/>
            <a:ext cx="1828800" cy="1053548"/>
            <a:chOff x="2345635" y="5247861"/>
            <a:chExt cx="1828800" cy="1053548"/>
          </a:xfrm>
        </p:grpSpPr>
        <p:sp>
          <p:nvSpPr>
            <p:cNvPr id="28" name="직사각형 27"/>
            <p:cNvSpPr/>
            <p:nvPr/>
          </p:nvSpPr>
          <p:spPr>
            <a:xfrm>
              <a:off x="2345635" y="5247861"/>
              <a:ext cx="1828800" cy="105354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438400" y="5373757"/>
              <a:ext cx="1268896" cy="81169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803370" y="5373757"/>
              <a:ext cx="92765" cy="81169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955770" y="5373757"/>
              <a:ext cx="92765" cy="81169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Relief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4075043"/>
            <a:ext cx="8636000" cy="2345635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The Relief family of algorithms identifies the importance of features based on the distance of NH and NM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i="1" dirty="0" smtClean="0"/>
              <a:t>x</a:t>
            </a:r>
            <a:r>
              <a:rPr lang="en-US" altLang="ko-KR" sz="2000" i="1" baseline="30000" dirty="0" smtClean="0"/>
              <a:t>(</a:t>
            </a:r>
            <a:r>
              <a:rPr lang="en-US" altLang="ko-KR" sz="2000" i="1" baseline="30000" dirty="0" err="1" smtClean="0"/>
              <a:t>i</a:t>
            </a:r>
            <a:r>
              <a:rPr lang="en-US" altLang="ko-KR" sz="2000" i="1" baseline="30000" dirty="0" smtClean="0"/>
              <a:t>) </a:t>
            </a:r>
            <a:r>
              <a:rPr lang="en-US" altLang="ko-KR" sz="2000" dirty="0" smtClean="0"/>
              <a:t>: </a:t>
            </a:r>
            <a:r>
              <a:rPr lang="en-US" altLang="ko-KR" sz="2000" i="1" dirty="0" err="1" smtClean="0"/>
              <a:t>i</a:t>
            </a:r>
            <a:r>
              <a:rPr lang="en-US" altLang="ko-KR" sz="2000" i="1" baseline="30000" dirty="0" err="1" smtClean="0"/>
              <a:t>th</a:t>
            </a:r>
            <a:r>
              <a:rPr lang="en-US" altLang="ko-KR" sz="2000" dirty="0" smtClean="0"/>
              <a:t> feature of a data point </a:t>
            </a:r>
            <a:r>
              <a:rPr lang="en-US" altLang="ko-KR" sz="2000" i="1" dirty="0" smtClean="0"/>
              <a:t>x</a:t>
            </a:r>
          </a:p>
          <a:p>
            <a:r>
              <a:rPr lang="en-US" altLang="ko-KR" sz="2000" i="1" dirty="0" smtClean="0"/>
              <a:t>NH</a:t>
            </a:r>
            <a:r>
              <a:rPr lang="en-US" altLang="ko-KR" sz="2000" i="1" baseline="30000" dirty="0" smtClean="0"/>
              <a:t>(</a:t>
            </a:r>
            <a:r>
              <a:rPr lang="en-US" altLang="ko-KR" sz="2000" i="1" baseline="30000" dirty="0" err="1" smtClean="0"/>
              <a:t>i</a:t>
            </a:r>
            <a:r>
              <a:rPr lang="en-US" altLang="ko-KR" sz="2000" i="1" baseline="30000" dirty="0" smtClean="0"/>
              <a:t>)</a:t>
            </a:r>
            <a:r>
              <a:rPr lang="en-US" altLang="ko-KR" sz="2000" i="1" dirty="0" smtClean="0"/>
              <a:t>(x) and NM</a:t>
            </a:r>
            <a:r>
              <a:rPr lang="en-US" altLang="ko-KR" sz="2000" i="1" baseline="30000" dirty="0" smtClean="0"/>
              <a:t>(</a:t>
            </a:r>
            <a:r>
              <a:rPr lang="en-US" altLang="ko-KR" sz="2000" i="1" baseline="30000" dirty="0" err="1" smtClean="0"/>
              <a:t>i</a:t>
            </a:r>
            <a:r>
              <a:rPr lang="en-US" altLang="ko-KR" sz="2000" i="1" baseline="30000" dirty="0" smtClean="0"/>
              <a:t>)</a:t>
            </a:r>
            <a:r>
              <a:rPr lang="en-US" altLang="ko-KR" sz="2000" i="1" dirty="0" smtClean="0"/>
              <a:t>(x) </a:t>
            </a:r>
            <a:r>
              <a:rPr lang="en-US" altLang="ko-KR" sz="2000" dirty="0" smtClean="0"/>
              <a:t>: </a:t>
            </a:r>
            <a:r>
              <a:rPr lang="en-US" altLang="ko-KR" sz="2000" i="1" dirty="0" err="1" smtClean="0"/>
              <a:t>i</a:t>
            </a:r>
            <a:r>
              <a:rPr lang="en-US" altLang="ko-KR" sz="2000" i="1" baseline="30000" dirty="0" err="1" smtClean="0"/>
              <a:t>th</a:t>
            </a:r>
            <a:r>
              <a:rPr lang="en-US" altLang="ko-KR" sz="2000" dirty="0" smtClean="0"/>
              <a:t> feature of nearest hit and nearest miss</a:t>
            </a:r>
            <a:endParaRPr lang="ko-KR" altLang="en-US" sz="2000" i="1" baseline="300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760" y="743987"/>
            <a:ext cx="5503379" cy="323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535" y="4881564"/>
            <a:ext cx="4737857" cy="46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Weights of Each Feature</a:t>
            </a:r>
            <a:endParaRPr lang="ko-KR" altLang="en-US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921" y="617787"/>
            <a:ext cx="5526157" cy="592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Selected Feature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973667"/>
            <a:ext cx="3006035" cy="52578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We have removed features, weight value of which is less than 0.1</a:t>
            </a:r>
            <a:endParaRPr lang="ko-KR" altLang="en-US" sz="20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024" y="705678"/>
            <a:ext cx="5473976" cy="583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DBSCAN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2400" dirty="0" smtClean="0"/>
              <a:t>Density-based clustering algorithm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Find a number of clusters starting from the estimated density distribution of corresponding nodes</a:t>
            </a:r>
          </a:p>
          <a:p>
            <a:endParaRPr lang="en-US" altLang="ko-KR" sz="2400" b="0" dirty="0" smtClean="0">
              <a:solidFill>
                <a:srgbClr val="FF0000"/>
              </a:solidFill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</a:rPr>
              <a:t>Density-reachable</a:t>
            </a:r>
            <a:r>
              <a:rPr lang="en-US" altLang="ko-KR" sz="2400" dirty="0" smtClean="0"/>
              <a:t>: </a:t>
            </a:r>
            <a:r>
              <a:rPr lang="en-US" altLang="ko-KR" sz="2400" b="0" dirty="0" smtClean="0"/>
              <a:t>an object </a:t>
            </a:r>
            <a:r>
              <a:rPr lang="en-US" altLang="ko-KR" sz="2400" b="0" i="1" dirty="0" smtClean="0"/>
              <a:t>p</a:t>
            </a:r>
            <a:r>
              <a:rPr lang="en-US" altLang="ko-KR" sz="2400" b="0" dirty="0" smtClean="0"/>
              <a:t> is directly density-reachable from an object </a:t>
            </a:r>
            <a:r>
              <a:rPr lang="en-US" altLang="ko-KR" sz="2400" b="0" i="1" dirty="0" smtClean="0"/>
              <a:t>q</a:t>
            </a:r>
            <a:r>
              <a:rPr lang="en-US" altLang="ko-KR" sz="2400" b="0" dirty="0" smtClean="0"/>
              <a:t> if both objects are located within a given distance epsilon</a:t>
            </a:r>
          </a:p>
          <a:p>
            <a:endParaRPr lang="en-US" altLang="ko-KR" sz="2400" b="0" dirty="0" smtClean="0">
              <a:solidFill>
                <a:srgbClr val="FF0000"/>
              </a:solidFill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</a:rPr>
              <a:t>Directly density-reachable</a:t>
            </a:r>
            <a:r>
              <a:rPr lang="en-US" altLang="ko-KR" sz="2400" dirty="0" smtClean="0"/>
              <a:t>: </a:t>
            </a:r>
            <a:r>
              <a:rPr lang="en-US" altLang="ko-KR" sz="2400" b="0" dirty="0" smtClean="0"/>
              <a:t>an object p is density-reachable from q if the object </a:t>
            </a:r>
            <a:r>
              <a:rPr lang="en-US" altLang="ko-KR" sz="2400" b="0" i="1" dirty="0" smtClean="0"/>
              <a:t>p</a:t>
            </a:r>
            <a:r>
              <a:rPr lang="en-US" altLang="ko-KR" sz="2400" b="0" dirty="0" smtClean="0"/>
              <a:t> is within the epsilon-neighborhood of an object </a:t>
            </a:r>
            <a:r>
              <a:rPr lang="en-US" altLang="ko-KR" sz="2400" b="0" i="1" dirty="0" smtClean="0"/>
              <a:t>r</a:t>
            </a:r>
            <a:r>
              <a:rPr lang="en-US" altLang="ko-KR" sz="2400" b="0" dirty="0" smtClean="0"/>
              <a:t> which is directly density-reachable or density-reachable from </a:t>
            </a:r>
            <a:r>
              <a:rPr lang="en-US" altLang="ko-KR" sz="2400" b="0" i="1" dirty="0" smtClean="0"/>
              <a:t>q</a:t>
            </a:r>
            <a:endParaRPr lang="en-US" altLang="ko-KR" sz="2400" b="0" dirty="0" smtClean="0"/>
          </a:p>
          <a:p>
            <a:endParaRPr lang="en-US" altLang="ko-KR" sz="2400" b="0" dirty="0" smtClean="0">
              <a:solidFill>
                <a:srgbClr val="FF0000"/>
              </a:solidFill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</a:rPr>
              <a:t>Cluster</a:t>
            </a:r>
            <a:r>
              <a:rPr lang="en-US" altLang="ko-KR" sz="2400" dirty="0" smtClean="0"/>
              <a:t>: </a:t>
            </a:r>
            <a:r>
              <a:rPr lang="en-US" altLang="ko-KR" sz="2400" b="0" dirty="0" smtClean="0"/>
              <a:t>if p is surrounded by sufficiently many points objects which are closer than  in terms of distance, </a:t>
            </a:r>
            <a:r>
              <a:rPr lang="en-US" altLang="ko-KR" sz="2400" b="0" i="1" dirty="0" smtClean="0"/>
              <a:t>p</a:t>
            </a:r>
            <a:r>
              <a:rPr lang="en-US" altLang="ko-KR" sz="2400" b="0" dirty="0" smtClean="0"/>
              <a:t> and those objects are considered as a cluster</a:t>
            </a:r>
            <a:endParaRPr lang="ko-KR" altLang="en-US" sz="24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Fine-grained TC Process</a:t>
            </a:r>
            <a:endParaRPr lang="ko-KR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649789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742950"/>
            <a:ext cx="2533650" cy="78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오른쪽 화살표 8"/>
          <p:cNvSpPr/>
          <p:nvPr/>
        </p:nvSpPr>
        <p:spPr>
          <a:xfrm>
            <a:off x="5715000" y="933450"/>
            <a:ext cx="695325" cy="447675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15000" y="1200150"/>
            <a:ext cx="200025" cy="265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724525" y="1133475"/>
            <a:ext cx="238125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745" y="2152650"/>
            <a:ext cx="2488329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7589" y="1585913"/>
            <a:ext cx="709612" cy="4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1325" y="5462588"/>
            <a:ext cx="6143625" cy="10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직사각형 14"/>
          <p:cNvSpPr/>
          <p:nvPr/>
        </p:nvSpPr>
        <p:spPr>
          <a:xfrm>
            <a:off x="7296150" y="5353050"/>
            <a:ext cx="666750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238125" y="5448300"/>
            <a:ext cx="8658225" cy="0"/>
          </a:xfrm>
          <a:prstGeom prst="line">
            <a:avLst/>
          </a:prstGeom>
          <a:ln w="19050">
            <a:prstDash val="dash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아래쪽 화살표 15"/>
          <p:cNvSpPr/>
          <p:nvPr/>
        </p:nvSpPr>
        <p:spPr>
          <a:xfrm>
            <a:off x="7353300" y="3762375"/>
            <a:ext cx="419100" cy="1847850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7696" y="5095875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Offline process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7696" y="5438775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Online process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9939" y="685800"/>
            <a:ext cx="2544417" cy="3866322"/>
          </a:xfrm>
          <a:prstGeom prst="rect">
            <a:avLst/>
          </a:pr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9" name="자유형 38">
            <a:hlinkClick r:id="rId8" action="ppaction://hlinksldjump"/>
          </p:cNvPr>
          <p:cNvSpPr/>
          <p:nvPr/>
        </p:nvSpPr>
        <p:spPr>
          <a:xfrm>
            <a:off x="9938" y="3419061"/>
            <a:ext cx="6410739" cy="1987826"/>
          </a:xfrm>
          <a:custGeom>
            <a:avLst/>
            <a:gdLst>
              <a:gd name="connsiteX0" fmla="*/ 0 w 6380922"/>
              <a:gd name="connsiteY0" fmla="*/ 1252330 h 1987826"/>
              <a:gd name="connsiteX1" fmla="*/ 2683565 w 6380922"/>
              <a:gd name="connsiteY1" fmla="*/ 1252330 h 1987826"/>
              <a:gd name="connsiteX2" fmla="*/ 2683565 w 6380922"/>
              <a:gd name="connsiteY2" fmla="*/ 0 h 1987826"/>
              <a:gd name="connsiteX3" fmla="*/ 6380922 w 6380922"/>
              <a:gd name="connsiteY3" fmla="*/ 0 h 1987826"/>
              <a:gd name="connsiteX4" fmla="*/ 6380922 w 6380922"/>
              <a:gd name="connsiteY4" fmla="*/ 1987826 h 1987826"/>
              <a:gd name="connsiteX5" fmla="*/ 9939 w 6380922"/>
              <a:gd name="connsiteY5" fmla="*/ 1987826 h 1987826"/>
              <a:gd name="connsiteX6" fmla="*/ 0 w 6380922"/>
              <a:gd name="connsiteY6" fmla="*/ 1252330 h 19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0922" h="1987826">
                <a:moveTo>
                  <a:pt x="0" y="1252330"/>
                </a:moveTo>
                <a:lnTo>
                  <a:pt x="2683565" y="1252330"/>
                </a:lnTo>
                <a:lnTo>
                  <a:pt x="2683565" y="0"/>
                </a:lnTo>
                <a:lnTo>
                  <a:pt x="6380922" y="0"/>
                </a:lnTo>
                <a:lnTo>
                  <a:pt x="6380922" y="1987826"/>
                </a:lnTo>
                <a:lnTo>
                  <a:pt x="9939" y="1987826"/>
                </a:lnTo>
                <a:lnTo>
                  <a:pt x="0" y="1252330"/>
                </a:lnTo>
                <a:close/>
              </a:path>
            </a:pathLst>
          </a:cu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8438322" y="6559826"/>
            <a:ext cx="805068" cy="307777"/>
            <a:chOff x="8438322" y="6559826"/>
            <a:chExt cx="805068" cy="307777"/>
          </a:xfrm>
        </p:grpSpPr>
        <p:sp>
          <p:nvSpPr>
            <p:cNvPr id="24" name="직사각형 23"/>
            <p:cNvSpPr/>
            <p:nvPr/>
          </p:nvSpPr>
          <p:spPr>
            <a:xfrm>
              <a:off x="8438322" y="6599583"/>
              <a:ext cx="705678" cy="258417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07894" y="6559826"/>
              <a:ext cx="7354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14/38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3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Fine-grained TC Process</a:t>
            </a:r>
            <a:endParaRPr lang="ko-KR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649789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742950"/>
            <a:ext cx="2533650" cy="78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오른쪽 화살표 8"/>
          <p:cNvSpPr/>
          <p:nvPr/>
        </p:nvSpPr>
        <p:spPr>
          <a:xfrm>
            <a:off x="5715000" y="933450"/>
            <a:ext cx="695325" cy="447675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15000" y="1200150"/>
            <a:ext cx="200025" cy="265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724525" y="1133475"/>
            <a:ext cx="238125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745" y="2152650"/>
            <a:ext cx="2488329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7589" y="1585913"/>
            <a:ext cx="709612" cy="4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1325" y="5462588"/>
            <a:ext cx="6143625" cy="10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직사각형 14"/>
          <p:cNvSpPr/>
          <p:nvPr/>
        </p:nvSpPr>
        <p:spPr>
          <a:xfrm>
            <a:off x="7296150" y="5353050"/>
            <a:ext cx="666750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238125" y="5448300"/>
            <a:ext cx="8658225" cy="0"/>
          </a:xfrm>
          <a:prstGeom prst="line">
            <a:avLst/>
          </a:prstGeom>
          <a:ln w="19050">
            <a:prstDash val="dash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아래쪽 화살표 15"/>
          <p:cNvSpPr/>
          <p:nvPr/>
        </p:nvSpPr>
        <p:spPr>
          <a:xfrm>
            <a:off x="7353300" y="3762375"/>
            <a:ext cx="419100" cy="1847850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7696" y="5095875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Offline process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7696" y="5438775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Online process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자유형 38">
            <a:hlinkClick r:id="rId7" action="ppaction://hlinksldjump"/>
          </p:cNvPr>
          <p:cNvSpPr/>
          <p:nvPr/>
        </p:nvSpPr>
        <p:spPr>
          <a:xfrm>
            <a:off x="9938" y="3419061"/>
            <a:ext cx="6410739" cy="1987826"/>
          </a:xfrm>
          <a:custGeom>
            <a:avLst/>
            <a:gdLst>
              <a:gd name="connsiteX0" fmla="*/ 0 w 6380922"/>
              <a:gd name="connsiteY0" fmla="*/ 1252330 h 1987826"/>
              <a:gd name="connsiteX1" fmla="*/ 2683565 w 6380922"/>
              <a:gd name="connsiteY1" fmla="*/ 1252330 h 1987826"/>
              <a:gd name="connsiteX2" fmla="*/ 2683565 w 6380922"/>
              <a:gd name="connsiteY2" fmla="*/ 0 h 1987826"/>
              <a:gd name="connsiteX3" fmla="*/ 6380922 w 6380922"/>
              <a:gd name="connsiteY3" fmla="*/ 0 h 1987826"/>
              <a:gd name="connsiteX4" fmla="*/ 6380922 w 6380922"/>
              <a:gd name="connsiteY4" fmla="*/ 1987826 h 1987826"/>
              <a:gd name="connsiteX5" fmla="*/ 9939 w 6380922"/>
              <a:gd name="connsiteY5" fmla="*/ 1987826 h 1987826"/>
              <a:gd name="connsiteX6" fmla="*/ 0 w 6380922"/>
              <a:gd name="connsiteY6" fmla="*/ 1252330 h 198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80922" h="1987826">
                <a:moveTo>
                  <a:pt x="0" y="1252330"/>
                </a:moveTo>
                <a:lnTo>
                  <a:pt x="2683565" y="1252330"/>
                </a:lnTo>
                <a:lnTo>
                  <a:pt x="2683565" y="0"/>
                </a:lnTo>
                <a:lnTo>
                  <a:pt x="6380922" y="0"/>
                </a:lnTo>
                <a:lnTo>
                  <a:pt x="6380922" y="1987826"/>
                </a:lnTo>
                <a:lnTo>
                  <a:pt x="9939" y="1987826"/>
                </a:lnTo>
                <a:lnTo>
                  <a:pt x="0" y="1252330"/>
                </a:lnTo>
                <a:close/>
              </a:path>
            </a:pathLst>
          </a:cu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6473687" y="748747"/>
            <a:ext cx="2544417" cy="2958549"/>
          </a:xfrm>
          <a:prstGeom prst="rect">
            <a:avLst/>
          </a:pr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8438322" y="6559826"/>
            <a:ext cx="805068" cy="307777"/>
            <a:chOff x="8438322" y="6559826"/>
            <a:chExt cx="805068" cy="307777"/>
          </a:xfrm>
        </p:grpSpPr>
        <p:sp>
          <p:nvSpPr>
            <p:cNvPr id="24" name="직사각형 23"/>
            <p:cNvSpPr/>
            <p:nvPr/>
          </p:nvSpPr>
          <p:spPr>
            <a:xfrm>
              <a:off x="8438322" y="6599583"/>
              <a:ext cx="705678" cy="258417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07894" y="6559826"/>
              <a:ext cx="7354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14/38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  <p:bldP spid="4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Fine-grained TC Process</a:t>
            </a:r>
            <a:endParaRPr lang="ko-KR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0"/>
            <a:ext cx="649789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742950"/>
            <a:ext cx="2533650" cy="78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오른쪽 화살표 8"/>
          <p:cNvSpPr/>
          <p:nvPr/>
        </p:nvSpPr>
        <p:spPr>
          <a:xfrm>
            <a:off x="5715000" y="933450"/>
            <a:ext cx="695325" cy="447675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15000" y="1200150"/>
            <a:ext cx="200025" cy="265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724525" y="1133475"/>
            <a:ext cx="238125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745" y="2152650"/>
            <a:ext cx="2488329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7589" y="1585913"/>
            <a:ext cx="709612" cy="4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1325" y="5462588"/>
            <a:ext cx="6143625" cy="10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직사각형 14"/>
          <p:cNvSpPr/>
          <p:nvPr/>
        </p:nvSpPr>
        <p:spPr>
          <a:xfrm>
            <a:off x="7296150" y="5353050"/>
            <a:ext cx="666750" cy="333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238125" y="5448300"/>
            <a:ext cx="8658225" cy="0"/>
          </a:xfrm>
          <a:prstGeom prst="line">
            <a:avLst/>
          </a:prstGeom>
          <a:ln w="19050">
            <a:prstDash val="dash"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아래쪽 화살표 15"/>
          <p:cNvSpPr/>
          <p:nvPr/>
        </p:nvSpPr>
        <p:spPr>
          <a:xfrm>
            <a:off x="7353300" y="3762375"/>
            <a:ext cx="419100" cy="1847850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57696" y="5095875"/>
            <a:ext cx="1486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Offline process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7696" y="5438775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Online process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직사각형 39">
            <a:hlinkClick r:id="rId7" action="ppaction://hlinksldjump"/>
          </p:cNvPr>
          <p:cNvSpPr/>
          <p:nvPr/>
        </p:nvSpPr>
        <p:spPr>
          <a:xfrm>
            <a:off x="6473687" y="748747"/>
            <a:ext cx="2544417" cy="2958549"/>
          </a:xfrm>
          <a:prstGeom prst="rect">
            <a:avLst/>
          </a:pr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3041375" y="5456583"/>
            <a:ext cx="6052930" cy="1086678"/>
          </a:xfrm>
          <a:prstGeom prst="rect">
            <a:avLst/>
          </a:prstGeom>
          <a:solidFill>
            <a:schemeClr val="accent5">
              <a:alpha val="2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 smtClean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8438322" y="6559826"/>
            <a:ext cx="805068" cy="307777"/>
            <a:chOff x="8438322" y="6559826"/>
            <a:chExt cx="805068" cy="307777"/>
          </a:xfrm>
        </p:grpSpPr>
        <p:sp>
          <p:nvSpPr>
            <p:cNvPr id="24" name="직사각형 23"/>
            <p:cNvSpPr/>
            <p:nvPr/>
          </p:nvSpPr>
          <p:spPr>
            <a:xfrm>
              <a:off x="8438322" y="6599583"/>
              <a:ext cx="705678" cy="258417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07894" y="6559826"/>
              <a:ext cx="7354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14/38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Connection Visualization</a:t>
            </a:r>
            <a:endParaRPr lang="ko-KR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53" y="796241"/>
            <a:ext cx="8636000" cy="26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26" y="3784957"/>
            <a:ext cx="8061959" cy="252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Related Work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Traffic Classification Approaches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4000" y="623116"/>
            <a:ext cx="8636000" cy="3859674"/>
          </a:xfrm>
        </p:spPr>
        <p:txBody>
          <a:bodyPr>
            <a:normAutofit fontScale="92500"/>
          </a:bodyPr>
          <a:lstStyle/>
          <a:p>
            <a:r>
              <a:rPr lang="en-US" altLang="ko-KR" sz="2400" b="1" dirty="0" smtClean="0"/>
              <a:t>Port-based approaches [</a:t>
            </a:r>
            <a:r>
              <a:rPr lang="en-US" altLang="ko-KR" sz="2400" b="1" dirty="0" err="1" smtClean="0"/>
              <a:t>CoralReef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Caida</a:t>
            </a:r>
            <a:r>
              <a:rPr lang="en-US" altLang="ko-KR" sz="2400" b="1" dirty="0" smtClean="0"/>
              <a:t>]</a:t>
            </a:r>
          </a:p>
          <a:p>
            <a:pPr lvl="1"/>
            <a:r>
              <a:rPr lang="en-US" altLang="ko-KR" sz="2000" dirty="0" smtClean="0"/>
              <a:t>TCP port 20 and 21: FTP</a:t>
            </a:r>
          </a:p>
          <a:p>
            <a:pPr lvl="1"/>
            <a:r>
              <a:rPr lang="en-US" altLang="ko-KR" sz="2000" dirty="0" smtClean="0"/>
              <a:t>TCP port 80 or 8080: HTTP</a:t>
            </a:r>
          </a:p>
          <a:p>
            <a:r>
              <a:rPr lang="en-US" altLang="ko-KR" sz="2400" b="1" dirty="0" smtClean="0"/>
              <a:t>Contents-based approaches [</a:t>
            </a:r>
            <a:r>
              <a:rPr lang="en-US" altLang="ko-KR" sz="2400" dirty="0" smtClean="0"/>
              <a:t>S. </a:t>
            </a:r>
            <a:r>
              <a:rPr lang="en-US" altLang="ko-KR" sz="2400" dirty="0" err="1" smtClean="0"/>
              <a:t>Sen</a:t>
            </a:r>
            <a:r>
              <a:rPr lang="en-US" altLang="ko-KR" sz="2400" dirty="0" smtClean="0"/>
              <a:t>, WWW ’04]</a:t>
            </a:r>
            <a:endParaRPr lang="en-US" altLang="ko-KR" sz="2400" b="1" dirty="0" smtClean="0"/>
          </a:p>
          <a:p>
            <a:pPr lvl="1">
              <a:lnSpc>
                <a:spcPct val="90000"/>
              </a:lnSpc>
            </a:pPr>
            <a:r>
              <a:rPr lang="en-US" altLang="ko-KR" sz="2000" dirty="0" smtClean="0"/>
              <a:t>“0x12BitTorrent protocol”: </a:t>
            </a:r>
            <a:r>
              <a:rPr lang="en-US" altLang="ko-KR" sz="2000" dirty="0" err="1" smtClean="0"/>
              <a:t>BitTorrent</a:t>
            </a:r>
            <a:endParaRPr lang="en-US" altLang="ko-KR" sz="2000" dirty="0" smtClean="0"/>
          </a:p>
          <a:p>
            <a:pPr lvl="1">
              <a:lnSpc>
                <a:spcPct val="90000"/>
              </a:lnSpc>
            </a:pPr>
            <a:r>
              <a:rPr lang="en-US" altLang="ko-KR" sz="2000" dirty="0" smtClean="0"/>
              <a:t>“HTTP” or “GET”: Web</a:t>
            </a:r>
          </a:p>
          <a:p>
            <a:r>
              <a:rPr lang="en-US" altLang="ko-KR" sz="2400" b="1" dirty="0" smtClean="0"/>
              <a:t>Machine Learning-based approaches [</a:t>
            </a:r>
            <a:r>
              <a:rPr lang="en-US" altLang="ko-KR" sz="2400" dirty="0" smtClean="0"/>
              <a:t>A. </a:t>
            </a:r>
            <a:r>
              <a:rPr lang="en-US" altLang="ko-KR" sz="2400" dirty="0" err="1" smtClean="0"/>
              <a:t>Mcgregor</a:t>
            </a:r>
            <a:r>
              <a:rPr lang="en-US" altLang="ko-KR" sz="2400" dirty="0" smtClean="0"/>
              <a:t>, PAM ’04]</a:t>
            </a:r>
            <a:endParaRPr lang="en-US" altLang="ko-KR" sz="2400" b="1" dirty="0" smtClean="0"/>
          </a:p>
          <a:p>
            <a:pPr lvl="1">
              <a:lnSpc>
                <a:spcPct val="90000"/>
              </a:lnSpc>
            </a:pPr>
            <a:r>
              <a:rPr lang="en-US" altLang="ko-KR" sz="2000" dirty="0" smtClean="0"/>
              <a:t>connection-related statistical information-including connection duration, inter-packet arrival time, and packet</a:t>
            </a:r>
          </a:p>
          <a:p>
            <a:pPr>
              <a:lnSpc>
                <a:spcPct val="90000"/>
              </a:lnSpc>
            </a:pPr>
            <a:endParaRPr lang="en-US" altLang="ko-KR" sz="1200" dirty="0" smtClean="0"/>
          </a:p>
          <a:p>
            <a:pPr>
              <a:lnSpc>
                <a:spcPct val="90000"/>
              </a:lnSpc>
            </a:pPr>
            <a:r>
              <a:rPr lang="en-US" altLang="ko-KR" sz="2400" dirty="0" smtClean="0"/>
              <a:t>Surveys on traffic classification [CAIDA ’09</a:t>
            </a:r>
            <a:r>
              <a:rPr lang="en-US" altLang="ko-KR" sz="2400" smtClean="0"/>
              <a:t>, 68 </a:t>
            </a:r>
            <a:r>
              <a:rPr lang="en-US" altLang="ko-KR" sz="2400" dirty="0" smtClean="0"/>
              <a:t>papers]</a:t>
            </a:r>
            <a:endParaRPr lang="ko-KR" altLang="en-US" sz="2400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56593" y="4601818"/>
          <a:ext cx="817990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81"/>
                <a:gridCol w="1324365"/>
                <a:gridCol w="2570826"/>
                <a:gridCol w="2648732"/>
              </a:tblGrid>
              <a:tr h="32562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Accuracy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Strength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Weakness</a:t>
                      </a:r>
                      <a:endParaRPr lang="ko-KR" altLang="en-US" dirty="0"/>
                    </a:p>
                  </a:txBody>
                  <a:tcPr/>
                </a:tc>
              </a:tr>
              <a:tr h="27135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Port-based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Low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Low computational</a:t>
                      </a:r>
                      <a:r>
                        <a:rPr lang="en-US" altLang="ko-KR" sz="1400" b="1" baseline="0" dirty="0" smtClean="0"/>
                        <a:t> cost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Low accuracy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65124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Contents-based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High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Most</a:t>
                      </a:r>
                      <a:r>
                        <a:rPr lang="en-US" altLang="ko-KR" sz="1400" b="1" baseline="0" dirty="0" smtClean="0"/>
                        <a:t> accurate method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High computational</a:t>
                      </a:r>
                      <a:r>
                        <a:rPr lang="en-US" altLang="ko-KR" sz="1400" b="1" baseline="0" dirty="0" smtClean="0"/>
                        <a:t> cost</a:t>
                      </a:r>
                    </a:p>
                    <a:p>
                      <a:pPr latinLnBrk="1"/>
                      <a:r>
                        <a:rPr lang="en-US" altLang="ko-KR" sz="1400" b="1" baseline="0" dirty="0" smtClean="0"/>
                        <a:t>Exhaustive signature generation</a:t>
                      </a:r>
                      <a:endParaRPr lang="ko-KR" altLang="en-US" sz="1400" b="1" dirty="0"/>
                    </a:p>
                  </a:txBody>
                  <a:tcPr/>
                </a:tc>
              </a:tr>
              <a:tr h="46130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ML-based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High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Can handle encrypted traffic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/>
                        <a:t>High computational</a:t>
                      </a:r>
                      <a:r>
                        <a:rPr lang="en-US" altLang="ko-KR" sz="1400" b="1" baseline="0" dirty="0" smtClean="0"/>
                        <a:t> cost</a:t>
                      </a:r>
                      <a:endParaRPr lang="ko-KR" alt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6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4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.6|7.5|2.5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  <a:latin typeface="Arial Unicode MS" pitchFamily="50" charset="-127"/>
            <a:ea typeface="Arial Unicode MS" pitchFamily="50" charset="-127"/>
            <a:cs typeface="Arial Unicode MS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사용자 지정 7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EBDDC3"/>
      </a:hlink>
      <a:folHlink>
        <a:srgbClr val="B29C93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61559</TotalTime>
  <Words>2456</Words>
  <Application>Microsoft Office PowerPoint</Application>
  <PresentationFormat>화면 슬라이드 쇼(4:3)</PresentationFormat>
  <Paragraphs>649</Paragraphs>
  <Slides>77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77</vt:i4>
      </vt:variant>
    </vt:vector>
  </HeadingPairs>
  <TitlesOfParts>
    <vt:vector size="79" baseType="lpstr">
      <vt:lpstr>Office 테마</vt:lpstr>
      <vt:lpstr>1_Office 테마</vt:lpstr>
      <vt:lpstr>Fine-grained Internet Traffic Classification based on Functional Separation  - PhD Thesis Defense -</vt:lpstr>
      <vt:lpstr>Table of  Contents</vt:lpstr>
      <vt:lpstr>Introduction</vt:lpstr>
      <vt:lpstr>Introduction</vt:lpstr>
      <vt:lpstr>Problems in Traffic Classification</vt:lpstr>
      <vt:lpstr>Research Motivation</vt:lpstr>
      <vt:lpstr>Research Approach</vt:lpstr>
      <vt:lpstr>Related Work</vt:lpstr>
      <vt:lpstr>Traffic Classification Approaches</vt:lpstr>
      <vt:lpstr>Traffic Classification Level</vt:lpstr>
      <vt:lpstr>Fine-grained Traffic Classification</vt:lpstr>
      <vt:lpstr>Scope and Objectives</vt:lpstr>
      <vt:lpstr>Fine-grained Traffic Classification</vt:lpstr>
      <vt:lpstr>Fine-grained TC Process</vt:lpstr>
      <vt:lpstr>Application Data Collection</vt:lpstr>
      <vt:lpstr>Functional Separation</vt:lpstr>
      <vt:lpstr>Port-Relation Grouping (PRG)</vt:lpstr>
      <vt:lpstr>Contents-Relation Grouping (CRG)</vt:lpstr>
      <vt:lpstr>Contents-Relation Grouping (CRG)</vt:lpstr>
      <vt:lpstr>Contents-Relation Decomposition (CRD) </vt:lpstr>
      <vt:lpstr>Classification Filter Extraction</vt:lpstr>
      <vt:lpstr>Validation</vt:lpstr>
      <vt:lpstr>Functional Separation Result</vt:lpstr>
      <vt:lpstr>Traffic Classification Result</vt:lpstr>
      <vt:lpstr>Accuracy Comparison</vt:lpstr>
      <vt:lpstr>Accuracy Comparison</vt:lpstr>
      <vt:lpstr>Comparison with Machine Learning</vt:lpstr>
      <vt:lpstr>Comparison with Machine Learning</vt:lpstr>
      <vt:lpstr>Feature Selection</vt:lpstr>
      <vt:lpstr>Feature Selection Result</vt:lpstr>
      <vt:lpstr>Clustering Algorithm</vt:lpstr>
      <vt:lpstr>Clustering Result</vt:lpstr>
      <vt:lpstr>Use Cases of Fine-grained TC</vt:lpstr>
      <vt:lpstr>Concluding Remarks</vt:lpstr>
      <vt:lpstr>Summary</vt:lpstr>
      <vt:lpstr>Contributions</vt:lpstr>
      <vt:lpstr>Future Work</vt:lpstr>
      <vt:lpstr>슬라이드 38</vt:lpstr>
      <vt:lpstr>Publications (1/2)</vt:lpstr>
      <vt:lpstr>Publications (2/2)</vt:lpstr>
      <vt:lpstr>Appendix</vt:lpstr>
      <vt:lpstr>Characteristics of  Current Network Applications</vt:lpstr>
      <vt:lpstr>Concurrent Network Connections</vt:lpstr>
      <vt:lpstr>Dynamic Port Allocation</vt:lpstr>
      <vt:lpstr>Functional Separation</vt:lpstr>
      <vt:lpstr>Research Approach</vt:lpstr>
      <vt:lpstr>Ground Truth Data</vt:lpstr>
      <vt:lpstr>Port-Relation Grouping</vt:lpstr>
      <vt:lpstr>PRG Algorithm</vt:lpstr>
      <vt:lpstr>CRG Algorithm</vt:lpstr>
      <vt:lpstr>CRD Algorithm</vt:lpstr>
      <vt:lpstr>Vector Space Modeling</vt:lpstr>
      <vt:lpstr>Payload Vector Conversion (1/2)</vt:lpstr>
      <vt:lpstr>Payload Vector Conversion (2/2)</vt:lpstr>
      <vt:lpstr>Flow Comparison (1/2)</vt:lpstr>
      <vt:lpstr>Flow Comparison (2/2)</vt:lpstr>
      <vt:lpstr>Classification Filter Extraction</vt:lpstr>
      <vt:lpstr>Classification Filter Extraction</vt:lpstr>
      <vt:lpstr>LASER Algorithm</vt:lpstr>
      <vt:lpstr>LASER Algorithm</vt:lpstr>
      <vt:lpstr>LASER Algorithm</vt:lpstr>
      <vt:lpstr>LASER Algorithm</vt:lpstr>
      <vt:lpstr>Example</vt:lpstr>
      <vt:lpstr>Comparison with Manual Signature</vt:lpstr>
      <vt:lpstr>Evaluation</vt:lpstr>
      <vt:lpstr>Application Selection</vt:lpstr>
      <vt:lpstr>Byte Accuracy &amp; Flow Accuracy</vt:lpstr>
      <vt:lpstr>Elephants and Mice Phenomenon</vt:lpstr>
      <vt:lpstr>Traffic Composition</vt:lpstr>
      <vt:lpstr>Relief Algorithm</vt:lpstr>
      <vt:lpstr>Weights of Each Feature</vt:lpstr>
      <vt:lpstr>Selected Feature</vt:lpstr>
      <vt:lpstr>DBSCAN Algorithm</vt:lpstr>
      <vt:lpstr>Fine-grained TC Process</vt:lpstr>
      <vt:lpstr>Fine-grained TC Process</vt:lpstr>
      <vt:lpstr>Fine-grained TC Process</vt:lpstr>
      <vt:lpstr>Connection Visualization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dpnm</dc:creator>
  <cp:lastModifiedBy>fates</cp:lastModifiedBy>
  <cp:revision>2551</cp:revision>
  <dcterms:created xsi:type="dcterms:W3CDTF">2008-03-17T04:00:27Z</dcterms:created>
  <dcterms:modified xsi:type="dcterms:W3CDTF">2011-12-16T05:35:25Z</dcterms:modified>
</cp:coreProperties>
</file>